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4737" r:id="rId1"/>
    <p:sldMasterId id="2147484732" r:id="rId2"/>
    <p:sldMasterId id="2147484728" r:id="rId3"/>
  </p:sldMasterIdLst>
  <p:notesMasterIdLst>
    <p:notesMasterId r:id="rId22"/>
  </p:notesMasterIdLst>
  <p:handoutMasterIdLst>
    <p:handoutMasterId r:id="rId23"/>
  </p:handoutMasterIdLst>
  <p:sldIdLst>
    <p:sldId id="256" r:id="rId4"/>
    <p:sldId id="394" r:id="rId5"/>
    <p:sldId id="427" r:id="rId6"/>
    <p:sldId id="664" r:id="rId7"/>
    <p:sldId id="665" r:id="rId8"/>
    <p:sldId id="662" r:id="rId9"/>
    <p:sldId id="449" r:id="rId10"/>
    <p:sldId id="622" r:id="rId11"/>
    <p:sldId id="663" r:id="rId12"/>
    <p:sldId id="528" r:id="rId13"/>
    <p:sldId id="659" r:id="rId14"/>
    <p:sldId id="411" r:id="rId15"/>
    <p:sldId id="661" r:id="rId16"/>
    <p:sldId id="666" r:id="rId17"/>
    <p:sldId id="667" r:id="rId18"/>
    <p:sldId id="668" r:id="rId19"/>
    <p:sldId id="604" r:id="rId20"/>
    <p:sldId id="334" r:id="rId21"/>
  </p:sldIdLst>
  <p:sldSz cx="12192000" cy="6858000"/>
  <p:notesSz cx="6735763" cy="986948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48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48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48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48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48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48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48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48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48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ungmin Huang" initials="cH" lastIdx="1" clrIdx="0">
    <p:extLst>
      <p:ext uri="{19B8F6BF-5375-455C-9EA6-DF929625EA0E}">
        <p15:presenceInfo xmlns:p15="http://schemas.microsoft.com/office/powerpoint/2012/main" userId="830418a5b3308f68" providerId="Windows Live"/>
      </p:ext>
    </p:extLst>
  </p:cmAuthor>
  <p:cmAuthor id="2" name="user" initials="u" lastIdx="3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2781"/>
    <a:srgbClr val="FF5050"/>
    <a:srgbClr val="000AC8"/>
    <a:srgbClr val="FF6600"/>
    <a:srgbClr val="F47B4A"/>
    <a:srgbClr val="BC0000"/>
    <a:srgbClr val="D20000"/>
    <a:srgbClr val="E6E6E6"/>
    <a:srgbClr val="F79646"/>
    <a:srgbClr val="006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1923" autoAdjust="0"/>
  </p:normalViewPr>
  <p:slideViewPr>
    <p:cSldViewPr>
      <p:cViewPr varScale="1">
        <p:scale>
          <a:sx n="114" d="100"/>
          <a:sy n="114" d="100"/>
        </p:scale>
        <p:origin x="41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8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13140"/>
    </p:cViewPr>
  </p:sorterViewPr>
  <p:notesViewPr>
    <p:cSldViewPr>
      <p:cViewPr varScale="1">
        <p:scale>
          <a:sx n="78" d="100"/>
          <a:sy n="78" d="100"/>
        </p:scale>
        <p:origin x="3978" y="90"/>
      </p:cViewPr>
      <p:guideLst>
        <p:guide orient="horz" pos="3109"/>
        <p:guide pos="2122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er\AppData\Local\Microsoft\Windows\Temporary%20Internet%20Files\Content.Outlook\XVXCLPOD\&#38283;&#25918;&#36039;&#26009;&#32113;&#35336;~1110131_&#22294;&#34920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user\AppData\Local\Microsoft\Windows\Temporary%20Internet%20Files\Content.Outlook\XVXCLPOD\&#38283;&#25918;&#36039;&#26009;&#32113;&#35336;~1110131_&#22294;&#34920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zh-TW" altLang="zh-TW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r>
              <a:rPr lang="zh-TW" altLang="zh-TW"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累計註冊計畫數</a:t>
            </a:r>
          </a:p>
        </c:rich>
      </c:tx>
      <c:layout>
        <c:manualLayout>
          <c:xMode val="edge"/>
          <c:yMode val="edge"/>
          <c:x val="0.41087656755486002"/>
          <c:y val="4.787551461466053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598172249408214"/>
          <c:y val="0.19043560309765886"/>
          <c:w val="0.84711120779794946"/>
          <c:h val="0.58101649141840828"/>
        </c:manualLayout>
      </c:layout>
      <c:lineChart>
        <c:grouping val="standard"/>
        <c:varyColors val="0"/>
        <c:ser>
          <c:idx val="0"/>
          <c:order val="0"/>
          <c:tx>
            <c:strRef>
              <c:f>'[開放資料統計~1110131_圖表.xlsx]計畫數與幅數'!$B$2:$C$2</c:f>
              <c:strCache>
                <c:ptCount val="1"/>
                <c:pt idx="0">
                  <c:v>使用計畫數(註冊人數)</c:v>
                </c:pt>
              </c:strCache>
            </c:strRef>
          </c:tx>
          <c:marker>
            <c:symbol val="circle"/>
            <c:size val="5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'[開放資料統計~1110131_圖表.xlsx]計畫數與幅數'!$B$3:$B$28</c:f>
              <c:numCache>
                <c:formatCode>General</c:formatCode>
                <c:ptCount val="26"/>
                <c:pt idx="0">
                  <c:v>9</c:v>
                </c:pt>
                <c:pt idx="1">
                  <c:v>12</c:v>
                </c:pt>
                <c:pt idx="2">
                  <c:v>3</c:v>
                </c:pt>
                <c:pt idx="3">
                  <c:v>6</c:v>
                </c:pt>
                <c:pt idx="4">
                  <c:v>9</c:v>
                </c:pt>
                <c:pt idx="5">
                  <c:v>12</c:v>
                </c:pt>
                <c:pt idx="6">
                  <c:v>3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3</c:v>
                </c:pt>
                <c:pt idx="11">
                  <c:v>6</c:v>
                </c:pt>
                <c:pt idx="12">
                  <c:v>9</c:v>
                </c:pt>
                <c:pt idx="13">
                  <c:v>12</c:v>
                </c:pt>
                <c:pt idx="14">
                  <c:v>3</c:v>
                </c:pt>
                <c:pt idx="15">
                  <c:v>6</c:v>
                </c:pt>
                <c:pt idx="16">
                  <c:v>9</c:v>
                </c:pt>
                <c:pt idx="17">
                  <c:v>12</c:v>
                </c:pt>
                <c:pt idx="18">
                  <c:v>3</c:v>
                </c:pt>
                <c:pt idx="19">
                  <c:v>6</c:v>
                </c:pt>
                <c:pt idx="20">
                  <c:v>9</c:v>
                </c:pt>
                <c:pt idx="21">
                  <c:v>12</c:v>
                </c:pt>
                <c:pt idx="22">
                  <c:v>3</c:v>
                </c:pt>
                <c:pt idx="23">
                  <c:v>6</c:v>
                </c:pt>
                <c:pt idx="24">
                  <c:v>9</c:v>
                </c:pt>
                <c:pt idx="25">
                  <c:v>1</c:v>
                </c:pt>
              </c:numCache>
            </c:numRef>
          </c:cat>
          <c:val>
            <c:numRef>
              <c:f>'[開放資料統計~1110131_圖表.xlsx]計畫數與幅數'!$C$3:$C$28</c:f>
              <c:numCache>
                <c:formatCode>General</c:formatCode>
                <c:ptCount val="26"/>
                <c:pt idx="0">
                  <c:v>32</c:v>
                </c:pt>
                <c:pt idx="1">
                  <c:v>57</c:v>
                </c:pt>
                <c:pt idx="2">
                  <c:v>71</c:v>
                </c:pt>
                <c:pt idx="3">
                  <c:v>96</c:v>
                </c:pt>
                <c:pt idx="4">
                  <c:v>123</c:v>
                </c:pt>
                <c:pt idx="5">
                  <c:v>142</c:v>
                </c:pt>
                <c:pt idx="6">
                  <c:v>163</c:v>
                </c:pt>
                <c:pt idx="7">
                  <c:v>181</c:v>
                </c:pt>
                <c:pt idx="8">
                  <c:v>212</c:v>
                </c:pt>
                <c:pt idx="9">
                  <c:v>224</c:v>
                </c:pt>
                <c:pt idx="10">
                  <c:v>235</c:v>
                </c:pt>
                <c:pt idx="11">
                  <c:v>249</c:v>
                </c:pt>
                <c:pt idx="12">
                  <c:v>268</c:v>
                </c:pt>
                <c:pt idx="13">
                  <c:v>284</c:v>
                </c:pt>
                <c:pt idx="14">
                  <c:v>298</c:v>
                </c:pt>
                <c:pt idx="15">
                  <c:v>311</c:v>
                </c:pt>
                <c:pt idx="16">
                  <c:v>326</c:v>
                </c:pt>
                <c:pt idx="17">
                  <c:v>338</c:v>
                </c:pt>
                <c:pt idx="18">
                  <c:v>352</c:v>
                </c:pt>
                <c:pt idx="19">
                  <c:v>359</c:v>
                </c:pt>
                <c:pt idx="20">
                  <c:v>384</c:v>
                </c:pt>
                <c:pt idx="21">
                  <c:v>396</c:v>
                </c:pt>
                <c:pt idx="22">
                  <c:v>402</c:v>
                </c:pt>
                <c:pt idx="23">
                  <c:v>408</c:v>
                </c:pt>
                <c:pt idx="24">
                  <c:v>429</c:v>
                </c:pt>
                <c:pt idx="25">
                  <c:v>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F3-194F-AC92-53D1A6B640C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58765376"/>
        <c:axId val="1058759776"/>
      </c:lineChart>
      <c:catAx>
        <c:axId val="1058765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/>
                  <a:t>月份</a:t>
                </a:r>
              </a:p>
            </c:rich>
          </c:tx>
          <c:layout>
            <c:manualLayout>
              <c:xMode val="edge"/>
              <c:yMode val="edge"/>
              <c:x val="0.50690124879916054"/>
              <c:y val="0.87293989210291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058759776"/>
        <c:crosses val="autoZero"/>
        <c:auto val="1"/>
        <c:lblAlgn val="ctr"/>
        <c:lblOffset val="100"/>
        <c:noMultiLvlLbl val="0"/>
      </c:catAx>
      <c:valAx>
        <c:axId val="1058759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05876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累計下載幅數</a:t>
            </a:r>
            <a:endParaRPr lang="en-US" altLang="zh-TW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c:rich>
      </c:tx>
      <c:layout>
        <c:manualLayout>
          <c:xMode val="edge"/>
          <c:yMode val="edge"/>
          <c:x val="0.44186218675804156"/>
          <c:y val="3.2242183319318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840747598005922"/>
          <c:y val="0.17753312654100056"/>
          <c:w val="0.84046206619000274"/>
          <c:h val="0.54780123670981806"/>
        </c:manualLayout>
      </c:layout>
      <c:lineChart>
        <c:grouping val="standard"/>
        <c:varyColors val="0"/>
        <c:ser>
          <c:idx val="0"/>
          <c:order val="0"/>
          <c:marker>
            <c:symbol val="circle"/>
            <c:size val="5"/>
          </c:marker>
          <c:dLbls>
            <c:dLbl>
              <c:idx val="1"/>
              <c:layout>
                <c:manualLayout>
                  <c:x val="-3.6889549281822719E-2"/>
                  <c:y val="-6.66454459150053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3E-6A4C-AA61-15313317C503}"/>
                </c:ext>
              </c:extLst>
            </c:dLbl>
            <c:dLbl>
              <c:idx val="6"/>
              <c:layout>
                <c:manualLayout>
                  <c:x val="-7.5318178095494376E-2"/>
                  <c:y val="-7.205227006198693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3E-6A4C-AA61-15313317C503}"/>
                </c:ext>
              </c:extLst>
            </c:dLbl>
            <c:dLbl>
              <c:idx val="7"/>
              <c:layout>
                <c:manualLayout>
                  <c:x val="-4.6414980267320959E-2"/>
                  <c:y val="-1.65130086894477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3E-6A4C-AA61-15313317C503}"/>
                </c:ext>
              </c:extLst>
            </c:dLbl>
            <c:dLbl>
              <c:idx val="8"/>
              <c:layout>
                <c:manualLayout>
                  <c:x val="-5.0030068678265142E-2"/>
                  <c:y val="-5.94243591891438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3E-6A4C-AA61-15313317C503}"/>
                </c:ext>
              </c:extLst>
            </c:dLbl>
            <c:dLbl>
              <c:idx val="9"/>
              <c:layout>
                <c:manualLayout>
                  <c:x val="-4.3034557530234427E-2"/>
                  <c:y val="-2.56020550622662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/>
                  </a:pPr>
                  <a:endParaRPr lang="zh-TW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057949479940556E-2"/>
                      <c:h val="3.683699112079075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A43E-6A4C-AA61-15313317C503}"/>
                </c:ext>
              </c:extLst>
            </c:dLbl>
            <c:dLbl>
              <c:idx val="10"/>
              <c:layout>
                <c:manualLayout>
                  <c:x val="-3.941952962369543E-2"/>
                  <c:y val="-4.24029763269882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3E-6A4C-AA61-15313317C503}"/>
                </c:ext>
              </c:extLst>
            </c:dLbl>
            <c:dLbl>
              <c:idx val="11"/>
              <c:layout>
                <c:manualLayout>
                  <c:x val="-3.3823090092936006E-2"/>
                  <c:y val="-5.13128943988384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43E-6A4C-AA61-15313317C503}"/>
                </c:ext>
              </c:extLst>
            </c:dLbl>
            <c:dLbl>
              <c:idx val="12"/>
              <c:layout>
                <c:manualLayout>
                  <c:x val="-3.1606977805337486E-2"/>
                  <c:y val="-7.4407326743731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43E-6A4C-AA61-15313317C503}"/>
                </c:ext>
              </c:extLst>
            </c:dLbl>
            <c:dLbl>
              <c:idx val="17"/>
              <c:layout>
                <c:manualLayout>
                  <c:x val="-3.0645582047933047E-2"/>
                  <c:y val="-3.86733939810921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43E-6A4C-AA61-15313317C503}"/>
                </c:ext>
              </c:extLst>
            </c:dLbl>
            <c:dLbl>
              <c:idx val="18"/>
              <c:layout>
                <c:manualLayout>
                  <c:x val="-3.3823058944217846E-2"/>
                  <c:y val="-4.24029763269882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43E-6A4C-AA61-15313317C503}"/>
                </c:ext>
              </c:extLst>
            </c:dLbl>
            <c:dLbl>
              <c:idx val="19"/>
              <c:layout>
                <c:manualLayout>
                  <c:x val="-3.2423968815492844E-2"/>
                  <c:y val="-4.5639222281680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43E-6A4C-AA61-15313317C503}"/>
                </c:ext>
              </c:extLst>
            </c:dLbl>
            <c:dLbl>
              <c:idx val="21"/>
              <c:layout>
                <c:manualLayout>
                  <c:x val="-4.5368994551758295E-2"/>
                  <c:y val="-3.54397721561400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43E-6A4C-AA61-15313317C503}"/>
                </c:ext>
              </c:extLst>
            </c:dLbl>
            <c:dLbl>
              <c:idx val="22"/>
              <c:layout>
                <c:manualLayout>
                  <c:x val="-2.8634256397675681E-2"/>
                  <c:y val="-2.95395312428051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43E-6A4C-AA61-15313317C503}"/>
                </c:ext>
              </c:extLst>
            </c:dLbl>
            <c:dLbl>
              <c:idx val="23"/>
              <c:layout>
                <c:manualLayout>
                  <c:x val="-2.863425639767558E-2"/>
                  <c:y val="-3.83114610673665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43E-6A4C-AA61-15313317C503}"/>
                </c:ext>
              </c:extLst>
            </c:dLbl>
            <c:dLbl>
              <c:idx val="24"/>
              <c:layout>
                <c:manualLayout>
                  <c:x val="-2.9986521009666974E-2"/>
                  <c:y val="-5.29313441083022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43E-6A4C-AA61-15313317C503}"/>
                </c:ext>
              </c:extLst>
            </c:dLbl>
            <c:dLbl>
              <c:idx val="25"/>
              <c:layout>
                <c:manualLayout>
                  <c:x val="-1.7982989788911493E-2"/>
                  <c:y val="-5.29315743426808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43E-6A4C-AA61-15313317C5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aseline="0"/>
                </a:pPr>
                <a:endParaRPr lang="zh-TW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'[開放資料統計~1110131_圖表.xlsx]計畫數與幅數'!$B$35:$B$59</c:f>
              <c:numCache>
                <c:formatCode>General</c:formatCode>
                <c:ptCount val="25"/>
                <c:pt idx="0">
                  <c:v>12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3</c:v>
                </c:pt>
                <c:pt idx="6">
                  <c:v>6</c:v>
                </c:pt>
                <c:pt idx="7">
                  <c:v>9</c:v>
                </c:pt>
                <c:pt idx="8">
                  <c:v>12</c:v>
                </c:pt>
                <c:pt idx="9">
                  <c:v>3</c:v>
                </c:pt>
                <c:pt idx="10">
                  <c:v>6</c:v>
                </c:pt>
                <c:pt idx="11">
                  <c:v>9</c:v>
                </c:pt>
                <c:pt idx="12">
                  <c:v>12</c:v>
                </c:pt>
                <c:pt idx="13">
                  <c:v>3</c:v>
                </c:pt>
                <c:pt idx="14">
                  <c:v>6</c:v>
                </c:pt>
                <c:pt idx="15">
                  <c:v>9</c:v>
                </c:pt>
                <c:pt idx="16">
                  <c:v>12</c:v>
                </c:pt>
                <c:pt idx="17">
                  <c:v>3</c:v>
                </c:pt>
                <c:pt idx="18">
                  <c:v>6</c:v>
                </c:pt>
                <c:pt idx="19">
                  <c:v>9</c:v>
                </c:pt>
                <c:pt idx="20">
                  <c:v>12</c:v>
                </c:pt>
                <c:pt idx="21">
                  <c:v>3</c:v>
                </c:pt>
                <c:pt idx="22">
                  <c:v>6</c:v>
                </c:pt>
                <c:pt idx="23">
                  <c:v>9</c:v>
                </c:pt>
                <c:pt idx="24">
                  <c:v>1</c:v>
                </c:pt>
              </c:numCache>
            </c:numRef>
          </c:cat>
          <c:val>
            <c:numRef>
              <c:f>'[開放資料統計~1110131_圖表.xlsx]計畫數與幅數'!$C$35:$C$59</c:f>
              <c:numCache>
                <c:formatCode>General</c:formatCode>
                <c:ptCount val="25"/>
                <c:pt idx="0">
                  <c:v>1774</c:v>
                </c:pt>
                <c:pt idx="1">
                  <c:v>2729</c:v>
                </c:pt>
                <c:pt idx="2">
                  <c:v>4805</c:v>
                </c:pt>
                <c:pt idx="3">
                  <c:v>7993</c:v>
                </c:pt>
                <c:pt idx="4">
                  <c:v>9829</c:v>
                </c:pt>
                <c:pt idx="5">
                  <c:v>12913</c:v>
                </c:pt>
                <c:pt idx="6">
                  <c:v>27805</c:v>
                </c:pt>
                <c:pt idx="7">
                  <c:v>28783</c:v>
                </c:pt>
                <c:pt idx="8">
                  <c:v>29735</c:v>
                </c:pt>
                <c:pt idx="9">
                  <c:v>30680</c:v>
                </c:pt>
                <c:pt idx="10">
                  <c:v>31488</c:v>
                </c:pt>
                <c:pt idx="11">
                  <c:v>32935</c:v>
                </c:pt>
                <c:pt idx="12">
                  <c:v>36319</c:v>
                </c:pt>
                <c:pt idx="13">
                  <c:v>38464</c:v>
                </c:pt>
                <c:pt idx="14">
                  <c:v>40509</c:v>
                </c:pt>
                <c:pt idx="15">
                  <c:v>42823</c:v>
                </c:pt>
                <c:pt idx="16">
                  <c:v>45820</c:v>
                </c:pt>
                <c:pt idx="17">
                  <c:v>47617</c:v>
                </c:pt>
                <c:pt idx="18">
                  <c:v>49055</c:v>
                </c:pt>
                <c:pt idx="19">
                  <c:v>51280</c:v>
                </c:pt>
                <c:pt idx="20">
                  <c:v>55602</c:v>
                </c:pt>
                <c:pt idx="21">
                  <c:v>60499</c:v>
                </c:pt>
                <c:pt idx="22">
                  <c:v>62162</c:v>
                </c:pt>
                <c:pt idx="23">
                  <c:v>63844</c:v>
                </c:pt>
                <c:pt idx="24">
                  <c:v>65282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計畫數與幅數!#REF!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10-A43E-6A4C-AA61-15313317C50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58763136"/>
        <c:axId val="1058762576"/>
      </c:lineChart>
      <c:catAx>
        <c:axId val="10587631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/>
                  <a:t>月份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058762576"/>
        <c:crosses val="autoZero"/>
        <c:auto val="1"/>
        <c:lblAlgn val="ctr"/>
        <c:lblOffset val="100"/>
        <c:tickMarkSkip val="1"/>
        <c:noMultiLvlLbl val="0"/>
      </c:catAx>
      <c:valAx>
        <c:axId val="1058762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058763136"/>
        <c:crosses val="autoZero"/>
        <c:crossBetween val="between"/>
        <c:minorUnit val="5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累計使用人次</a:t>
            </a:r>
          </a:p>
        </c:rich>
      </c:tx>
      <c:layout>
        <c:manualLayout>
          <c:xMode val="edge"/>
          <c:yMode val="edge"/>
          <c:x val="0.27335849056603773"/>
          <c:y val="1.48148148148148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20734155400386273"/>
          <c:y val="0.16888888888888892"/>
          <c:w val="0.72689704352993612"/>
          <c:h val="0.58810731991834353"/>
        </c:manualLayout>
      </c:layout>
      <c:lineChart>
        <c:grouping val="standard"/>
        <c:varyColors val="0"/>
        <c:ser>
          <c:idx val="0"/>
          <c:order val="0"/>
          <c:tx>
            <c:strRef>
              <c:f>工作表1!$I$88:$I$165</c:f>
              <c:strCache>
                <c:ptCount val="78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  <c:pt idx="10">
                  <c:v>6</c:v>
                </c:pt>
                <c:pt idx="11">
                  <c:v>7</c:v>
                </c:pt>
                <c:pt idx="12">
                  <c:v>8</c:v>
                </c:pt>
                <c:pt idx="13">
                  <c:v>9</c:v>
                </c:pt>
                <c:pt idx="14">
                  <c:v>10</c:v>
                </c:pt>
                <c:pt idx="15">
                  <c:v>11</c:v>
                </c:pt>
                <c:pt idx="16">
                  <c:v>12</c:v>
                </c:pt>
                <c:pt idx="17">
                  <c:v>1</c:v>
                </c:pt>
                <c:pt idx="18">
                  <c:v>2</c:v>
                </c:pt>
                <c:pt idx="19">
                  <c:v>3</c:v>
                </c:pt>
                <c:pt idx="20">
                  <c:v>4</c:v>
                </c:pt>
                <c:pt idx="21">
                  <c:v>5</c:v>
                </c:pt>
                <c:pt idx="22">
                  <c:v>6</c:v>
                </c:pt>
                <c:pt idx="23">
                  <c:v>7</c:v>
                </c:pt>
                <c:pt idx="24">
                  <c:v>8</c:v>
                </c:pt>
                <c:pt idx="25">
                  <c:v>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</c:v>
                </c:pt>
                <c:pt idx="30">
                  <c:v>2</c:v>
                </c:pt>
                <c:pt idx="31">
                  <c:v>3</c:v>
                </c:pt>
                <c:pt idx="32">
                  <c:v>4</c:v>
                </c:pt>
                <c:pt idx="33">
                  <c:v>5</c:v>
                </c:pt>
                <c:pt idx="34">
                  <c:v>6</c:v>
                </c:pt>
                <c:pt idx="35">
                  <c:v>7</c:v>
                </c:pt>
                <c:pt idx="36">
                  <c:v>8</c:v>
                </c:pt>
                <c:pt idx="37">
                  <c:v>9</c:v>
                </c:pt>
                <c:pt idx="38">
                  <c:v>10</c:v>
                </c:pt>
                <c:pt idx="39">
                  <c:v>11</c:v>
                </c:pt>
                <c:pt idx="40">
                  <c:v>12</c:v>
                </c:pt>
                <c:pt idx="41">
                  <c:v>1</c:v>
                </c:pt>
                <c:pt idx="42">
                  <c:v>2</c:v>
                </c:pt>
                <c:pt idx="43">
                  <c:v>3</c:v>
                </c:pt>
                <c:pt idx="44">
                  <c:v>4</c:v>
                </c:pt>
                <c:pt idx="45">
                  <c:v>5</c:v>
                </c:pt>
                <c:pt idx="46">
                  <c:v>6</c:v>
                </c:pt>
                <c:pt idx="47">
                  <c:v>7</c:v>
                </c:pt>
                <c:pt idx="48">
                  <c:v>8</c:v>
                </c:pt>
                <c:pt idx="49">
                  <c:v>9</c:v>
                </c:pt>
                <c:pt idx="50">
                  <c:v>10</c:v>
                </c:pt>
                <c:pt idx="51">
                  <c:v>11</c:v>
                </c:pt>
                <c:pt idx="52">
                  <c:v>12</c:v>
                </c:pt>
                <c:pt idx="53">
                  <c:v>1</c:v>
                </c:pt>
                <c:pt idx="54">
                  <c:v>2</c:v>
                </c:pt>
                <c:pt idx="55">
                  <c:v>3</c:v>
                </c:pt>
                <c:pt idx="56">
                  <c:v>4</c:v>
                </c:pt>
                <c:pt idx="57">
                  <c:v>5</c:v>
                </c:pt>
                <c:pt idx="58">
                  <c:v>6</c:v>
                </c:pt>
                <c:pt idx="59">
                  <c:v>7</c:v>
                </c:pt>
                <c:pt idx="60">
                  <c:v>8</c:v>
                </c:pt>
                <c:pt idx="61">
                  <c:v>9</c:v>
                </c:pt>
                <c:pt idx="62">
                  <c:v>10</c:v>
                </c:pt>
                <c:pt idx="63">
                  <c:v>11</c:v>
                </c:pt>
                <c:pt idx="64">
                  <c:v>12</c:v>
                </c:pt>
                <c:pt idx="65">
                  <c:v>1</c:v>
                </c:pt>
                <c:pt idx="66">
                  <c:v>2</c:v>
                </c:pt>
                <c:pt idx="67">
                  <c:v>3</c:v>
                </c:pt>
                <c:pt idx="68">
                  <c:v>4</c:v>
                </c:pt>
                <c:pt idx="69">
                  <c:v>5</c:v>
                </c:pt>
                <c:pt idx="70">
                  <c:v>6</c:v>
                </c:pt>
                <c:pt idx="71">
                  <c:v>7</c:v>
                </c:pt>
                <c:pt idx="72">
                  <c:v>8</c:v>
                </c:pt>
                <c:pt idx="73">
                  <c:v>9</c:v>
                </c:pt>
                <c:pt idx="74">
                  <c:v>10</c:v>
                </c:pt>
                <c:pt idx="75">
                  <c:v>11</c:v>
                </c:pt>
                <c:pt idx="76">
                  <c:v>12</c:v>
                </c:pt>
                <c:pt idx="77">
                  <c:v>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BB-B647-A6B8-64391A1FF29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BB-B647-A6B8-64391A1FF29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BB-B647-A6B8-64391A1FF29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BB-B647-A6B8-64391A1FF29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BB-B647-A6B8-64391A1FF29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BB-B647-A6B8-64391A1FF29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4BB-B647-A6B8-64391A1FF29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4BB-B647-A6B8-64391A1FF29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4BB-B647-A6B8-64391A1FF29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4BB-B647-A6B8-64391A1FF29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4BB-B647-A6B8-64391A1FF29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4BB-B647-A6B8-64391A1FF29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4BB-B647-A6B8-64391A1FF29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4BB-B647-A6B8-64391A1FF29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4BB-B647-A6B8-64391A1FF29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4BB-B647-A6B8-64391A1FF29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4BB-B647-A6B8-64391A1FF29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4BB-B647-A6B8-64391A1FF29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4BB-B647-A6B8-64391A1FF29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4BB-B647-A6B8-64391A1FF29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4BB-B647-A6B8-64391A1FF29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4BB-B647-A6B8-64391A1FF29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4BB-B647-A6B8-64391A1FF29C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4BB-B647-A6B8-64391A1FF29C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4BB-B647-A6B8-64391A1FF29C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4BB-B647-A6B8-64391A1FF29C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34BB-B647-A6B8-64391A1FF29C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4BB-B647-A6B8-64391A1FF29C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34BB-B647-A6B8-64391A1FF29C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34BB-B647-A6B8-64391A1FF29C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34BB-B647-A6B8-64391A1FF29C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34BB-B647-A6B8-64391A1FF29C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34BB-B647-A6B8-64391A1FF29C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34BB-B647-A6B8-64391A1FF29C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34BB-B647-A6B8-64391A1FF29C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34BB-B647-A6B8-64391A1FF29C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34BB-B647-A6B8-64391A1FF29C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34BB-B647-A6B8-64391A1FF29C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34BB-B647-A6B8-64391A1FF29C}"/>
                </c:ext>
              </c:extLst>
            </c:dLbl>
            <c:dLbl>
              <c:idx val="4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34BB-B647-A6B8-64391A1FF29C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34BB-B647-A6B8-64391A1FF29C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34BB-B647-A6B8-64391A1FF29C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34BB-B647-A6B8-64391A1FF29C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34BB-B647-A6B8-64391A1FF29C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34BB-B647-A6B8-64391A1FF29C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34BB-B647-A6B8-64391A1FF29C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34BB-B647-A6B8-64391A1FF29C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34BB-B647-A6B8-64391A1FF29C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34BB-B647-A6B8-64391A1FF29C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34BB-B647-A6B8-64391A1FF29C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34BB-B647-A6B8-64391A1FF29C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34BB-B647-A6B8-64391A1FF29C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34BB-B647-A6B8-64391A1FF29C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34BB-B647-A6B8-64391A1FF29C}"/>
                </c:ext>
              </c:extLst>
            </c:dLbl>
            <c:dLbl>
              <c:idx val="6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34BB-B647-A6B8-64391A1FF29C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34BB-B647-A6B8-64391A1FF29C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34BB-B647-A6B8-64391A1FF29C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34BB-B647-A6B8-64391A1FF29C}"/>
                </c:ext>
              </c:extLst>
            </c:dLbl>
            <c:dLbl>
              <c:idx val="6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34BB-B647-A6B8-64391A1FF29C}"/>
                </c:ext>
              </c:extLst>
            </c:dLbl>
            <c:dLbl>
              <c:idx val="6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34BB-B647-A6B8-64391A1FF29C}"/>
                </c:ext>
              </c:extLst>
            </c:dLbl>
            <c:dLbl>
              <c:idx val="6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34BB-B647-A6B8-64391A1FF29C}"/>
                </c:ext>
              </c:extLst>
            </c:dLbl>
            <c:dLbl>
              <c:idx val="6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34BB-B647-A6B8-64391A1FF29C}"/>
                </c:ext>
              </c:extLst>
            </c:dLbl>
            <c:dLbl>
              <c:idx val="7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34BB-B647-A6B8-64391A1FF29C}"/>
                </c:ext>
              </c:extLst>
            </c:dLbl>
            <c:dLbl>
              <c:idx val="7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34BB-B647-A6B8-64391A1FF29C}"/>
                </c:ext>
              </c:extLst>
            </c:dLbl>
            <c:dLbl>
              <c:idx val="7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34BB-B647-A6B8-64391A1FF29C}"/>
                </c:ext>
              </c:extLst>
            </c:dLbl>
            <c:dLbl>
              <c:idx val="7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34BB-B647-A6B8-64391A1FF29C}"/>
                </c:ext>
              </c:extLst>
            </c:dLbl>
            <c:dLbl>
              <c:idx val="7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34BB-B647-A6B8-64391A1FF29C}"/>
                </c:ext>
              </c:extLst>
            </c:dLbl>
            <c:dLbl>
              <c:idx val="7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34BB-B647-A6B8-64391A1FF29C}"/>
                </c:ext>
              </c:extLst>
            </c:dLbl>
            <c:dLbl>
              <c:idx val="7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34BB-B647-A6B8-64391A1FF2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工作表1!$I$88:$I$165</c:f>
              <c:numCache>
                <c:formatCode>General</c:formatCode>
                <c:ptCount val="78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  <c:pt idx="10">
                  <c:v>6</c:v>
                </c:pt>
                <c:pt idx="11">
                  <c:v>7</c:v>
                </c:pt>
                <c:pt idx="12">
                  <c:v>8</c:v>
                </c:pt>
                <c:pt idx="13">
                  <c:v>9</c:v>
                </c:pt>
                <c:pt idx="14">
                  <c:v>10</c:v>
                </c:pt>
                <c:pt idx="15">
                  <c:v>11</c:v>
                </c:pt>
                <c:pt idx="16">
                  <c:v>12</c:v>
                </c:pt>
                <c:pt idx="17">
                  <c:v>1</c:v>
                </c:pt>
                <c:pt idx="18">
                  <c:v>2</c:v>
                </c:pt>
                <c:pt idx="19">
                  <c:v>3</c:v>
                </c:pt>
                <c:pt idx="20">
                  <c:v>4</c:v>
                </c:pt>
                <c:pt idx="21">
                  <c:v>5</c:v>
                </c:pt>
                <c:pt idx="22">
                  <c:v>6</c:v>
                </c:pt>
                <c:pt idx="23">
                  <c:v>7</c:v>
                </c:pt>
                <c:pt idx="24">
                  <c:v>8</c:v>
                </c:pt>
                <c:pt idx="25">
                  <c:v>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</c:v>
                </c:pt>
                <c:pt idx="30">
                  <c:v>2</c:v>
                </c:pt>
                <c:pt idx="31">
                  <c:v>3</c:v>
                </c:pt>
                <c:pt idx="32">
                  <c:v>4</c:v>
                </c:pt>
                <c:pt idx="33">
                  <c:v>5</c:v>
                </c:pt>
                <c:pt idx="34">
                  <c:v>6</c:v>
                </c:pt>
                <c:pt idx="35">
                  <c:v>7</c:v>
                </c:pt>
                <c:pt idx="36">
                  <c:v>8</c:v>
                </c:pt>
                <c:pt idx="37">
                  <c:v>9</c:v>
                </c:pt>
                <c:pt idx="38">
                  <c:v>10</c:v>
                </c:pt>
                <c:pt idx="39">
                  <c:v>11</c:v>
                </c:pt>
                <c:pt idx="40">
                  <c:v>12</c:v>
                </c:pt>
                <c:pt idx="41">
                  <c:v>1</c:v>
                </c:pt>
                <c:pt idx="42">
                  <c:v>2</c:v>
                </c:pt>
                <c:pt idx="43">
                  <c:v>3</c:v>
                </c:pt>
                <c:pt idx="44">
                  <c:v>4</c:v>
                </c:pt>
                <c:pt idx="45">
                  <c:v>5</c:v>
                </c:pt>
                <c:pt idx="46">
                  <c:v>6</c:v>
                </c:pt>
                <c:pt idx="47">
                  <c:v>7</c:v>
                </c:pt>
                <c:pt idx="48">
                  <c:v>8</c:v>
                </c:pt>
                <c:pt idx="49">
                  <c:v>9</c:v>
                </c:pt>
                <c:pt idx="50">
                  <c:v>10</c:v>
                </c:pt>
                <c:pt idx="51">
                  <c:v>11</c:v>
                </c:pt>
                <c:pt idx="52">
                  <c:v>12</c:v>
                </c:pt>
                <c:pt idx="53">
                  <c:v>1</c:v>
                </c:pt>
                <c:pt idx="54">
                  <c:v>2</c:v>
                </c:pt>
                <c:pt idx="55">
                  <c:v>3</c:v>
                </c:pt>
                <c:pt idx="56">
                  <c:v>4</c:v>
                </c:pt>
                <c:pt idx="57">
                  <c:v>5</c:v>
                </c:pt>
                <c:pt idx="58">
                  <c:v>6</c:v>
                </c:pt>
                <c:pt idx="59">
                  <c:v>7</c:v>
                </c:pt>
                <c:pt idx="60">
                  <c:v>8</c:v>
                </c:pt>
                <c:pt idx="61">
                  <c:v>9</c:v>
                </c:pt>
                <c:pt idx="62">
                  <c:v>10</c:v>
                </c:pt>
                <c:pt idx="63">
                  <c:v>11</c:v>
                </c:pt>
                <c:pt idx="64">
                  <c:v>12</c:v>
                </c:pt>
                <c:pt idx="65">
                  <c:v>1</c:v>
                </c:pt>
                <c:pt idx="66">
                  <c:v>2</c:v>
                </c:pt>
                <c:pt idx="67">
                  <c:v>3</c:v>
                </c:pt>
                <c:pt idx="68">
                  <c:v>4</c:v>
                </c:pt>
                <c:pt idx="69">
                  <c:v>5</c:v>
                </c:pt>
                <c:pt idx="70">
                  <c:v>6</c:v>
                </c:pt>
                <c:pt idx="71">
                  <c:v>7</c:v>
                </c:pt>
                <c:pt idx="72">
                  <c:v>8</c:v>
                </c:pt>
                <c:pt idx="73">
                  <c:v>9</c:v>
                </c:pt>
                <c:pt idx="74">
                  <c:v>10</c:v>
                </c:pt>
                <c:pt idx="75">
                  <c:v>11</c:v>
                </c:pt>
                <c:pt idx="76">
                  <c:v>12</c:v>
                </c:pt>
                <c:pt idx="77">
                  <c:v>1</c:v>
                </c:pt>
              </c:numCache>
            </c:numRef>
          </c:cat>
          <c:val>
            <c:numRef>
              <c:f>工作表1!$G$88:$G$165</c:f>
              <c:numCache>
                <c:formatCode>General</c:formatCode>
                <c:ptCount val="78"/>
                <c:pt idx="0">
                  <c:v>1750</c:v>
                </c:pt>
                <c:pt idx="1">
                  <c:v>2826</c:v>
                </c:pt>
                <c:pt idx="2">
                  <c:v>3701</c:v>
                </c:pt>
                <c:pt idx="3">
                  <c:v>4559</c:v>
                </c:pt>
                <c:pt idx="4">
                  <c:v>5633</c:v>
                </c:pt>
                <c:pt idx="5">
                  <c:v>6481</c:v>
                </c:pt>
                <c:pt idx="6">
                  <c:v>7144</c:v>
                </c:pt>
                <c:pt idx="7">
                  <c:v>8244</c:v>
                </c:pt>
                <c:pt idx="8">
                  <c:v>9440</c:v>
                </c:pt>
                <c:pt idx="9">
                  <c:v>10745</c:v>
                </c:pt>
                <c:pt idx="10">
                  <c:v>11878</c:v>
                </c:pt>
                <c:pt idx="11">
                  <c:v>12857</c:v>
                </c:pt>
                <c:pt idx="12">
                  <c:v>14092</c:v>
                </c:pt>
                <c:pt idx="13">
                  <c:v>15246</c:v>
                </c:pt>
                <c:pt idx="14">
                  <c:v>16510</c:v>
                </c:pt>
                <c:pt idx="15" formatCode="#,##0">
                  <c:v>18452</c:v>
                </c:pt>
                <c:pt idx="16" formatCode="#,##0">
                  <c:v>20082</c:v>
                </c:pt>
                <c:pt idx="17" formatCode="#,##0">
                  <c:v>21324</c:v>
                </c:pt>
                <c:pt idx="18" formatCode="#,##0">
                  <c:v>22641</c:v>
                </c:pt>
                <c:pt idx="19" formatCode="#,##0">
                  <c:v>25249</c:v>
                </c:pt>
                <c:pt idx="20" formatCode="#,##0">
                  <c:v>27020</c:v>
                </c:pt>
                <c:pt idx="21" formatCode="#,##0">
                  <c:v>28883</c:v>
                </c:pt>
                <c:pt idx="22" formatCode="#,##0">
                  <c:v>30784</c:v>
                </c:pt>
                <c:pt idx="23" formatCode="#,##0">
                  <c:v>32514</c:v>
                </c:pt>
                <c:pt idx="24" formatCode="#,##0">
                  <c:v>34161</c:v>
                </c:pt>
                <c:pt idx="25" formatCode="#,##0">
                  <c:v>36065</c:v>
                </c:pt>
                <c:pt idx="26" formatCode="#,##0">
                  <c:v>37809</c:v>
                </c:pt>
                <c:pt idx="27" formatCode="#,##0">
                  <c:v>39629</c:v>
                </c:pt>
                <c:pt idx="28" formatCode="#,##0">
                  <c:v>41108</c:v>
                </c:pt>
                <c:pt idx="29" formatCode="#,##0">
                  <c:v>42574</c:v>
                </c:pt>
                <c:pt idx="30" formatCode="#,##0">
                  <c:v>43806</c:v>
                </c:pt>
                <c:pt idx="31" formatCode="#,##0">
                  <c:v>45682</c:v>
                </c:pt>
                <c:pt idx="32" formatCode="#,##0">
                  <c:v>47556</c:v>
                </c:pt>
                <c:pt idx="33" formatCode="#,##0">
                  <c:v>50845</c:v>
                </c:pt>
                <c:pt idx="34" formatCode="#,##0">
                  <c:v>54045</c:v>
                </c:pt>
                <c:pt idx="35" formatCode="#,##0">
                  <c:v>57006</c:v>
                </c:pt>
                <c:pt idx="36" formatCode="#,##0">
                  <c:v>57517</c:v>
                </c:pt>
                <c:pt idx="37" formatCode="#,##0">
                  <c:v>58061</c:v>
                </c:pt>
                <c:pt idx="38" formatCode="#,##0">
                  <c:v>59007</c:v>
                </c:pt>
                <c:pt idx="39" formatCode="#,##0">
                  <c:v>60000</c:v>
                </c:pt>
                <c:pt idx="40" formatCode="#,##0">
                  <c:v>61008</c:v>
                </c:pt>
                <c:pt idx="41" formatCode="#,##0">
                  <c:v>61877</c:v>
                </c:pt>
                <c:pt idx="42" formatCode="#,##0">
                  <c:v>62739</c:v>
                </c:pt>
                <c:pt idx="43" formatCode="#,##0">
                  <c:v>63628</c:v>
                </c:pt>
                <c:pt idx="44" formatCode="#,##0">
                  <c:v>64480</c:v>
                </c:pt>
                <c:pt idx="45" formatCode="#,##0">
                  <c:v>65363</c:v>
                </c:pt>
                <c:pt idx="46" formatCode="#,##0">
                  <c:v>66241</c:v>
                </c:pt>
                <c:pt idx="47" formatCode="#,##0">
                  <c:v>67149</c:v>
                </c:pt>
                <c:pt idx="48" formatCode="#,##0">
                  <c:v>68044</c:v>
                </c:pt>
                <c:pt idx="49" formatCode="#,##0">
                  <c:v>68948</c:v>
                </c:pt>
                <c:pt idx="50" formatCode="#,##0">
                  <c:v>70038</c:v>
                </c:pt>
                <c:pt idx="51" formatCode="#,##0">
                  <c:v>70827</c:v>
                </c:pt>
                <c:pt idx="52" formatCode="#,##0">
                  <c:v>71769</c:v>
                </c:pt>
                <c:pt idx="53" formatCode="#,##0">
                  <c:v>72607</c:v>
                </c:pt>
                <c:pt idx="54" formatCode="#,##0">
                  <c:v>73444</c:v>
                </c:pt>
                <c:pt idx="55" formatCode="#,##0">
                  <c:v>74344</c:v>
                </c:pt>
                <c:pt idx="56" formatCode="#,##0">
                  <c:v>75170</c:v>
                </c:pt>
                <c:pt idx="57" formatCode="#,##0">
                  <c:v>76104</c:v>
                </c:pt>
                <c:pt idx="58" formatCode="#,##0">
                  <c:v>77213</c:v>
                </c:pt>
                <c:pt idx="59" formatCode="#,##0">
                  <c:v>78399</c:v>
                </c:pt>
                <c:pt idx="60" formatCode="#,##0">
                  <c:v>79415</c:v>
                </c:pt>
                <c:pt idx="61" formatCode="#,##0">
                  <c:v>79715</c:v>
                </c:pt>
                <c:pt idx="62" formatCode="#,##0">
                  <c:v>80015</c:v>
                </c:pt>
                <c:pt idx="63" formatCode="#,##0">
                  <c:v>80267</c:v>
                </c:pt>
                <c:pt idx="64" formatCode="#,##0">
                  <c:v>80476</c:v>
                </c:pt>
                <c:pt idx="65" formatCode="#,##0">
                  <c:v>80711</c:v>
                </c:pt>
                <c:pt idx="66" formatCode="#,##0">
                  <c:v>80916</c:v>
                </c:pt>
                <c:pt idx="67" formatCode="#,##0">
                  <c:v>81143</c:v>
                </c:pt>
                <c:pt idx="68" formatCode="#,##0">
                  <c:v>81394</c:v>
                </c:pt>
                <c:pt idx="69" formatCode="#,##0">
                  <c:v>82186</c:v>
                </c:pt>
                <c:pt idx="70" formatCode="#,##0">
                  <c:v>83098</c:v>
                </c:pt>
                <c:pt idx="71" formatCode="#,##0">
                  <c:v>84139</c:v>
                </c:pt>
                <c:pt idx="72" formatCode="#,##0">
                  <c:v>85236</c:v>
                </c:pt>
                <c:pt idx="73" formatCode="#,##0">
                  <c:v>86403</c:v>
                </c:pt>
                <c:pt idx="74" formatCode="#,##0">
                  <c:v>88031</c:v>
                </c:pt>
                <c:pt idx="75" formatCode="#,##0">
                  <c:v>90947</c:v>
                </c:pt>
                <c:pt idx="76" formatCode="#,##0">
                  <c:v>94195</c:v>
                </c:pt>
                <c:pt idx="77" formatCode="#,##0">
                  <c:v>97610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5-34BB-B647-A6B8-64391A1FF29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58766496"/>
        <c:axId val="1058767056"/>
      </c:lineChart>
      <c:catAx>
        <c:axId val="1058766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/>
                  <a:t>月份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058767056"/>
        <c:crosses val="autoZero"/>
        <c:auto val="1"/>
        <c:lblAlgn val="ctr"/>
        <c:lblOffset val="100"/>
        <c:noMultiLvlLbl val="0"/>
      </c:catAx>
      <c:valAx>
        <c:axId val="1058767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05876649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累計圖磚下載量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(GB)</a:t>
            </a:r>
            <a:endParaRPr lang="zh-TW" altLang="en-US" b="1">
              <a:latin typeface="標楷體" panose="03000509000000000000" pitchFamily="65" charset="-120"/>
              <a:ea typeface="標楷體" panose="03000509000000000000" pitchFamily="65" charset="-120"/>
            </a:endParaRPr>
          </a:p>
        </c:rich>
      </c:tx>
      <c:layout>
        <c:manualLayout>
          <c:xMode val="edge"/>
          <c:yMode val="edge"/>
          <c:x val="0.3662737157855268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工作表1!$I$88:$I$165</c:f>
              <c:strCache>
                <c:ptCount val="78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  <c:pt idx="10">
                  <c:v>6</c:v>
                </c:pt>
                <c:pt idx="11">
                  <c:v>7</c:v>
                </c:pt>
                <c:pt idx="12">
                  <c:v>8</c:v>
                </c:pt>
                <c:pt idx="13">
                  <c:v>9</c:v>
                </c:pt>
                <c:pt idx="14">
                  <c:v>10</c:v>
                </c:pt>
                <c:pt idx="15">
                  <c:v>11</c:v>
                </c:pt>
                <c:pt idx="16">
                  <c:v>12</c:v>
                </c:pt>
                <c:pt idx="17">
                  <c:v>1</c:v>
                </c:pt>
                <c:pt idx="18">
                  <c:v>2</c:v>
                </c:pt>
                <c:pt idx="19">
                  <c:v>3</c:v>
                </c:pt>
                <c:pt idx="20">
                  <c:v>4</c:v>
                </c:pt>
                <c:pt idx="21">
                  <c:v>5</c:v>
                </c:pt>
                <c:pt idx="22">
                  <c:v>6</c:v>
                </c:pt>
                <c:pt idx="23">
                  <c:v>7</c:v>
                </c:pt>
                <c:pt idx="24">
                  <c:v>8</c:v>
                </c:pt>
                <c:pt idx="25">
                  <c:v>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</c:v>
                </c:pt>
                <c:pt idx="30">
                  <c:v>2</c:v>
                </c:pt>
                <c:pt idx="31">
                  <c:v>3</c:v>
                </c:pt>
                <c:pt idx="32">
                  <c:v>4</c:v>
                </c:pt>
                <c:pt idx="33">
                  <c:v>5</c:v>
                </c:pt>
                <c:pt idx="34">
                  <c:v>6</c:v>
                </c:pt>
                <c:pt idx="35">
                  <c:v>7</c:v>
                </c:pt>
                <c:pt idx="36">
                  <c:v>8</c:v>
                </c:pt>
                <c:pt idx="37">
                  <c:v>9</c:v>
                </c:pt>
                <c:pt idx="38">
                  <c:v>10</c:v>
                </c:pt>
                <c:pt idx="39">
                  <c:v>11</c:v>
                </c:pt>
                <c:pt idx="40">
                  <c:v>12</c:v>
                </c:pt>
                <c:pt idx="41">
                  <c:v>1</c:v>
                </c:pt>
                <c:pt idx="42">
                  <c:v>2</c:v>
                </c:pt>
                <c:pt idx="43">
                  <c:v>3</c:v>
                </c:pt>
                <c:pt idx="44">
                  <c:v>4</c:v>
                </c:pt>
                <c:pt idx="45">
                  <c:v>5</c:v>
                </c:pt>
                <c:pt idx="46">
                  <c:v>6</c:v>
                </c:pt>
                <c:pt idx="47">
                  <c:v>7</c:v>
                </c:pt>
                <c:pt idx="48">
                  <c:v>8</c:v>
                </c:pt>
                <c:pt idx="49">
                  <c:v>9</c:v>
                </c:pt>
                <c:pt idx="50">
                  <c:v>10</c:v>
                </c:pt>
                <c:pt idx="51">
                  <c:v>11</c:v>
                </c:pt>
                <c:pt idx="52">
                  <c:v>12</c:v>
                </c:pt>
                <c:pt idx="53">
                  <c:v>1</c:v>
                </c:pt>
                <c:pt idx="54">
                  <c:v>2</c:v>
                </c:pt>
                <c:pt idx="55">
                  <c:v>3</c:v>
                </c:pt>
                <c:pt idx="56">
                  <c:v>4</c:v>
                </c:pt>
                <c:pt idx="57">
                  <c:v>5</c:v>
                </c:pt>
                <c:pt idx="58">
                  <c:v>6</c:v>
                </c:pt>
                <c:pt idx="59">
                  <c:v>7</c:v>
                </c:pt>
                <c:pt idx="60">
                  <c:v>8</c:v>
                </c:pt>
                <c:pt idx="61">
                  <c:v>9</c:v>
                </c:pt>
                <c:pt idx="62">
                  <c:v>10</c:v>
                </c:pt>
                <c:pt idx="63">
                  <c:v>11</c:v>
                </c:pt>
                <c:pt idx="64">
                  <c:v>12</c:v>
                </c:pt>
                <c:pt idx="65">
                  <c:v>1</c:v>
                </c:pt>
                <c:pt idx="66">
                  <c:v>2</c:v>
                </c:pt>
                <c:pt idx="67">
                  <c:v>3</c:v>
                </c:pt>
                <c:pt idx="68">
                  <c:v>4</c:v>
                </c:pt>
                <c:pt idx="69">
                  <c:v>5</c:v>
                </c:pt>
                <c:pt idx="70">
                  <c:v>6</c:v>
                </c:pt>
                <c:pt idx="71">
                  <c:v>7</c:v>
                </c:pt>
                <c:pt idx="72">
                  <c:v>8</c:v>
                </c:pt>
                <c:pt idx="73">
                  <c:v>9</c:v>
                </c:pt>
                <c:pt idx="74">
                  <c:v>10</c:v>
                </c:pt>
                <c:pt idx="75">
                  <c:v>11</c:v>
                </c:pt>
                <c:pt idx="76">
                  <c:v>12</c:v>
                </c:pt>
                <c:pt idx="77">
                  <c:v>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49-7C42-92C3-9F7D0AE4316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49-7C42-92C3-9F7D0AE4316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49-7C42-92C3-9F7D0AE4316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49-7C42-92C3-9F7D0AE4316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149-7C42-92C3-9F7D0AE4316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49-7C42-92C3-9F7D0AE4316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49-7C42-92C3-9F7D0AE4316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49-7C42-92C3-9F7D0AE4316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149-7C42-92C3-9F7D0AE43160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149-7C42-92C3-9F7D0AE43160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149-7C42-92C3-9F7D0AE43160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149-7C42-92C3-9F7D0AE43160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149-7C42-92C3-9F7D0AE43160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149-7C42-92C3-9F7D0AE43160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149-7C42-92C3-9F7D0AE43160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149-7C42-92C3-9F7D0AE43160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149-7C42-92C3-9F7D0AE43160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149-7C42-92C3-9F7D0AE43160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149-7C42-92C3-9F7D0AE43160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149-7C42-92C3-9F7D0AE43160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149-7C42-92C3-9F7D0AE43160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149-7C42-92C3-9F7D0AE43160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149-7C42-92C3-9F7D0AE43160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149-7C42-92C3-9F7D0AE43160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149-7C42-92C3-9F7D0AE43160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149-7C42-92C3-9F7D0AE43160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149-7C42-92C3-9F7D0AE43160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149-7C42-92C3-9F7D0AE43160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149-7C42-92C3-9F7D0AE43160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4149-7C42-92C3-9F7D0AE43160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4149-7C42-92C3-9F7D0AE43160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4149-7C42-92C3-9F7D0AE43160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4149-7C42-92C3-9F7D0AE43160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149-7C42-92C3-9F7D0AE43160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4149-7C42-92C3-9F7D0AE43160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4149-7C42-92C3-9F7D0AE43160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4149-7C42-92C3-9F7D0AE43160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4149-7C42-92C3-9F7D0AE43160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4149-7C42-92C3-9F7D0AE43160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4149-7C42-92C3-9F7D0AE43160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4149-7C42-92C3-9F7D0AE43160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4149-7C42-92C3-9F7D0AE43160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4149-7C42-92C3-9F7D0AE43160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4149-7C42-92C3-9F7D0AE43160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4149-7C42-92C3-9F7D0AE43160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4149-7C42-92C3-9F7D0AE43160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4149-7C42-92C3-9F7D0AE43160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4149-7C42-92C3-9F7D0AE43160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4149-7C42-92C3-9F7D0AE43160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4149-7C42-92C3-9F7D0AE43160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4149-7C42-92C3-9F7D0AE43160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4149-7C42-92C3-9F7D0AE43160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4149-7C42-92C3-9F7D0AE43160}"/>
                </c:ext>
              </c:extLst>
            </c:dLbl>
            <c:dLbl>
              <c:idx val="6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4149-7C42-92C3-9F7D0AE43160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4149-7C42-92C3-9F7D0AE43160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4149-7C42-92C3-9F7D0AE43160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4149-7C42-92C3-9F7D0AE43160}"/>
                </c:ext>
              </c:extLst>
            </c:dLbl>
            <c:dLbl>
              <c:idx val="6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4149-7C42-92C3-9F7D0AE43160}"/>
                </c:ext>
              </c:extLst>
            </c:dLbl>
            <c:dLbl>
              <c:idx val="6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4149-7C42-92C3-9F7D0AE43160}"/>
                </c:ext>
              </c:extLst>
            </c:dLbl>
            <c:dLbl>
              <c:idx val="6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4149-7C42-92C3-9F7D0AE43160}"/>
                </c:ext>
              </c:extLst>
            </c:dLbl>
            <c:dLbl>
              <c:idx val="6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4149-7C42-92C3-9F7D0AE43160}"/>
                </c:ext>
              </c:extLst>
            </c:dLbl>
            <c:dLbl>
              <c:idx val="7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4149-7C42-92C3-9F7D0AE43160}"/>
                </c:ext>
              </c:extLst>
            </c:dLbl>
            <c:dLbl>
              <c:idx val="7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4149-7C42-92C3-9F7D0AE43160}"/>
                </c:ext>
              </c:extLst>
            </c:dLbl>
            <c:dLbl>
              <c:idx val="7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4149-7C42-92C3-9F7D0AE43160}"/>
                </c:ext>
              </c:extLst>
            </c:dLbl>
            <c:dLbl>
              <c:idx val="7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4149-7C42-92C3-9F7D0AE43160}"/>
                </c:ext>
              </c:extLst>
            </c:dLbl>
            <c:dLbl>
              <c:idx val="7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4149-7C42-92C3-9F7D0AE43160}"/>
                </c:ext>
              </c:extLst>
            </c:dLbl>
            <c:dLbl>
              <c:idx val="7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4149-7C42-92C3-9F7D0AE43160}"/>
                </c:ext>
              </c:extLst>
            </c:dLbl>
            <c:dLbl>
              <c:idx val="7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4149-7C42-92C3-9F7D0AE43160}"/>
                </c:ext>
              </c:extLst>
            </c:dLbl>
            <c:numFmt formatCode="0_);[Red]\(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工作表1!$I$88:$I$165</c:f>
              <c:numCache>
                <c:formatCode>General</c:formatCode>
                <c:ptCount val="78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  <c:pt idx="10">
                  <c:v>6</c:v>
                </c:pt>
                <c:pt idx="11">
                  <c:v>7</c:v>
                </c:pt>
                <c:pt idx="12">
                  <c:v>8</c:v>
                </c:pt>
                <c:pt idx="13">
                  <c:v>9</c:v>
                </c:pt>
                <c:pt idx="14">
                  <c:v>10</c:v>
                </c:pt>
                <c:pt idx="15">
                  <c:v>11</c:v>
                </c:pt>
                <c:pt idx="16">
                  <c:v>12</c:v>
                </c:pt>
                <c:pt idx="17">
                  <c:v>1</c:v>
                </c:pt>
                <c:pt idx="18">
                  <c:v>2</c:v>
                </c:pt>
                <c:pt idx="19">
                  <c:v>3</c:v>
                </c:pt>
                <c:pt idx="20">
                  <c:v>4</c:v>
                </c:pt>
                <c:pt idx="21">
                  <c:v>5</c:v>
                </c:pt>
                <c:pt idx="22">
                  <c:v>6</c:v>
                </c:pt>
                <c:pt idx="23">
                  <c:v>7</c:v>
                </c:pt>
                <c:pt idx="24">
                  <c:v>8</c:v>
                </c:pt>
                <c:pt idx="25">
                  <c:v>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</c:v>
                </c:pt>
                <c:pt idx="30">
                  <c:v>2</c:v>
                </c:pt>
                <c:pt idx="31">
                  <c:v>3</c:v>
                </c:pt>
                <c:pt idx="32">
                  <c:v>4</c:v>
                </c:pt>
                <c:pt idx="33">
                  <c:v>5</c:v>
                </c:pt>
                <c:pt idx="34">
                  <c:v>6</c:v>
                </c:pt>
                <c:pt idx="35">
                  <c:v>7</c:v>
                </c:pt>
                <c:pt idx="36">
                  <c:v>8</c:v>
                </c:pt>
                <c:pt idx="37">
                  <c:v>9</c:v>
                </c:pt>
                <c:pt idx="38">
                  <c:v>10</c:v>
                </c:pt>
                <c:pt idx="39">
                  <c:v>11</c:v>
                </c:pt>
                <c:pt idx="40">
                  <c:v>12</c:v>
                </c:pt>
                <c:pt idx="41">
                  <c:v>1</c:v>
                </c:pt>
                <c:pt idx="42">
                  <c:v>2</c:v>
                </c:pt>
                <c:pt idx="43">
                  <c:v>3</c:v>
                </c:pt>
                <c:pt idx="44">
                  <c:v>4</c:v>
                </c:pt>
                <c:pt idx="45">
                  <c:v>5</c:v>
                </c:pt>
                <c:pt idx="46">
                  <c:v>6</c:v>
                </c:pt>
                <c:pt idx="47">
                  <c:v>7</c:v>
                </c:pt>
                <c:pt idx="48">
                  <c:v>8</c:v>
                </c:pt>
                <c:pt idx="49">
                  <c:v>9</c:v>
                </c:pt>
                <c:pt idx="50">
                  <c:v>10</c:v>
                </c:pt>
                <c:pt idx="51">
                  <c:v>11</c:v>
                </c:pt>
                <c:pt idx="52">
                  <c:v>12</c:v>
                </c:pt>
                <c:pt idx="53">
                  <c:v>1</c:v>
                </c:pt>
                <c:pt idx="54">
                  <c:v>2</c:v>
                </c:pt>
                <c:pt idx="55">
                  <c:v>3</c:v>
                </c:pt>
                <c:pt idx="56">
                  <c:v>4</c:v>
                </c:pt>
                <c:pt idx="57">
                  <c:v>5</c:v>
                </c:pt>
                <c:pt idx="58">
                  <c:v>6</c:v>
                </c:pt>
                <c:pt idx="59">
                  <c:v>7</c:v>
                </c:pt>
                <c:pt idx="60">
                  <c:v>8</c:v>
                </c:pt>
                <c:pt idx="61">
                  <c:v>9</c:v>
                </c:pt>
                <c:pt idx="62">
                  <c:v>10</c:v>
                </c:pt>
                <c:pt idx="63">
                  <c:v>11</c:v>
                </c:pt>
                <c:pt idx="64">
                  <c:v>12</c:v>
                </c:pt>
                <c:pt idx="65">
                  <c:v>1</c:v>
                </c:pt>
                <c:pt idx="66">
                  <c:v>2</c:v>
                </c:pt>
                <c:pt idx="67">
                  <c:v>3</c:v>
                </c:pt>
                <c:pt idx="68">
                  <c:v>4</c:v>
                </c:pt>
                <c:pt idx="69">
                  <c:v>5</c:v>
                </c:pt>
                <c:pt idx="70">
                  <c:v>6</c:v>
                </c:pt>
                <c:pt idx="71">
                  <c:v>7</c:v>
                </c:pt>
                <c:pt idx="72">
                  <c:v>8</c:v>
                </c:pt>
                <c:pt idx="73">
                  <c:v>9</c:v>
                </c:pt>
                <c:pt idx="74">
                  <c:v>10</c:v>
                </c:pt>
                <c:pt idx="75">
                  <c:v>11</c:v>
                </c:pt>
                <c:pt idx="76">
                  <c:v>12</c:v>
                </c:pt>
                <c:pt idx="77">
                  <c:v>1</c:v>
                </c:pt>
              </c:numCache>
            </c:numRef>
          </c:cat>
          <c:val>
            <c:numRef>
              <c:f>工作表1!$H$88:$H$165</c:f>
              <c:numCache>
                <c:formatCode>0_);[Red]\(0\)</c:formatCode>
                <c:ptCount val="78"/>
                <c:pt idx="0">
                  <c:v>11.57</c:v>
                </c:pt>
                <c:pt idx="1">
                  <c:v>35.65</c:v>
                </c:pt>
                <c:pt idx="2">
                  <c:v>55.2</c:v>
                </c:pt>
                <c:pt idx="3">
                  <c:v>70.739999999999995</c:v>
                </c:pt>
                <c:pt idx="4">
                  <c:v>82.97</c:v>
                </c:pt>
                <c:pt idx="5">
                  <c:v>92.42</c:v>
                </c:pt>
                <c:pt idx="6">
                  <c:v>99.27</c:v>
                </c:pt>
                <c:pt idx="7">
                  <c:v>111.72</c:v>
                </c:pt>
                <c:pt idx="8">
                  <c:v>124.75</c:v>
                </c:pt>
                <c:pt idx="9">
                  <c:v>137.83000000000001</c:v>
                </c:pt>
                <c:pt idx="10">
                  <c:v>153.09</c:v>
                </c:pt>
                <c:pt idx="11">
                  <c:v>167</c:v>
                </c:pt>
                <c:pt idx="12">
                  <c:v>180.6</c:v>
                </c:pt>
                <c:pt idx="13">
                  <c:v>195.3</c:v>
                </c:pt>
                <c:pt idx="14">
                  <c:v>215.8</c:v>
                </c:pt>
                <c:pt idx="15">
                  <c:v>251.09</c:v>
                </c:pt>
                <c:pt idx="16">
                  <c:v>299.81</c:v>
                </c:pt>
                <c:pt idx="17">
                  <c:v>331.35</c:v>
                </c:pt>
                <c:pt idx="18">
                  <c:v>365.47</c:v>
                </c:pt>
                <c:pt idx="19">
                  <c:v>430.74</c:v>
                </c:pt>
                <c:pt idx="20">
                  <c:v>470.65</c:v>
                </c:pt>
                <c:pt idx="21">
                  <c:v>512.03</c:v>
                </c:pt>
                <c:pt idx="22">
                  <c:v>551.01</c:v>
                </c:pt>
                <c:pt idx="23">
                  <c:v>583.21</c:v>
                </c:pt>
                <c:pt idx="24">
                  <c:v>625.89</c:v>
                </c:pt>
                <c:pt idx="25">
                  <c:v>673.81999999999994</c:v>
                </c:pt>
                <c:pt idx="26">
                  <c:v>714.93</c:v>
                </c:pt>
                <c:pt idx="27">
                  <c:v>766.96999999999991</c:v>
                </c:pt>
                <c:pt idx="28">
                  <c:v>800.49999999999989</c:v>
                </c:pt>
                <c:pt idx="29">
                  <c:v>847.00999999999988</c:v>
                </c:pt>
                <c:pt idx="30">
                  <c:v>868.08999999999992</c:v>
                </c:pt>
                <c:pt idx="31">
                  <c:v>940.92</c:v>
                </c:pt>
                <c:pt idx="32">
                  <c:v>989.04</c:v>
                </c:pt>
                <c:pt idx="33">
                  <c:v>1042.1099999999999</c:v>
                </c:pt>
                <c:pt idx="34">
                  <c:v>1084.3</c:v>
                </c:pt>
                <c:pt idx="35">
                  <c:v>1124.19</c:v>
                </c:pt>
                <c:pt idx="36">
                  <c:v>1163.71</c:v>
                </c:pt>
                <c:pt idx="37">
                  <c:v>1202.1600000000001</c:v>
                </c:pt>
                <c:pt idx="38">
                  <c:v>1275.93</c:v>
                </c:pt>
                <c:pt idx="39">
                  <c:v>1327.39</c:v>
                </c:pt>
                <c:pt idx="40">
                  <c:v>1401.72</c:v>
                </c:pt>
                <c:pt idx="41">
                  <c:v>1452.13</c:v>
                </c:pt>
                <c:pt idx="42">
                  <c:v>1487.5500000000002</c:v>
                </c:pt>
                <c:pt idx="43">
                  <c:v>1566.0300000000002</c:v>
                </c:pt>
                <c:pt idx="44">
                  <c:v>1634.3400000000001</c:v>
                </c:pt>
                <c:pt idx="45">
                  <c:v>1702.5900000000001</c:v>
                </c:pt>
                <c:pt idx="46">
                  <c:v>1755.0400000000002</c:v>
                </c:pt>
                <c:pt idx="47">
                  <c:v>1838.7700000000002</c:v>
                </c:pt>
                <c:pt idx="48">
                  <c:v>1919.4700000000003</c:v>
                </c:pt>
                <c:pt idx="49">
                  <c:v>1991.4800000000002</c:v>
                </c:pt>
                <c:pt idx="50">
                  <c:v>2076.8700000000003</c:v>
                </c:pt>
                <c:pt idx="51">
                  <c:v>2150.0300000000002</c:v>
                </c:pt>
                <c:pt idx="52">
                  <c:v>2241.4</c:v>
                </c:pt>
                <c:pt idx="53">
                  <c:v>2301.7800000000002</c:v>
                </c:pt>
                <c:pt idx="54">
                  <c:v>2378.6400000000003</c:v>
                </c:pt>
                <c:pt idx="55">
                  <c:v>2491.34</c:v>
                </c:pt>
                <c:pt idx="56">
                  <c:v>2623.59</c:v>
                </c:pt>
                <c:pt idx="57">
                  <c:v>2735.52</c:v>
                </c:pt>
                <c:pt idx="58">
                  <c:v>2823.24</c:v>
                </c:pt>
                <c:pt idx="59">
                  <c:v>2905.22</c:v>
                </c:pt>
                <c:pt idx="60">
                  <c:v>2985.0499999999997</c:v>
                </c:pt>
                <c:pt idx="61">
                  <c:v>3035.0499999999997</c:v>
                </c:pt>
                <c:pt idx="62">
                  <c:v>3085.0499999999997</c:v>
                </c:pt>
                <c:pt idx="63">
                  <c:v>3135.0499999999997</c:v>
                </c:pt>
                <c:pt idx="64">
                  <c:v>3185.0499999999997</c:v>
                </c:pt>
                <c:pt idx="65">
                  <c:v>3269.4999999999995</c:v>
                </c:pt>
                <c:pt idx="66">
                  <c:v>3327.3899999999994</c:v>
                </c:pt>
                <c:pt idx="67">
                  <c:v>3419.9699999999993</c:v>
                </c:pt>
                <c:pt idx="68">
                  <c:v>3503.8199999999993</c:v>
                </c:pt>
                <c:pt idx="69">
                  <c:v>3598.5299999999993</c:v>
                </c:pt>
                <c:pt idx="70">
                  <c:v>3672.6199999999994</c:v>
                </c:pt>
                <c:pt idx="71">
                  <c:v>3756.0499999999993</c:v>
                </c:pt>
                <c:pt idx="72">
                  <c:v>3836.9199999999992</c:v>
                </c:pt>
                <c:pt idx="73">
                  <c:v>3915.8599999999992</c:v>
                </c:pt>
                <c:pt idx="74">
                  <c:v>4010.4499999999994</c:v>
                </c:pt>
                <c:pt idx="75">
                  <c:v>4150.1399999999994</c:v>
                </c:pt>
                <c:pt idx="76">
                  <c:v>4240.1499999999996</c:v>
                </c:pt>
                <c:pt idx="77">
                  <c:v>4311.03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4-4149-7C42-92C3-9F7D0AE4316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58769296"/>
        <c:axId val="1058769856"/>
      </c:lineChart>
      <c:catAx>
        <c:axId val="1058769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/>
                  <a:t>月份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058769856"/>
        <c:crosses val="autoZero"/>
        <c:auto val="1"/>
        <c:lblAlgn val="ctr"/>
        <c:lblOffset val="100"/>
        <c:noMultiLvlLbl val="0"/>
      </c:catAx>
      <c:valAx>
        <c:axId val="10587698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_);[Red]\(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058769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0.77661</cdr:x>
      <cdr:y>0.01616</cdr:y>
    </cdr:from>
    <cdr:to>
      <cdr:x>0.9912</cdr:x>
      <cdr:y>0.16338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4205287" y="42864"/>
          <a:ext cx="1162050" cy="390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zh-TW" altLang="en-US" sz="1100"/>
        </a:p>
      </cdr:txBody>
    </cdr:sp>
  </cdr:relSizeAnchor>
  <cdr:relSizeAnchor xmlns:cdr="http://schemas.openxmlformats.org/drawingml/2006/chartDrawing">
    <cdr:from>
      <cdr:x>0.84326</cdr:x>
      <cdr:y>0.01616</cdr:y>
    </cdr:from>
    <cdr:to>
      <cdr:x>0.99824</cdr:x>
      <cdr:y>0.16338</cdr:y>
    </cdr:to>
    <cdr:sp macro="" textlink="">
      <cdr:nvSpPr>
        <cdr:cNvPr id="3" name="文字方塊 2"/>
        <cdr:cNvSpPr txBox="1"/>
      </cdr:nvSpPr>
      <cdr:spPr>
        <a:xfrm xmlns:a="http://schemas.openxmlformats.org/drawingml/2006/main">
          <a:off x="5124450" y="39866"/>
          <a:ext cx="941805" cy="3631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TW" sz="2000" b="1">
              <a:solidFill>
                <a:srgbClr val="FF0000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rPr>
            <a:t>445</a:t>
          </a:r>
          <a:r>
            <a:rPr lang="zh-TW" altLang="en-US" sz="2000" b="1">
              <a:solidFill>
                <a:srgbClr val="FF0000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rPr>
            <a:t>個</a:t>
          </a:r>
          <a:endParaRPr lang="en-US" altLang="zh-TW" sz="2000" b="1">
            <a:solidFill>
              <a:srgbClr val="FF0000"/>
            </a:solidFill>
            <a:latin typeface="Arial" panose="020B0604020202020204" pitchFamily="34" charset="0"/>
            <a:ea typeface="標楷體" panose="03000509000000000000" pitchFamily="65" charset="-120"/>
            <a:cs typeface="Arial" panose="020B0604020202020204" pitchFamily="34" charset="0"/>
          </a:endParaRPr>
        </a:p>
        <a:p xmlns:a="http://schemas.openxmlformats.org/drawingml/2006/main">
          <a:endParaRPr lang="zh-TW" altLang="en-US" sz="2000" b="1">
            <a:solidFill>
              <a:srgbClr val="FF0000"/>
            </a:solidFill>
            <a:latin typeface="Arial" panose="020B0604020202020204" pitchFamily="34" charset="0"/>
            <a:ea typeface="標楷體" panose="03000509000000000000" pitchFamily="65" charset="-12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0.83146</cdr:x>
      <cdr:y>0.00909</cdr:y>
    </cdr:from>
    <cdr:to>
      <cdr:x>0.99358</cdr:x>
      <cdr:y>0.11212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4933951" y="28575"/>
          <a:ext cx="962025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zh-TW" altLang="en-US" sz="1100"/>
        </a:p>
      </cdr:txBody>
    </cdr:sp>
  </cdr:relSizeAnchor>
  <cdr:relSizeAnchor xmlns:cdr="http://schemas.openxmlformats.org/drawingml/2006/chartDrawing">
    <cdr:from>
      <cdr:x>0.79792</cdr:x>
      <cdr:y>0.06734</cdr:y>
    </cdr:from>
    <cdr:to>
      <cdr:x>1</cdr:x>
      <cdr:y>0.17946</cdr:y>
    </cdr:to>
    <cdr:sp macro="" textlink="">
      <cdr:nvSpPr>
        <cdr:cNvPr id="3" name="文字方塊 2"/>
        <cdr:cNvSpPr txBox="1"/>
      </cdr:nvSpPr>
      <cdr:spPr>
        <a:xfrm xmlns:a="http://schemas.openxmlformats.org/drawingml/2006/main">
          <a:off x="5114926" y="301465"/>
          <a:ext cx="1295399" cy="5019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TW" sz="2000" b="1">
              <a:solidFill>
                <a:srgbClr val="FF0000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rPr>
            <a:t>65282</a:t>
          </a:r>
          <a:r>
            <a:rPr lang="zh-TW" altLang="en-US" sz="2000" b="1">
              <a:solidFill>
                <a:srgbClr val="FF0000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rPr>
            <a:t>幅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19032" cy="4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573" tIns="43786" rIns="87573" bIns="43786" numCol="1" anchor="t" anchorCtr="0" compatLnSpc="1">
            <a:prstTxWarp prst="textNoShape">
              <a:avLst/>
            </a:prstTxWarp>
          </a:bodyPr>
          <a:lstStyle>
            <a:lvl1pPr>
              <a:defRPr sz="11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5228" y="2"/>
            <a:ext cx="2919032" cy="4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573" tIns="43786" rIns="87573" bIns="43786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5020"/>
            <a:ext cx="2919032" cy="4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573" tIns="43786" rIns="87573" bIns="43786" numCol="1" anchor="b" anchorCtr="0" compatLnSpc="1">
            <a:prstTxWarp prst="textNoShape">
              <a:avLst/>
            </a:prstTxWarp>
          </a:bodyPr>
          <a:lstStyle>
            <a:lvl1pPr>
              <a:defRPr sz="11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5228" y="9375020"/>
            <a:ext cx="2919032" cy="4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573" tIns="43786" rIns="87573" bIns="43786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ea typeface="新細明體" pitchFamily="18" charset="-120"/>
              </a:defRPr>
            </a:lvl1pPr>
          </a:lstStyle>
          <a:p>
            <a:pPr>
              <a:defRPr/>
            </a:pPr>
            <a:fld id="{87A7131D-37D7-47C6-981D-2E3F1DA289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2250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19032" cy="4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60" tIns="47430" rIns="94860" bIns="47430" numCol="1" anchor="t" anchorCtr="0" compatLnSpc="1">
            <a:prstTxWarp prst="textNoShape">
              <a:avLst/>
            </a:prstTxWarp>
          </a:bodyPr>
          <a:lstStyle>
            <a:lvl1pPr defTabSz="948716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733" y="2"/>
            <a:ext cx="2919032" cy="4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60" tIns="47430" rIns="94860" bIns="47430" numCol="1" anchor="t" anchorCtr="0" compatLnSpc="1">
            <a:prstTxWarp prst="textNoShape">
              <a:avLst/>
            </a:prstTxWarp>
          </a:bodyPr>
          <a:lstStyle>
            <a:lvl1pPr algn="r" defTabSz="948716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375" y="741363"/>
            <a:ext cx="6577013" cy="3700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7701" y="4687509"/>
            <a:ext cx="4940362" cy="444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60" tIns="47430" rIns="94860" bIns="474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6551"/>
            <a:ext cx="2919032" cy="4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60" tIns="47430" rIns="94860" bIns="47430" numCol="1" anchor="b" anchorCtr="0" compatLnSpc="1">
            <a:prstTxWarp prst="textNoShape">
              <a:avLst/>
            </a:prstTxWarp>
          </a:bodyPr>
          <a:lstStyle>
            <a:lvl1pPr defTabSz="948716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733" y="9376551"/>
            <a:ext cx="2919032" cy="4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60" tIns="47430" rIns="94860" bIns="47430" numCol="1" anchor="b" anchorCtr="0" compatLnSpc="1">
            <a:prstTxWarp prst="textNoShape">
              <a:avLst/>
            </a:prstTxWarp>
          </a:bodyPr>
          <a:lstStyle>
            <a:lvl1pPr algn="r" defTabSz="948716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fld id="{B9170840-F346-4722-A5DB-C321E16C7B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70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2408238" y="1076325"/>
            <a:ext cx="9539288" cy="536733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solidFill>
                  <a:schemeClr val="bg2">
                    <a:lumMod val="60000"/>
                    <a:lumOff val="40000"/>
                  </a:schemeClr>
                </a:solidFill>
                <a:ea typeface="+mn-ea"/>
                <a:cs typeface="Times New Roman" panose="02020603050405020304" pitchFamily="18" charset="0"/>
              </a:rPr>
              <a:t>Receiving radius F5: 2895.9 km, F2: 3189.2km</a:t>
            </a:r>
          </a:p>
          <a:p>
            <a:r>
              <a:rPr lang="en-US" altLang="zh-TW" dirty="0">
                <a:solidFill>
                  <a:schemeClr val="bg2">
                    <a:lumMod val="60000"/>
                    <a:lumOff val="40000"/>
                  </a:schemeClr>
                </a:solidFill>
                <a:ea typeface="+mn-ea"/>
                <a:cs typeface="Times New Roman" panose="02020603050405020304" pitchFamily="18" charset="0"/>
              </a:rPr>
              <a:t>F2 altitude: 891 km</a:t>
            </a:r>
          </a:p>
          <a:p>
            <a:r>
              <a:rPr lang="en-US" altLang="zh-TW" dirty="0">
                <a:solidFill>
                  <a:schemeClr val="bg2">
                    <a:lumMod val="60000"/>
                    <a:lumOff val="40000"/>
                  </a:schemeClr>
                </a:solidFill>
                <a:ea typeface="+mn-ea"/>
                <a:cs typeface="Times New Roman" panose="02020603050405020304" pitchFamily="18" charset="0"/>
              </a:rPr>
              <a:t>F5 altitude: 720 km</a:t>
            </a:r>
          </a:p>
          <a:p>
            <a:r>
              <a:rPr lang="en-US" altLang="zh-TW" dirty="0">
                <a:solidFill>
                  <a:schemeClr val="bg2">
                    <a:lumMod val="60000"/>
                    <a:lumOff val="40000"/>
                  </a:schemeClr>
                </a:solidFill>
                <a:ea typeface="+mn-ea"/>
                <a:cs typeface="Times New Roman" panose="02020603050405020304" pitchFamily="18" charset="0"/>
              </a:rPr>
              <a:t>SP1 ~5 altitude:  832km</a:t>
            </a:r>
          </a:p>
          <a:p>
            <a:r>
              <a:rPr lang="en-US" altLang="zh-TW" dirty="0">
                <a:solidFill>
                  <a:schemeClr val="bg2">
                    <a:lumMod val="60000"/>
                    <a:lumOff val="40000"/>
                  </a:schemeClr>
                </a:solidFill>
                <a:ea typeface="+mn-ea"/>
                <a:cs typeface="Times New Roman" panose="02020603050405020304" pitchFamily="18" charset="0"/>
              </a:rPr>
              <a:t>SP6/7altitude:  694km</a:t>
            </a:r>
            <a:endParaRPr lang="zh-TW" altLang="en-US" dirty="0">
              <a:solidFill>
                <a:schemeClr val="bg2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197D-376B-4418-8426-DF7C7D275CC2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7634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8811E-C7E8-4FD7-86D8-B1141FBD1BA7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810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F0E039-3419-4894-851B-8C9EF2148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41854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99A79F-1BB9-4363-8E7C-5F2DC8B1D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599C936-6C50-4275-B41A-1A728A3FE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00A095B-EAE9-4242-9EF0-FBAEA5A9D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763D4EA-ABD8-415A-8277-F542BC890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2506-F890-447D-B995-0DC957DCD7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5823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5250" y="80534"/>
            <a:ext cx="10363200" cy="648090"/>
          </a:xfrm>
        </p:spPr>
        <p:txBody>
          <a:bodyPr/>
          <a:lstStyle>
            <a:lvl1pPr algn="ctr">
              <a:defRPr baseline="0"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5249" y="836640"/>
            <a:ext cx="10963965" cy="5256730"/>
          </a:xfrm>
        </p:spPr>
        <p:txBody>
          <a:bodyPr/>
          <a:lstStyle>
            <a:lvl1pPr marL="514350" indent="-514350">
              <a:buClrTx/>
              <a:buFont typeface="+mj-ea"/>
              <a:buAutoNum type="ea1ChtPeriod"/>
              <a:defRPr baseline="0"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itchFamily="34" charset="0"/>
              </a:defRPr>
            </a:lvl1pPr>
            <a:lvl2pPr marL="1000125" indent="-457200">
              <a:buClrTx/>
              <a:buFont typeface="+mj-lt"/>
              <a:buAutoNum type="arabicPeriod"/>
              <a:defRPr baseline="0">
                <a:solidFill>
                  <a:schemeClr val="tx2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itchFamily="34" charset="0"/>
              </a:defRPr>
            </a:lvl2pPr>
            <a:lvl3pPr marL="1357313" indent="-457200">
              <a:buClrTx/>
              <a:buFont typeface="+mj-lt"/>
              <a:buAutoNum type="arabicParenR"/>
              <a:defRPr baseline="0"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itchFamily="34" charset="0"/>
              </a:defRPr>
            </a:lvl3pPr>
            <a:lvl4pPr marL="1687513" indent="-342900">
              <a:buClrTx/>
              <a:buFont typeface="+mj-lt"/>
              <a:buAutoNum type="alphaUcPeriod"/>
              <a:defRPr baseline="0"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itchFamily="34" charset="0"/>
              </a:defRPr>
            </a:lvl4pPr>
            <a:lvl5pPr marL="2041525" indent="-342900">
              <a:buClrTx/>
              <a:buFont typeface="+mj-lt"/>
              <a:buAutoNum type="alphaLcParenR"/>
              <a:defRPr baseline="0"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9" name="投影片編號版面配置區 3"/>
          <p:cNvSpPr>
            <a:spLocks noGrp="1"/>
          </p:cNvSpPr>
          <p:nvPr>
            <p:ph type="sldNum" sz="quarter" idx="4"/>
          </p:nvPr>
        </p:nvSpPr>
        <p:spPr>
          <a:xfrm>
            <a:off x="9264440" y="6597441"/>
            <a:ext cx="2844800" cy="268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0037A4"/>
                </a:solidFill>
              </a:defRPr>
            </a:lvl1pPr>
          </a:lstStyle>
          <a:p>
            <a:fld id="{9E67C8E0-78B0-4AA4-A860-1C96077C05D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61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47D0A7-5321-4067-85C2-15A63D4AD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09" y="188551"/>
            <a:ext cx="11599733" cy="79210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7501357-BBBE-4FEF-AA86-9864C07F0C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C2506-F890-447D-B995-0DC957DCD7F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文字版面配置區 2">
            <a:extLst>
              <a:ext uri="{FF2B5EF4-FFF2-40B4-BE49-F238E27FC236}">
                <a16:creationId xmlns:a16="http://schemas.microsoft.com/office/drawing/2014/main" id="{6FE54A45-94FF-4888-92BB-B8ED02C40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021" y="1194919"/>
            <a:ext cx="5804847" cy="504070"/>
          </a:xfrm>
        </p:spPr>
        <p:txBody>
          <a:bodyPr anchor="b"/>
          <a:lstStyle>
            <a:lvl1pPr marL="0" indent="0">
              <a:buNone/>
              <a:defRPr sz="2400" b="1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內容版面配置區 3">
            <a:extLst>
              <a:ext uri="{FF2B5EF4-FFF2-40B4-BE49-F238E27FC236}">
                <a16:creationId xmlns:a16="http://schemas.microsoft.com/office/drawing/2014/main" id="{DA6946A8-261D-42B8-AC6F-DF49D9E45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190" y="1698989"/>
            <a:ext cx="5784804" cy="4682421"/>
          </a:xfrm>
        </p:spPr>
        <p:txBody>
          <a:bodyPr/>
          <a:lstStyle>
            <a:lvl1pPr>
              <a:defRPr sz="24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>
              <a:defRPr sz="20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2pPr>
            <a:lvl3pPr>
              <a:defRPr sz="18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3pPr>
            <a:lvl4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4pPr>
            <a:lvl5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EA14F7CB-F49B-4FA1-8372-26A73C72E1D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240851" y="1196690"/>
            <a:ext cx="5804847" cy="504070"/>
          </a:xfrm>
        </p:spPr>
        <p:txBody>
          <a:bodyPr anchor="b"/>
          <a:lstStyle>
            <a:lvl1pPr marL="0" indent="0">
              <a:buNone/>
              <a:defRPr sz="2400" b="1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7" name="內容版面配置區 3">
            <a:extLst>
              <a:ext uri="{FF2B5EF4-FFF2-40B4-BE49-F238E27FC236}">
                <a16:creationId xmlns:a16="http://schemas.microsoft.com/office/drawing/2014/main" id="{2CB9A35E-EBCA-42A9-B825-3A473B2C6BE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40020" y="1700760"/>
            <a:ext cx="5784804" cy="4682421"/>
          </a:xfrm>
        </p:spPr>
        <p:txBody>
          <a:bodyPr/>
          <a:lstStyle>
            <a:lvl1pPr>
              <a:defRPr sz="24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>
              <a:defRPr sz="20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2pPr>
            <a:lvl3pPr>
              <a:defRPr sz="18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3pPr>
            <a:lvl4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4pPr>
            <a:lvl5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691873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240" y="188550"/>
            <a:ext cx="10972800" cy="654032"/>
          </a:xfrm>
        </p:spPr>
        <p:txBody>
          <a:bodyPr/>
          <a:lstStyle>
            <a:lvl1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39187" y="1194919"/>
            <a:ext cx="3854173" cy="504070"/>
          </a:xfrm>
        </p:spPr>
        <p:txBody>
          <a:bodyPr anchor="b"/>
          <a:lstStyle>
            <a:lvl1pPr marL="0" indent="0">
              <a:buNone/>
              <a:defRPr sz="2400" b="1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39188" y="1698989"/>
            <a:ext cx="3840865" cy="4682421"/>
          </a:xfrm>
        </p:spPr>
        <p:txBody>
          <a:bodyPr/>
          <a:lstStyle>
            <a:lvl1pPr>
              <a:defRPr sz="24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>
              <a:defRPr sz="20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2pPr>
            <a:lvl3pPr>
              <a:defRPr sz="18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3pPr>
            <a:lvl4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4pPr>
            <a:lvl5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0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9264440" y="6597441"/>
            <a:ext cx="2844800" cy="268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0037A4"/>
                </a:solidFill>
              </a:defRPr>
            </a:lvl1pPr>
          </a:lstStyle>
          <a:p>
            <a:fld id="{9E67C8E0-78B0-4AA4-A860-1C96077C05D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5" name="文字版面配置區 2"/>
          <p:cNvSpPr>
            <a:spLocks noGrp="1"/>
          </p:cNvSpPr>
          <p:nvPr>
            <p:ph type="body" idx="11"/>
          </p:nvPr>
        </p:nvSpPr>
        <p:spPr>
          <a:xfrm>
            <a:off x="4175733" y="1196690"/>
            <a:ext cx="3854173" cy="504070"/>
          </a:xfrm>
        </p:spPr>
        <p:txBody>
          <a:bodyPr anchor="b"/>
          <a:lstStyle>
            <a:lvl1pPr marL="0" indent="0">
              <a:buNone/>
              <a:defRPr sz="2400" b="1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6" name="內容版面配置區 3"/>
          <p:cNvSpPr>
            <a:spLocks noGrp="1"/>
          </p:cNvSpPr>
          <p:nvPr>
            <p:ph sz="half" idx="12"/>
          </p:nvPr>
        </p:nvSpPr>
        <p:spPr>
          <a:xfrm>
            <a:off x="4175734" y="1700760"/>
            <a:ext cx="3840865" cy="4682421"/>
          </a:xfrm>
        </p:spPr>
        <p:txBody>
          <a:bodyPr/>
          <a:lstStyle>
            <a:lvl1pPr>
              <a:defRPr sz="24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>
              <a:defRPr sz="20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2pPr>
            <a:lvl3pPr>
              <a:defRPr sz="18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3pPr>
            <a:lvl4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4pPr>
            <a:lvl5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7" name="文字版面配置區 2"/>
          <p:cNvSpPr>
            <a:spLocks noGrp="1"/>
          </p:cNvSpPr>
          <p:nvPr>
            <p:ph type="body" idx="13"/>
          </p:nvPr>
        </p:nvSpPr>
        <p:spPr>
          <a:xfrm>
            <a:off x="8112280" y="1196690"/>
            <a:ext cx="3854173" cy="504070"/>
          </a:xfrm>
        </p:spPr>
        <p:txBody>
          <a:bodyPr anchor="b"/>
          <a:lstStyle>
            <a:lvl1pPr marL="0" indent="0">
              <a:buNone/>
              <a:defRPr sz="2400" b="1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8" name="內容版面配置區 3"/>
          <p:cNvSpPr>
            <a:spLocks noGrp="1"/>
          </p:cNvSpPr>
          <p:nvPr>
            <p:ph sz="half" idx="14"/>
          </p:nvPr>
        </p:nvSpPr>
        <p:spPr>
          <a:xfrm>
            <a:off x="8112281" y="1700760"/>
            <a:ext cx="3840865" cy="4682421"/>
          </a:xfrm>
        </p:spPr>
        <p:txBody>
          <a:bodyPr/>
          <a:lstStyle>
            <a:lvl1pPr>
              <a:defRPr sz="24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>
              <a:defRPr sz="20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2pPr>
            <a:lvl3pPr>
              <a:defRPr sz="18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3pPr>
            <a:lvl4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4pPr>
            <a:lvl5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50448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240" y="188550"/>
            <a:ext cx="10972800" cy="654032"/>
          </a:xfrm>
        </p:spPr>
        <p:txBody>
          <a:bodyPr/>
          <a:lstStyle>
            <a:lvl1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39187" y="1052670"/>
            <a:ext cx="3854173" cy="504070"/>
          </a:xfrm>
        </p:spPr>
        <p:txBody>
          <a:bodyPr anchor="b"/>
          <a:lstStyle>
            <a:lvl1pPr marL="0" indent="0">
              <a:buNone/>
              <a:defRPr sz="2400" b="1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39188" y="1556740"/>
            <a:ext cx="3840865" cy="2018052"/>
          </a:xfrm>
        </p:spPr>
        <p:txBody>
          <a:bodyPr/>
          <a:lstStyle>
            <a:lvl1pPr>
              <a:defRPr sz="24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>
              <a:defRPr sz="20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2pPr>
            <a:lvl3pPr>
              <a:defRPr sz="18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3pPr>
            <a:lvl4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4pPr>
            <a:lvl5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0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9264440" y="6455192"/>
            <a:ext cx="2844800" cy="268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0037A4"/>
                </a:solidFill>
              </a:defRPr>
            </a:lvl1pPr>
          </a:lstStyle>
          <a:p>
            <a:fld id="{9E67C8E0-78B0-4AA4-A860-1C96077C05D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5" name="文字版面配置區 2"/>
          <p:cNvSpPr>
            <a:spLocks noGrp="1"/>
          </p:cNvSpPr>
          <p:nvPr>
            <p:ph type="body" idx="11"/>
          </p:nvPr>
        </p:nvSpPr>
        <p:spPr>
          <a:xfrm>
            <a:off x="4175733" y="1054441"/>
            <a:ext cx="3854173" cy="504070"/>
          </a:xfrm>
        </p:spPr>
        <p:txBody>
          <a:bodyPr anchor="b"/>
          <a:lstStyle>
            <a:lvl1pPr marL="0" indent="0">
              <a:buNone/>
              <a:defRPr sz="2400" b="1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6" name="內容版面配置區 3"/>
          <p:cNvSpPr>
            <a:spLocks noGrp="1"/>
          </p:cNvSpPr>
          <p:nvPr>
            <p:ph sz="half" idx="12"/>
          </p:nvPr>
        </p:nvSpPr>
        <p:spPr>
          <a:xfrm>
            <a:off x="4175734" y="1558511"/>
            <a:ext cx="3840865" cy="2016069"/>
          </a:xfrm>
        </p:spPr>
        <p:txBody>
          <a:bodyPr/>
          <a:lstStyle>
            <a:lvl1pPr>
              <a:defRPr sz="24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>
              <a:defRPr sz="20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2pPr>
            <a:lvl3pPr>
              <a:defRPr sz="18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3pPr>
            <a:lvl4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4pPr>
            <a:lvl5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7" name="文字版面配置區 2"/>
          <p:cNvSpPr>
            <a:spLocks noGrp="1"/>
          </p:cNvSpPr>
          <p:nvPr>
            <p:ph type="body" idx="13"/>
          </p:nvPr>
        </p:nvSpPr>
        <p:spPr>
          <a:xfrm>
            <a:off x="8112280" y="1054441"/>
            <a:ext cx="3854173" cy="504070"/>
          </a:xfrm>
        </p:spPr>
        <p:txBody>
          <a:bodyPr anchor="b"/>
          <a:lstStyle>
            <a:lvl1pPr marL="0" indent="0">
              <a:buNone/>
              <a:defRPr sz="2400" b="1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8" name="內容版面配置區 3"/>
          <p:cNvSpPr>
            <a:spLocks noGrp="1"/>
          </p:cNvSpPr>
          <p:nvPr>
            <p:ph sz="half" idx="14"/>
          </p:nvPr>
        </p:nvSpPr>
        <p:spPr>
          <a:xfrm>
            <a:off x="8112281" y="1558511"/>
            <a:ext cx="3840865" cy="2016069"/>
          </a:xfrm>
        </p:spPr>
        <p:txBody>
          <a:bodyPr/>
          <a:lstStyle>
            <a:lvl1pPr>
              <a:defRPr sz="24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>
              <a:defRPr sz="20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2pPr>
            <a:lvl3pPr>
              <a:defRPr sz="18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3pPr>
            <a:lvl4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4pPr>
            <a:lvl5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1" name="文字版面配置區 2">
            <a:extLst>
              <a:ext uri="{FF2B5EF4-FFF2-40B4-BE49-F238E27FC236}">
                <a16:creationId xmlns:a16="http://schemas.microsoft.com/office/drawing/2014/main" id="{2565442D-55E8-458C-8A84-F3CD03B5BCC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73554" y="3573020"/>
            <a:ext cx="3854173" cy="504070"/>
          </a:xfrm>
        </p:spPr>
        <p:txBody>
          <a:bodyPr anchor="b"/>
          <a:lstStyle>
            <a:lvl1pPr marL="0" indent="0">
              <a:buNone/>
              <a:defRPr sz="2400" b="1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2" name="內容版面配置區 3">
            <a:extLst>
              <a:ext uri="{FF2B5EF4-FFF2-40B4-BE49-F238E27FC236}">
                <a16:creationId xmlns:a16="http://schemas.microsoft.com/office/drawing/2014/main" id="{64BB6119-6D1C-4DC6-AFD2-20CB61C4787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73555" y="4150871"/>
            <a:ext cx="3840865" cy="2018052"/>
          </a:xfrm>
        </p:spPr>
        <p:txBody>
          <a:bodyPr/>
          <a:lstStyle>
            <a:lvl1pPr>
              <a:defRPr sz="24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>
              <a:defRPr sz="20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2pPr>
            <a:lvl3pPr>
              <a:defRPr sz="18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3pPr>
            <a:lvl4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4pPr>
            <a:lvl5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3" name="文字版面配置區 2">
            <a:extLst>
              <a:ext uri="{FF2B5EF4-FFF2-40B4-BE49-F238E27FC236}">
                <a16:creationId xmlns:a16="http://schemas.microsoft.com/office/drawing/2014/main" id="{5DA7316B-DFCD-4249-A61A-BBDD1D950AE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210100" y="3574791"/>
            <a:ext cx="3854173" cy="504070"/>
          </a:xfrm>
        </p:spPr>
        <p:txBody>
          <a:bodyPr anchor="b"/>
          <a:lstStyle>
            <a:lvl1pPr marL="0" indent="0">
              <a:buNone/>
              <a:defRPr sz="2400" b="1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5E180690-7054-4E67-969A-46710EEF5C4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210101" y="4152642"/>
            <a:ext cx="3840865" cy="2016069"/>
          </a:xfrm>
        </p:spPr>
        <p:txBody>
          <a:bodyPr/>
          <a:lstStyle>
            <a:lvl1pPr>
              <a:defRPr sz="24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>
              <a:defRPr sz="20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2pPr>
            <a:lvl3pPr>
              <a:defRPr sz="18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3pPr>
            <a:lvl4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4pPr>
            <a:lvl5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9" name="文字版面配置區 2">
            <a:extLst>
              <a:ext uri="{FF2B5EF4-FFF2-40B4-BE49-F238E27FC236}">
                <a16:creationId xmlns:a16="http://schemas.microsoft.com/office/drawing/2014/main" id="{64C8A696-8A7B-48EC-BB15-20C1E27445E5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146647" y="3574791"/>
            <a:ext cx="3854173" cy="504070"/>
          </a:xfrm>
        </p:spPr>
        <p:txBody>
          <a:bodyPr anchor="b"/>
          <a:lstStyle>
            <a:lvl1pPr marL="0" indent="0">
              <a:buNone/>
              <a:defRPr sz="2400" b="1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20" name="內容版面配置區 3">
            <a:extLst>
              <a:ext uri="{FF2B5EF4-FFF2-40B4-BE49-F238E27FC236}">
                <a16:creationId xmlns:a16="http://schemas.microsoft.com/office/drawing/2014/main" id="{C17C1B8F-6347-4714-87F5-9ADC1114926C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146648" y="4152642"/>
            <a:ext cx="3840865" cy="2016069"/>
          </a:xfrm>
        </p:spPr>
        <p:txBody>
          <a:bodyPr/>
          <a:lstStyle>
            <a:lvl1pPr>
              <a:defRPr sz="24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>
              <a:defRPr sz="20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2pPr>
            <a:lvl3pPr>
              <a:defRPr sz="18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3pPr>
            <a:lvl4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4pPr>
            <a:lvl5pPr>
              <a:defRPr sz="1600"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37442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F067D6-43BB-40FB-AB09-A376260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CD80721-22EE-415B-ABE4-F314601599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C2506-F890-447D-B995-0DC957DCD7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546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F13D-DA45-4A45-92F6-D31901AA6C7D}" type="datetimeFigureOut">
              <a:rPr lang="zh-TW" altLang="en-US" smtClean="0"/>
              <a:pPr/>
              <a:t>2022/7/14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BB40-818B-4D5D-8182-508ACD7BA4C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9984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F0E039-3419-4894-851B-8C9EF2148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9449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86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1B17AE0-7EDA-4E7C-8B08-2998DF49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94964EF-401C-4D99-8438-6BD87DD5D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B98FB78-DFFF-4B02-BD98-5FDD88FA6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3743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C2506-F890-447D-B995-0DC957DCD7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205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5" r:id="rId2"/>
    <p:sldLayoutId id="2147484739" r:id="rId3"/>
    <p:sldLayoutId id="2147484713" r:id="rId4"/>
    <p:sldLayoutId id="2147484740" r:id="rId5"/>
    <p:sldLayoutId id="2147484736" r:id="rId6"/>
    <p:sldLayoutId id="214748474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29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csrsr.ncu.edu.tw/CSRSR/FreeOrder/index.aspx" TargetMode="External"/><Relationship Id="rId2" Type="http://schemas.openxmlformats.org/officeDocument/2006/relationships/hyperlink" Target="https://data.csrsr.ncu.edu.tw/index_WMTS.php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service@csrsr.ncu.edu.tw" TargetMode="External"/><Relationship Id="rId5" Type="http://schemas.openxmlformats.org/officeDocument/2006/relationships/hyperlink" Target="https://www.csrsr.ncu.edu.tw/about_rsrs.php" TargetMode="External"/><Relationship Id="rId4" Type="http://schemas.openxmlformats.org/officeDocument/2006/relationships/hyperlink" Target="http://iws.csrsr.ncu.edu.tw/GoogleMap/disaster_platform.aspx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9370" y="1412720"/>
            <a:ext cx="9505320" cy="792110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5A27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資源衛星接收站前瞻服務說明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478D4A-6940-8043-B836-C839E1B358A5}"/>
              </a:ext>
            </a:extLst>
          </p:cNvPr>
          <p:cNvSpPr txBox="1"/>
          <p:nvPr/>
        </p:nvSpPr>
        <p:spPr>
          <a:xfrm>
            <a:off x="3695343" y="4053006"/>
            <a:ext cx="4801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400" dirty="0">
                <a:solidFill>
                  <a:schemeClr val="bg1"/>
                </a:solidFill>
                <a:latin typeface="BiauKai" panose="02010601000101010101" pitchFamily="2" charset="-120"/>
                <a:ea typeface="BiauKai" panose="02010601000101010101" pitchFamily="2" charset="-120"/>
              </a:rPr>
              <a:t>蔡富安</a:t>
            </a:r>
          </a:p>
          <a:p>
            <a:r>
              <a:rPr lang="en-TW" sz="2400" dirty="0">
                <a:solidFill>
                  <a:schemeClr val="bg1"/>
                </a:solidFill>
                <a:latin typeface="BiauKai" panose="02010601000101010101" pitchFamily="2" charset="-120"/>
                <a:ea typeface="BiauKai" panose="02010601000101010101" pitchFamily="2" charset="-120"/>
              </a:rPr>
              <a:t>國立中央大學太空及遙測研究中心</a:t>
            </a:r>
          </a:p>
          <a:p>
            <a:r>
              <a:rPr lang="en-TW" sz="2400" dirty="0">
                <a:solidFill>
                  <a:schemeClr val="bg1"/>
                </a:solidFill>
                <a:latin typeface="BiauKai" panose="02010601000101010101" pitchFamily="2" charset="-120"/>
                <a:ea typeface="BiauKai" panose="02010601000101010101" pitchFamily="2" charset="-120"/>
              </a:rPr>
              <a:t>ftsai@csrsr.ncu.edu.tw</a:t>
            </a:r>
          </a:p>
        </p:txBody>
      </p:sp>
    </p:spTree>
    <p:extLst>
      <p:ext uri="{BB962C8B-B14F-4D97-AF65-F5344CB8AC3E}">
        <p14:creationId xmlns:p14="http://schemas.microsoft.com/office/powerpoint/2010/main" val="3362894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0" y="224554"/>
            <a:ext cx="12191999" cy="648090"/>
          </a:xfrm>
        </p:spPr>
        <p:txBody>
          <a:bodyPr>
            <a:normAutofit fontScale="90000"/>
          </a:bodyPr>
          <a:lstStyle/>
          <a:p>
            <a:pPr lvl="1" algn="ctr"/>
            <a:r>
              <a:rPr lang="zh-TW" altLang="en-US" sz="4400" b="1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重大災害資訊平台</a:t>
            </a:r>
            <a:br>
              <a:rPr lang="zh-TW" altLang="en-US" b="1" dirty="0">
                <a:latin typeface="Arial" pitchFamily="34" charset="0"/>
                <a:ea typeface="+mj-ea"/>
                <a:cs typeface="Arial" pitchFamily="34" charset="0"/>
              </a:rPr>
            </a:br>
            <a:endParaRPr lang="zh-TW" altLang="en-US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67C8E0-78B0-4AA4-A860-1C96077C05D8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BD7B0ECB-15CE-4D93-A7DE-7AF68E366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390" y="764630"/>
            <a:ext cx="8615532" cy="547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83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AE36C8-F66E-4365-A70E-CEC3E544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64" y="1309739"/>
            <a:ext cx="5870732" cy="648090"/>
          </a:xfrm>
        </p:spPr>
        <p:txBody>
          <a:bodyPr>
            <a:normAutofit/>
          </a:bodyPr>
          <a:lstStyle/>
          <a:p>
            <a:r>
              <a:rPr lang="zh-TW" altLang="zh-TW" sz="2400" b="1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建立衛星遙測測試基準場址與資料集</a:t>
            </a:r>
            <a:endParaRPr lang="zh-TW" altLang="en-US" sz="2400" dirty="0">
              <a:solidFill>
                <a:srgbClr val="000AC8"/>
              </a:solidFill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E4398A0-9D0F-44AC-A6F9-4FA8CD746077}"/>
              </a:ext>
            </a:extLst>
          </p:cNvPr>
          <p:cNvGrpSpPr/>
          <p:nvPr/>
        </p:nvGrpSpPr>
        <p:grpSpPr>
          <a:xfrm>
            <a:off x="362764" y="1957829"/>
            <a:ext cx="6734852" cy="2407190"/>
            <a:chOff x="9238" y="1597890"/>
            <a:chExt cx="12173521" cy="526011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628FDE7D-EE9D-4D17-8A2D-B3B4F95FB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2" r="2814"/>
            <a:stretch/>
          </p:blipFill>
          <p:spPr>
            <a:xfrm>
              <a:off x="9238" y="1597891"/>
              <a:ext cx="4058788" cy="5260109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CFB5CB10-546F-45B1-BD89-74EF09004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4" r="2384"/>
            <a:stretch/>
          </p:blipFill>
          <p:spPr>
            <a:xfrm>
              <a:off x="4017294" y="1597890"/>
              <a:ext cx="4203072" cy="5260109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D4DDC612-0E64-4B30-B49E-F0BE27EB5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8" t="2423" r="11480" b="4512"/>
            <a:stretch/>
          </p:blipFill>
          <p:spPr>
            <a:xfrm>
              <a:off x="8204883" y="1597890"/>
              <a:ext cx="3977876" cy="5260109"/>
            </a:xfrm>
            <a:prstGeom prst="rect">
              <a:avLst/>
            </a:prstGeom>
          </p:spPr>
        </p:pic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42E4DB0B-95C0-429B-B461-BE8B92DE83B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70491" y="3068950"/>
            <a:ext cx="4518493" cy="331246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B905A865-7B1A-495F-9E26-5A79BAE2AA49}"/>
              </a:ext>
            </a:extLst>
          </p:cNvPr>
          <p:cNvSpPr txBox="1">
            <a:spLocks/>
          </p:cNvSpPr>
          <p:nvPr/>
        </p:nvSpPr>
        <p:spPr>
          <a:xfrm>
            <a:off x="7276137" y="2216528"/>
            <a:ext cx="4107199" cy="648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zh-TW" altLang="zh-TW" sz="2400" b="1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測試基準場地</a:t>
            </a:r>
            <a:r>
              <a:rPr kumimoji="0" lang="en-US" altLang="zh-TW" sz="2400" b="1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0" lang="zh-TW" altLang="zh-TW" sz="2400" b="1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中央大學周邊約</a:t>
            </a:r>
            <a:r>
              <a:rPr kumimoji="0" lang="en-US" altLang="zh-TW" sz="2400" b="1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x 5</a:t>
            </a:r>
            <a:r>
              <a:rPr kumimoji="0" lang="zh-TW" altLang="zh-TW" sz="2400" b="1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公里的區域</a:t>
            </a:r>
            <a:endParaRPr kumimoji="0" lang="zh-TW" altLang="en-US" sz="2400" dirty="0">
              <a:solidFill>
                <a:srgbClr val="000AC8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B39A8D4-A993-470A-95CC-3637CE5F2469}"/>
              </a:ext>
            </a:extLst>
          </p:cNvPr>
          <p:cNvSpPr/>
          <p:nvPr/>
        </p:nvSpPr>
        <p:spPr>
          <a:xfrm>
            <a:off x="0" y="0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Benchmark Dataset</a:t>
            </a:r>
            <a:endParaRPr lang="zh-TW" altLang="en-US" sz="4000" dirty="0">
              <a:solidFill>
                <a:srgbClr val="000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0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88550"/>
            <a:ext cx="12192000" cy="792162"/>
          </a:xfrm>
        </p:spPr>
        <p:txBody>
          <a:bodyPr>
            <a:normAutofit/>
          </a:bodyPr>
          <a:lstStyle/>
          <a:p>
            <a:r>
              <a:rPr lang="zh-TW" altLang="zh-TW" sz="4000" b="1" dirty="0">
                <a:solidFill>
                  <a:srgbClr val="000AC8"/>
                </a:solidFill>
              </a:rPr>
              <a:t>衛星影像訂購服務</a:t>
            </a:r>
            <a:endParaRPr lang="zh-TW" altLang="en-US" sz="4000" b="1" dirty="0">
              <a:solidFill>
                <a:srgbClr val="000AC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6A4D3C6D-E241-4785-8DF2-92FDD3024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240" y="946304"/>
            <a:ext cx="7233167" cy="244834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5396B06-C77A-46E0-A9A8-EA155ECC5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857" y="3094383"/>
            <a:ext cx="7831099" cy="357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82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3386D7-61EA-4FBF-A931-88E5A0FD6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使用者意見回饋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9FF6842-99FD-4E9C-ACD4-A28FBD04E3B8}"/>
              </a:ext>
            </a:extLst>
          </p:cNvPr>
          <p:cNvSpPr/>
          <p:nvPr/>
        </p:nvSpPr>
        <p:spPr>
          <a:xfrm>
            <a:off x="360473" y="728624"/>
            <a:ext cx="1800250" cy="1296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點選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問卷調查</a:t>
            </a:r>
            <a:r>
              <a:rPr lang="zh-TW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，填寫問卷，以暸</a:t>
            </a:r>
            <a:r>
              <a:rPr lang="zh-TW" altLang="zh-TW" sz="1200" spc="15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解</a:t>
            </a:r>
            <a:r>
              <a:rPr lang="zh-TW" altLang="en-US" sz="1200" spc="15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您</a:t>
            </a:r>
            <a:r>
              <a:rPr lang="zh-TW" altLang="zh-TW" sz="1200" spc="15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在遙測影像方面的需求與應用成果</a:t>
            </a:r>
            <a:r>
              <a:rPr lang="zh-TW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，並歡迎提出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您的</a:t>
            </a:r>
            <a:r>
              <a:rPr lang="zh-TW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建議或意見</a:t>
            </a:r>
            <a:endParaRPr lang="zh-TW" altLang="en-US" sz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0574159-78E4-49C1-A3B9-26E016B647E4}"/>
              </a:ext>
            </a:extLst>
          </p:cNvPr>
          <p:cNvSpPr/>
          <p:nvPr/>
        </p:nvSpPr>
        <p:spPr>
          <a:xfrm>
            <a:off x="10056550" y="1749038"/>
            <a:ext cx="1296180" cy="1152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點選聯絡我們</a:t>
            </a:r>
            <a:r>
              <a:rPr lang="zh-TW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可將您的問題或建議以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email 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發送給本站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，將有專人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回覆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6FB4962-F50A-40EF-A963-78069B85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550" y="6308882"/>
            <a:ext cx="6817488" cy="54911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F20A6FA-D67E-4423-83AC-CCF8CACD1E08}"/>
              </a:ext>
            </a:extLst>
          </p:cNvPr>
          <p:cNvSpPr/>
          <p:nvPr/>
        </p:nvSpPr>
        <p:spPr>
          <a:xfrm>
            <a:off x="3851959" y="6632928"/>
            <a:ext cx="4752660" cy="18855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3B84F796-3668-4926-94C8-DF92A849854F}"/>
              </a:ext>
            </a:extLst>
          </p:cNvPr>
          <p:cNvCxnSpPr/>
          <p:nvPr/>
        </p:nvCxnSpPr>
        <p:spPr>
          <a:xfrm flipV="1">
            <a:off x="8604619" y="5013220"/>
            <a:ext cx="1667961" cy="1713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3579353A-7526-4968-A015-D51514166806}"/>
              </a:ext>
            </a:extLst>
          </p:cNvPr>
          <p:cNvSpPr/>
          <p:nvPr/>
        </p:nvSpPr>
        <p:spPr>
          <a:xfrm>
            <a:off x="10416600" y="4365130"/>
            <a:ext cx="1152160" cy="1008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撥打服務電話，將有專人為您服務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51F223C5-2FED-4C32-B954-9F3026354897}"/>
              </a:ext>
            </a:extLst>
          </p:cNvPr>
          <p:cNvCxnSpPr>
            <a:cxnSpLocks/>
          </p:cNvCxnSpPr>
          <p:nvPr/>
        </p:nvCxnSpPr>
        <p:spPr>
          <a:xfrm>
            <a:off x="9056812" y="1135121"/>
            <a:ext cx="1503808" cy="531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內容版面配置區 14">
            <a:extLst>
              <a:ext uri="{FF2B5EF4-FFF2-40B4-BE49-F238E27FC236}">
                <a16:creationId xmlns:a16="http://schemas.microsoft.com/office/drawing/2014/main" id="{B14BFB66-A93E-49B9-AADA-467246AC4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38546" y="1052670"/>
            <a:ext cx="6365654" cy="5256212"/>
          </a:xfrm>
          <a:prstGeom prst="rect">
            <a:avLst/>
          </a:prstGeom>
        </p:spPr>
      </p:pic>
      <p:cxnSp>
        <p:nvCxnSpPr>
          <p:cNvPr id="23" name="接點: 弧形 22">
            <a:extLst>
              <a:ext uri="{FF2B5EF4-FFF2-40B4-BE49-F238E27FC236}">
                <a16:creationId xmlns:a16="http://schemas.microsoft.com/office/drawing/2014/main" id="{FCB6CC47-1280-42B8-9091-2D638DD13896}"/>
              </a:ext>
            </a:extLst>
          </p:cNvPr>
          <p:cNvCxnSpPr/>
          <p:nvPr/>
        </p:nvCxnSpPr>
        <p:spPr>
          <a:xfrm rot="10800000">
            <a:off x="2279470" y="764631"/>
            <a:ext cx="5112710" cy="37049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672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C6278-DB46-0C4B-9DDB-BABE10070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W" dirty="0"/>
              <a:t>SPOT開放資料累積註冊計畫件數與下載數</a:t>
            </a:r>
          </a:p>
        </p:txBody>
      </p:sp>
      <p:graphicFrame>
        <p:nvGraphicFramePr>
          <p:cNvPr id="4" name="圖表 4">
            <a:extLst>
              <a:ext uri="{FF2B5EF4-FFF2-40B4-BE49-F238E27FC236}">
                <a16:creationId xmlns:a16="http://schemas.microsoft.com/office/drawing/2014/main" id="{DFE6BCAC-4962-9B4C-ADB8-8AEA5C345D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5090173"/>
              </p:ext>
            </p:extLst>
          </p:nvPr>
        </p:nvGraphicFramePr>
        <p:xfrm>
          <a:off x="407210" y="1628750"/>
          <a:ext cx="5868815" cy="3888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圖表 9">
            <a:extLst>
              <a:ext uri="{FF2B5EF4-FFF2-40B4-BE49-F238E27FC236}">
                <a16:creationId xmlns:a16="http://schemas.microsoft.com/office/drawing/2014/main" id="{CD165FC2-6F93-9741-A691-30E9429E3E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2660212"/>
              </p:ext>
            </p:extLst>
          </p:nvPr>
        </p:nvGraphicFramePr>
        <p:xfrm>
          <a:off x="6276025" y="1628749"/>
          <a:ext cx="5724795" cy="3888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B3C05F0-A93B-1045-A1AA-62AB4477F12E}"/>
              </a:ext>
            </a:extLst>
          </p:cNvPr>
          <p:cNvSpPr txBox="1"/>
          <p:nvPr/>
        </p:nvSpPr>
        <p:spPr>
          <a:xfrm>
            <a:off x="5328586" y="5528914"/>
            <a:ext cx="189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400" dirty="0"/>
              <a:t>104/8~110/12</a:t>
            </a:r>
          </a:p>
        </p:txBody>
      </p:sp>
    </p:spTree>
    <p:extLst>
      <p:ext uri="{BB962C8B-B14F-4D97-AF65-F5344CB8AC3E}">
        <p14:creationId xmlns:p14="http://schemas.microsoft.com/office/powerpoint/2010/main" val="2737892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517F6-51AF-6A4E-90AA-90F9E5A0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介接服務累積使用人次及下載量</a:t>
            </a:r>
            <a:endParaRPr lang="en-TW" dirty="0"/>
          </a:p>
        </p:txBody>
      </p:sp>
      <p:graphicFrame>
        <p:nvGraphicFramePr>
          <p:cNvPr id="4" name="圖表 2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5301371"/>
              </p:ext>
            </p:extLst>
          </p:nvPr>
        </p:nvGraphicFramePr>
        <p:xfrm>
          <a:off x="1559370" y="1628750"/>
          <a:ext cx="4032560" cy="4104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圖表 6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9235717"/>
              </p:ext>
            </p:extLst>
          </p:nvPr>
        </p:nvGraphicFramePr>
        <p:xfrm>
          <a:off x="6384040" y="1628750"/>
          <a:ext cx="3816530" cy="3960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BD39BF5-115D-4549-9043-C0620F7EDD68}"/>
              </a:ext>
            </a:extLst>
          </p:cNvPr>
          <p:cNvSpPr txBox="1"/>
          <p:nvPr/>
        </p:nvSpPr>
        <p:spPr>
          <a:xfrm>
            <a:off x="5328586" y="5528914"/>
            <a:ext cx="189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400" dirty="0"/>
              <a:t>104/8~110/12</a:t>
            </a:r>
          </a:p>
        </p:txBody>
      </p:sp>
    </p:spTree>
    <p:extLst>
      <p:ext uri="{BB962C8B-B14F-4D97-AF65-F5344CB8AC3E}">
        <p14:creationId xmlns:p14="http://schemas.microsoft.com/office/powerpoint/2010/main" val="3844636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F4BB-F68B-C547-9749-1AB10B780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W" dirty="0"/>
              <a:t>111.1~111.6服務概況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3016C2-7657-5F4F-BE62-C45630621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366113"/>
              </p:ext>
            </p:extLst>
          </p:nvPr>
        </p:nvGraphicFramePr>
        <p:xfrm>
          <a:off x="1487360" y="1556740"/>
          <a:ext cx="9649340" cy="345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0924">
                  <a:extLst>
                    <a:ext uri="{9D8B030D-6E8A-4147-A177-3AD203B41FA5}">
                      <a16:colId xmlns:a16="http://schemas.microsoft.com/office/drawing/2014/main" val="3374835219"/>
                    </a:ext>
                  </a:extLst>
                </a:gridCol>
                <a:gridCol w="2346978">
                  <a:extLst>
                    <a:ext uri="{9D8B030D-6E8A-4147-A177-3AD203B41FA5}">
                      <a16:colId xmlns:a16="http://schemas.microsoft.com/office/drawing/2014/main" val="2138570286"/>
                    </a:ext>
                  </a:extLst>
                </a:gridCol>
                <a:gridCol w="2444460">
                  <a:extLst>
                    <a:ext uri="{9D8B030D-6E8A-4147-A177-3AD203B41FA5}">
                      <a16:colId xmlns:a16="http://schemas.microsoft.com/office/drawing/2014/main" val="3581837045"/>
                    </a:ext>
                  </a:extLst>
                </a:gridCol>
                <a:gridCol w="2346978">
                  <a:extLst>
                    <a:ext uri="{9D8B030D-6E8A-4147-A177-3AD203B41FA5}">
                      <a16:colId xmlns:a16="http://schemas.microsoft.com/office/drawing/2014/main" val="1174295348"/>
                    </a:ext>
                  </a:extLst>
                </a:gridCol>
              </a:tblGrid>
              <a:tr h="84814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TW" sz="1400" kern="100">
                          <a:effectLst/>
                        </a:rPr>
                        <a:t>核心設施妥善率</a:t>
                      </a:r>
                      <a:r>
                        <a:rPr lang="en-US" sz="1400" kern="100">
                          <a:effectLst/>
                        </a:rPr>
                        <a:t>(</a:t>
                      </a:r>
                      <a:r>
                        <a:rPr lang="zh-TW" sz="1400" kern="100">
                          <a:effectLst/>
                        </a:rPr>
                        <a:t>實際開放時間</a:t>
                      </a:r>
                      <a:r>
                        <a:rPr lang="en-US" sz="1400" kern="100">
                          <a:effectLst/>
                        </a:rPr>
                        <a:t>/</a:t>
                      </a:r>
                      <a:r>
                        <a:rPr lang="zh-TW" sz="1400" kern="100">
                          <a:effectLst/>
                        </a:rPr>
                        <a:t>預計開放時間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TW" sz="1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7786" marR="677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TW" sz="1400" kern="100">
                          <a:effectLst/>
                        </a:rPr>
                        <a:t>核心設施稼動率</a:t>
                      </a:r>
                      <a:r>
                        <a:rPr lang="en-US" sz="1400" kern="100">
                          <a:effectLst/>
                        </a:rPr>
                        <a:t>(</a:t>
                      </a:r>
                      <a:r>
                        <a:rPr lang="zh-TW" sz="1400" kern="100">
                          <a:effectLst/>
                        </a:rPr>
                        <a:t>實際使用時間</a:t>
                      </a:r>
                      <a:r>
                        <a:rPr lang="en-US" sz="1400" kern="100">
                          <a:effectLst/>
                        </a:rPr>
                        <a:t>/</a:t>
                      </a:r>
                      <a:r>
                        <a:rPr lang="zh-TW" sz="1400" kern="100">
                          <a:effectLst/>
                        </a:rPr>
                        <a:t>實際開放時間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TW" sz="1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7786" marR="677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TW" sz="1400" kern="100">
                          <a:effectLst/>
                        </a:rPr>
                        <a:t>服務人數</a:t>
                      </a:r>
                      <a:endParaRPr lang="en-TW" sz="1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7786" marR="677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TW" sz="1400" kern="100">
                          <a:effectLst/>
                        </a:rPr>
                        <a:t>服務計畫數</a:t>
                      </a:r>
                      <a:endParaRPr lang="en-TW" sz="1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7786" marR="67786" marT="0" marB="0" anchor="ctr"/>
                </a:tc>
                <a:extLst>
                  <a:ext uri="{0D108BD9-81ED-4DB2-BD59-A6C34878D82A}">
                    <a16:rowId xmlns:a16="http://schemas.microsoft.com/office/drawing/2014/main" val="876475177"/>
                  </a:ext>
                </a:extLst>
              </a:tr>
              <a:tr h="2608334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zh-TW" sz="1400" kern="100" dirty="0">
                          <a:effectLst/>
                        </a:rPr>
                        <a:t>開放資料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科技部計畫下載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400" kern="100" dirty="0">
                          <a:effectLst/>
                        </a:rPr>
                        <a:t>111.1-111.6</a:t>
                      </a:r>
                      <a:r>
                        <a:rPr lang="zh-TW" sz="1400" kern="100" dirty="0">
                          <a:effectLst/>
                        </a:rPr>
                        <a:t>月：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400" kern="100" dirty="0">
                          <a:effectLst/>
                        </a:rPr>
                        <a:t>181/181(</a:t>
                      </a:r>
                      <a:r>
                        <a:rPr lang="zh-TW" sz="1400" kern="100" dirty="0">
                          <a:effectLst/>
                        </a:rPr>
                        <a:t>天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sz="1400" kern="100" dirty="0">
                          <a:effectLst/>
                        </a:rPr>
                        <a:t>介接服務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400" kern="100" dirty="0">
                          <a:effectLst/>
                        </a:rPr>
                        <a:t>111.1-111.6</a:t>
                      </a:r>
                      <a:r>
                        <a:rPr lang="zh-TW" sz="1400" kern="100" dirty="0">
                          <a:effectLst/>
                        </a:rPr>
                        <a:t>月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400" kern="100" dirty="0">
                          <a:effectLst/>
                        </a:rPr>
                        <a:t>181/181(</a:t>
                      </a:r>
                      <a:r>
                        <a:rPr lang="zh-TW" sz="1400" kern="100" dirty="0">
                          <a:effectLst/>
                        </a:rPr>
                        <a:t>天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TW" sz="1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7786" marR="677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zh-TW" sz="1400" kern="100" dirty="0">
                          <a:effectLst/>
                        </a:rPr>
                        <a:t>開放資料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科技部計畫下載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400" kern="100" dirty="0">
                          <a:effectLst/>
                        </a:rPr>
                        <a:t>111.1-111.6</a:t>
                      </a:r>
                      <a:r>
                        <a:rPr lang="zh-TW" sz="1400" kern="100" dirty="0">
                          <a:effectLst/>
                        </a:rPr>
                        <a:t>月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400" kern="100" dirty="0">
                          <a:effectLst/>
                        </a:rPr>
                        <a:t>107/181(</a:t>
                      </a:r>
                      <a:r>
                        <a:rPr lang="zh-TW" sz="1400" kern="100" dirty="0">
                          <a:effectLst/>
                        </a:rPr>
                        <a:t>天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sz="1400" kern="100" dirty="0">
                          <a:effectLst/>
                        </a:rPr>
                        <a:t>介接服務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400" kern="100" dirty="0">
                          <a:effectLst/>
                        </a:rPr>
                        <a:t>111.1-111.6</a:t>
                      </a:r>
                      <a:r>
                        <a:rPr lang="zh-TW" sz="1400" kern="100" dirty="0">
                          <a:effectLst/>
                        </a:rPr>
                        <a:t>月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400" kern="100" dirty="0">
                          <a:effectLst/>
                        </a:rPr>
                        <a:t>181/181(</a:t>
                      </a:r>
                      <a:r>
                        <a:rPr lang="zh-TW" sz="1400" kern="100" dirty="0">
                          <a:effectLst/>
                        </a:rPr>
                        <a:t>天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en-TW" sz="1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7786" marR="677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endParaRPr lang="en-US" altLang="zh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endParaRPr lang="en-US" altLang="zh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endParaRPr lang="en-US" altLang="zh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endParaRPr lang="en-US" altLang="zh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sz="1400" kern="100" dirty="0">
                          <a:effectLst/>
                        </a:rPr>
                        <a:t>介接服務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400" kern="100" dirty="0">
                          <a:effectLst/>
                        </a:rPr>
                        <a:t>111.1-111.6</a:t>
                      </a:r>
                      <a:r>
                        <a:rPr lang="zh-TW" sz="1400" kern="100" dirty="0">
                          <a:effectLst/>
                        </a:rPr>
                        <a:t>月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sz="1400" kern="100" dirty="0">
                          <a:effectLst/>
                        </a:rPr>
                        <a:t>使用人次</a:t>
                      </a:r>
                      <a:r>
                        <a:rPr lang="zh-TW" altLang="en-US" sz="1400" kern="100" dirty="0">
                          <a:effectLst/>
                        </a:rPr>
                        <a:t>：</a:t>
                      </a:r>
                      <a:r>
                        <a:rPr lang="en-US" sz="1400" kern="100" dirty="0">
                          <a:effectLst/>
                        </a:rPr>
                        <a:t>20,348</a:t>
                      </a:r>
                      <a:r>
                        <a:rPr lang="zh-TW" sz="1400" kern="100" dirty="0">
                          <a:effectLst/>
                        </a:rPr>
                        <a:t>人次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sz="1400" kern="100" dirty="0">
                          <a:effectLst/>
                        </a:rPr>
                        <a:t>圖磚下載量</a:t>
                      </a:r>
                      <a:r>
                        <a:rPr lang="zh-TW" altLang="en-US" sz="1400" kern="100" dirty="0">
                          <a:effectLst/>
                        </a:rPr>
                        <a:t>：</a:t>
                      </a:r>
                      <a:r>
                        <a:rPr lang="en-US" sz="1400" kern="100" dirty="0">
                          <a:effectLst/>
                        </a:rPr>
                        <a:t>579.5GB</a:t>
                      </a:r>
                      <a:endParaRPr lang="en-TW" sz="1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7786" marR="677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zh-TW" sz="1400" kern="100" dirty="0">
                          <a:effectLst/>
                        </a:rPr>
                        <a:t>開放資料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科技部計畫下載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400" kern="100" dirty="0">
                          <a:effectLst/>
                        </a:rPr>
                        <a:t>111.1-111.6</a:t>
                      </a:r>
                      <a:r>
                        <a:rPr lang="zh-TW" sz="1400" kern="100" dirty="0">
                          <a:effectLst/>
                        </a:rPr>
                        <a:t>月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sz="1400" kern="100" dirty="0">
                          <a:effectLst/>
                        </a:rPr>
                        <a:t>註冊計畫數</a:t>
                      </a:r>
                      <a:r>
                        <a:rPr lang="zh-TW" altLang="en-US" sz="1400" kern="100" dirty="0">
                          <a:effectLst/>
                        </a:rPr>
                        <a:t>：</a:t>
                      </a:r>
                      <a:r>
                        <a:rPr lang="en-US" sz="1400" kern="100" dirty="0">
                          <a:effectLst/>
                        </a:rPr>
                        <a:t>13</a:t>
                      </a:r>
                      <a:r>
                        <a:rPr lang="zh-TW" sz="1400" kern="100" dirty="0">
                          <a:effectLst/>
                        </a:rPr>
                        <a:t>個  </a:t>
                      </a:r>
                      <a:endParaRPr lang="en-TW" sz="1400" kern="100" dirty="0">
                        <a:effectLst/>
                      </a:endParaRP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zh-TW" sz="1400" kern="100" dirty="0">
                          <a:effectLst/>
                        </a:rPr>
                        <a:t>下載幅數</a:t>
                      </a:r>
                      <a:r>
                        <a:rPr lang="zh-TW" altLang="en-US" sz="1400" kern="100" dirty="0">
                          <a:effectLst/>
                        </a:rPr>
                        <a:t>：</a:t>
                      </a:r>
                      <a:r>
                        <a:rPr lang="en-US" sz="1400" kern="100" dirty="0">
                          <a:effectLst/>
                        </a:rPr>
                        <a:t>2,072</a:t>
                      </a:r>
                      <a:r>
                        <a:rPr lang="zh-TW" sz="1400" kern="100" dirty="0">
                          <a:effectLst/>
                        </a:rPr>
                        <a:t>幅</a:t>
                      </a:r>
                      <a:endParaRPr lang="en-TW" sz="1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7786" marR="67786" marT="0" marB="0"/>
                </a:tc>
                <a:extLst>
                  <a:ext uri="{0D108BD9-81ED-4DB2-BD59-A6C34878D82A}">
                    <a16:rowId xmlns:a16="http://schemas.microsoft.com/office/drawing/2014/main" val="1990788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834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991430" y="116540"/>
            <a:ext cx="7772400" cy="648090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結語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07210" y="1556740"/>
            <a:ext cx="11161550" cy="4968690"/>
          </a:xfrm>
        </p:spPr>
        <p:txBody>
          <a:bodyPr>
            <a:noAutofit/>
          </a:bodyPr>
          <a:lstStyle/>
          <a:p>
            <a:pPr marL="457200" lvl="1">
              <a:spcBef>
                <a:spcPts val="900"/>
              </a:spcBef>
              <a:spcAft>
                <a:spcPts val="600"/>
              </a:spcAft>
              <a:buClr>
                <a:srgbClr val="0098BF"/>
              </a:buClr>
              <a:buFont typeface="Wingdings" panose="05000000000000000000" pitchFamily="2" charset="2"/>
              <a:buChar char="n"/>
            </a:pPr>
            <a:r>
              <a:rPr lang="zh-TW" altLang="en-US" sz="3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衛星資料開放服務</a:t>
            </a:r>
            <a:r>
              <a:rPr lang="zh-TW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：無償</a:t>
            </a:r>
            <a:r>
              <a:rPr lang="zh-TW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提供</a:t>
            </a:r>
            <a:r>
              <a:rPr lang="en-US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SPOT</a:t>
            </a:r>
            <a:r>
              <a:rPr lang="zh-TW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影像</a:t>
            </a:r>
            <a:r>
              <a:rPr lang="zh-TW" altLang="en-US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、高階加值產品</a:t>
            </a:r>
            <a:r>
              <a:rPr lang="zh-TW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予科技部計畫</a:t>
            </a:r>
            <a:r>
              <a:rPr lang="zh-TW" altLang="en-US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、</a:t>
            </a:r>
            <a:r>
              <a:rPr lang="zh-TW" altLang="zh-TW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方便</a:t>
            </a:r>
            <a:r>
              <a:rPr lang="zh-TW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</a:t>
            </a:r>
            <a:r>
              <a:rPr lang="zh-TW" altLang="zh-TW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快速進行多元空間及時間尺度之研究</a:t>
            </a:r>
            <a:endParaRPr lang="en-US" altLang="zh-TW" sz="30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>
              <a:spcBef>
                <a:spcPts val="900"/>
              </a:spcBef>
              <a:spcAft>
                <a:spcPts val="600"/>
              </a:spcAft>
              <a:buClr>
                <a:srgbClr val="0098BF"/>
              </a:buClr>
              <a:buFont typeface="Wingdings" panose="05000000000000000000" pitchFamily="2" charset="2"/>
              <a:buChar char="n"/>
            </a:pPr>
            <a:r>
              <a:rPr lang="zh-TW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衛星資料介接服務</a:t>
            </a:r>
            <a:r>
              <a:rPr lang="zh-TW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提供</a:t>
            </a:r>
            <a:r>
              <a:rPr lang="zh-TW" altLang="en-US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各界</a:t>
            </a:r>
            <a:r>
              <a:rPr lang="zh-TW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於非營利目的下免費使用自</a:t>
            </a:r>
            <a:r>
              <a:rPr lang="en-US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1996</a:t>
            </a:r>
            <a:r>
              <a:rPr lang="zh-TW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年起至</a:t>
            </a:r>
            <a:r>
              <a:rPr lang="en-US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2021</a:t>
            </a:r>
            <a:r>
              <a:rPr lang="zh-TW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年台灣全島及澎湖</a:t>
            </a:r>
            <a:r>
              <a:rPr lang="en-US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SPOT</a:t>
            </a:r>
            <a:r>
              <a:rPr lang="zh-TW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影像之網路圖磚介接</a:t>
            </a:r>
            <a:endParaRPr lang="en-US" altLang="zh-TW" sz="30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lvl="1">
              <a:spcBef>
                <a:spcPts val="900"/>
              </a:spcBef>
              <a:spcAft>
                <a:spcPts val="600"/>
              </a:spcAft>
              <a:buClr>
                <a:srgbClr val="0098BF"/>
              </a:buClr>
              <a:buFont typeface="Wingdings" panose="05000000000000000000" pitchFamily="2" charset="2"/>
              <a:buChar char="n"/>
            </a:pPr>
            <a:r>
              <a:rPr lang="zh-TW" altLang="zh-TW" sz="3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徵求研究計畫</a:t>
            </a:r>
            <a:r>
              <a:rPr lang="zh-TW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針對學術研究或教學之使用者</a:t>
            </a:r>
            <a:r>
              <a:rPr lang="zh-TW" altLang="zh-TW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，無償提供</a:t>
            </a:r>
            <a:r>
              <a:rPr lang="en-US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SPOT</a:t>
            </a:r>
            <a:r>
              <a:rPr lang="zh-TW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Pleiades</a:t>
            </a:r>
            <a:r>
              <a:rPr lang="zh-TW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30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TerraSAR</a:t>
            </a:r>
            <a:r>
              <a:rPr lang="en-US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-X</a:t>
            </a:r>
            <a:r>
              <a:rPr lang="zh-TW" altLang="zh-TW" sz="3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</a:t>
            </a:r>
            <a:r>
              <a:rPr lang="zh-TW" altLang="zh-TW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資料，促進學術研究與教育應用</a:t>
            </a:r>
            <a:endParaRPr lang="en-US" altLang="zh-TW" sz="3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>
              <a:spcBef>
                <a:spcPts val="900"/>
              </a:spcBef>
              <a:spcAft>
                <a:spcPts val="600"/>
              </a:spcAft>
              <a:buClr>
                <a:srgbClr val="0098BF"/>
              </a:buClr>
              <a:buFont typeface="Wingdings" panose="05000000000000000000" pitchFamily="2" charset="2"/>
              <a:buChar char="n"/>
            </a:pPr>
            <a:r>
              <a:rPr lang="zh-TW" altLang="zh-TW" sz="3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衛星遙測測試基準場址與資料集</a:t>
            </a:r>
            <a:r>
              <a:rPr lang="en-US" altLang="zh-TW" sz="3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(Benchmark Dataset)</a:t>
            </a:r>
            <a:r>
              <a:rPr lang="zh-TW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：</a:t>
            </a:r>
            <a:r>
              <a:rPr lang="zh-TW" altLang="zh-TW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提供多時期</a:t>
            </a:r>
            <a:r>
              <a:rPr lang="zh-TW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衛星</a:t>
            </a:r>
            <a:r>
              <a:rPr lang="zh-TW" altLang="zh-TW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影像及地真資料，供</a:t>
            </a:r>
            <a:r>
              <a:rPr lang="zh-TW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</a:t>
            </a:r>
            <a:r>
              <a:rPr lang="zh-TW" altLang="zh-TW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進行遙測相關技術</a:t>
            </a:r>
            <a:r>
              <a:rPr lang="zh-TW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應用開發及測試</a:t>
            </a:r>
            <a:endParaRPr lang="en-US" altLang="zh-TW" sz="30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67C8E0-78B0-4AA4-A860-1C96077C05D8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0518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/>
              <a:t>簡報完畢 敬請指教</a:t>
            </a:r>
          </a:p>
        </p:txBody>
      </p:sp>
    </p:spTree>
    <p:extLst>
      <p:ext uri="{BB962C8B-B14F-4D97-AF65-F5344CB8AC3E}">
        <p14:creationId xmlns:p14="http://schemas.microsoft.com/office/powerpoint/2010/main" val="2192997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8427020" y="6545416"/>
            <a:ext cx="2133600" cy="268055"/>
          </a:xfrm>
          <a:prstGeom prst="rect">
            <a:avLst/>
          </a:prstGeom>
        </p:spPr>
        <p:txBody>
          <a:bodyPr/>
          <a:lstStyle/>
          <a:p>
            <a:fld id="{9E67C8E0-78B0-4AA4-A860-1C96077C05D8}" type="slidenum">
              <a:rPr lang="zh-TW" altLang="en-US" smtClean="0"/>
              <a:pPr/>
              <a:t>2</a:t>
            </a:fld>
            <a:endParaRPr lang="zh-TW" altLang="en-US"/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0" y="96430"/>
            <a:ext cx="12192000" cy="5667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62000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資源衛星接收站</a:t>
            </a:r>
            <a:endParaRPr kumimoji="0" lang="zh-TW" altLang="en-US" sz="4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52426" y="767361"/>
            <a:ext cx="7573379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1993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年正式運作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持續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提供國內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界優質之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衛星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資料與服務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Open Data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SPOT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原始影像及衍生資料供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科技部計畫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申請使用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1996~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迄今全台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SPOT Mosaic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網路圖磚介接服務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(WMTS)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重大災害資訊影像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月起以徵求計畫方式無償提供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SPOT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、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Pleiades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TerraSAR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-X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資料供學界申請使用（研究或教學）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月提供遙測測試基準場域及資料集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加值產品資料及服務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0270" y="2060810"/>
            <a:ext cx="3799304" cy="353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0711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>
          <a:xfrm>
            <a:off x="0" y="260470"/>
            <a:ext cx="12192000" cy="57626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服務項目</a:t>
            </a:r>
            <a:endParaRPr lang="en-US" altLang="zh-TW" sz="4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Wingdings" pitchFamily="2" charset="2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47406DC7-196C-47E4-B409-1B8945549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322802"/>
              </p:ext>
            </p:extLst>
          </p:nvPr>
        </p:nvGraphicFramePr>
        <p:xfrm>
          <a:off x="263190" y="1124680"/>
          <a:ext cx="11521601" cy="5172185"/>
        </p:xfrm>
        <a:graphic>
          <a:graphicData uri="http://schemas.openxmlformats.org/drawingml/2006/table">
            <a:tbl>
              <a:tblPr firstRow="1" firstCol="1" bandRow="1"/>
              <a:tblGrid>
                <a:gridCol w="2086338">
                  <a:extLst>
                    <a:ext uri="{9D8B030D-6E8A-4147-A177-3AD203B41FA5}">
                      <a16:colId xmlns:a16="http://schemas.microsoft.com/office/drawing/2014/main" val="3866784475"/>
                    </a:ext>
                  </a:extLst>
                </a:gridCol>
                <a:gridCol w="2378282">
                  <a:extLst>
                    <a:ext uri="{9D8B030D-6E8A-4147-A177-3AD203B41FA5}">
                      <a16:colId xmlns:a16="http://schemas.microsoft.com/office/drawing/2014/main" val="2431914098"/>
                    </a:ext>
                  </a:extLst>
                </a:gridCol>
                <a:gridCol w="2952410">
                  <a:extLst>
                    <a:ext uri="{9D8B030D-6E8A-4147-A177-3AD203B41FA5}">
                      <a16:colId xmlns:a16="http://schemas.microsoft.com/office/drawing/2014/main" val="1999235074"/>
                    </a:ext>
                  </a:extLst>
                </a:gridCol>
                <a:gridCol w="2376330">
                  <a:extLst>
                    <a:ext uri="{9D8B030D-6E8A-4147-A177-3AD203B41FA5}">
                      <a16:colId xmlns:a16="http://schemas.microsoft.com/office/drawing/2014/main" val="2870586949"/>
                    </a:ext>
                  </a:extLst>
                </a:gridCol>
                <a:gridCol w="1728241">
                  <a:extLst>
                    <a:ext uri="{9D8B030D-6E8A-4147-A177-3AD203B41FA5}">
                      <a16:colId xmlns:a16="http://schemas.microsoft.com/office/drawing/2014/main" val="4001498874"/>
                    </a:ext>
                  </a:extLst>
                </a:gridCol>
              </a:tblGrid>
              <a:tr h="198804"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服務項目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資料說明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提供對象</a:t>
                      </a:r>
                      <a:endParaRPr lang="zh-TW" sz="14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申請方式</a:t>
                      </a:r>
                      <a:endParaRPr lang="zh-TW" sz="14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888158"/>
                  </a:ext>
                </a:extLst>
              </a:tr>
              <a:tr h="439243">
                <a:tc rowSpan="6"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A50E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開放服務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開放資料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SPOT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衛星台灣地區正射影像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TOAR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NDVI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SR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資料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科技部計畫</a:t>
                      </a: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線上申請</a:t>
                      </a: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236487"/>
                  </a:ext>
                </a:extLst>
              </a:tr>
              <a:tr h="5964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介接服務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自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1996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年起至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年台灣全島及澎湖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SPOT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無雲鑲嵌影像之網路圖磚介接。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提供國內之團體或個人於非營利目的下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免費使用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線上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使用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不需申請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259474"/>
                  </a:ext>
                </a:extLst>
              </a:tr>
              <a:tr h="2926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開放訂閱服務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依使用者設定條件提供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科技部計畫</a:t>
                      </a: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聯絡信箱，專人服務</a:t>
                      </a: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285982"/>
                  </a:ext>
                </a:extLst>
              </a:tr>
              <a:tr h="5964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徵求計畫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SPOT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Pleiades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400" b="1" kern="0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TerraSAR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-X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臺灣地區影像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5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具科技部計畫主持人資格者</a:t>
                      </a:r>
                      <a:r>
                        <a:rPr lang="zh-TW" alt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；</a:t>
                      </a:r>
                      <a:endParaRPr lang="en-US" altLang="zh-TW" sz="1400" b="1" kern="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五專、高國中小學現職老師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線上申請</a:t>
                      </a: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985712"/>
                  </a:ext>
                </a:extLst>
              </a:tr>
              <a:tr h="7362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衛星遙測測試基準場址與資料集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(Benchmark Dataset)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多時期光學及雷達影像以及經人工檢查及修正之地真資料。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規劃於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月開始提供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提供學術研究使用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線上下載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不需申請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00767251"/>
                  </a:ext>
                </a:extLst>
              </a:tr>
              <a:tr h="2186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重大災害資訊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即時提供重大災害影像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全民</a:t>
                      </a: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線上下載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不需申請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958790"/>
                  </a:ext>
                </a:extLst>
              </a:tr>
              <a:tr h="198804">
                <a:tc rowSpan="6"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1400" b="1" kern="0" dirty="0">
                        <a:solidFill>
                          <a:srgbClr val="0A50E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1400" b="1" kern="0" dirty="0">
                        <a:solidFill>
                          <a:srgbClr val="0A50E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1400" b="1" kern="0" dirty="0">
                        <a:solidFill>
                          <a:srgbClr val="0A50E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1400" b="1" kern="0" dirty="0">
                        <a:solidFill>
                          <a:srgbClr val="0A50E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1400" b="1" kern="0" dirty="0">
                        <a:solidFill>
                          <a:srgbClr val="0A50E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A50E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衛星資料、加值產品與應用服務提供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SPOT-6/7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直接接收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每日再訪，接收後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小時內可取得影像。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全民</a:t>
                      </a: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線上訂購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955992"/>
                  </a:ext>
                </a:extLst>
              </a:tr>
              <a:tr h="198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Pleiades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直接接收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759093"/>
                  </a:ext>
                </a:extLst>
              </a:tr>
              <a:tr h="4405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TerraSAR-X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虛擬接收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可提供涵蓋全球影像，接收後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小時內可取得影像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114075"/>
                  </a:ext>
                </a:extLst>
              </a:tr>
              <a:tr h="4405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ALOS/ COSMO-SkyMed/ Radarsat-2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影像代理服務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依使用者需求提供相關產品與服務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聯絡信箱，專人服務</a:t>
                      </a: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543368"/>
                  </a:ext>
                </a:extLst>
              </a:tr>
              <a:tr h="2186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訂閱服務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依使用者設定條件提供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195362"/>
                  </a:ext>
                </a:extLst>
              </a:tr>
              <a:tr h="5964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加值產品及應用服務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提供客製化加值產品與應用服務</a:t>
                      </a:r>
                      <a:r>
                        <a:rPr lang="zh-TW" alt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TOAR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NDVI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SR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資料已上線提供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線上訂購或特定合約</a:t>
                      </a:r>
                    </a:p>
                  </a:txBody>
                  <a:tcPr marL="22985" marR="22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7966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002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412D9A-AC5C-4B36-BB10-69F8D105D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50" y="80534"/>
            <a:ext cx="10363200" cy="648090"/>
          </a:xfrm>
        </p:spPr>
        <p:txBody>
          <a:bodyPr>
            <a:normAutofit fontScale="90000"/>
          </a:bodyPr>
          <a:lstStyle/>
          <a:p>
            <a:r>
              <a:rPr lang="zh-TW" altLang="zh-TW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徵求計畫</a:t>
            </a:r>
            <a:r>
              <a:rPr lang="zh-TW" altLang="en-US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申請流程</a:t>
            </a:r>
            <a:endParaRPr lang="zh-TW" altLang="en-US" dirty="0"/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CF05370B-1C22-4E8F-8CFE-4A4955790C40}"/>
              </a:ext>
            </a:extLst>
          </p:cNvPr>
          <p:cNvGrpSpPr/>
          <p:nvPr/>
        </p:nvGrpSpPr>
        <p:grpSpPr>
          <a:xfrm>
            <a:off x="872155" y="1952772"/>
            <a:ext cx="10009390" cy="2952456"/>
            <a:chOff x="1091305" y="1349543"/>
            <a:chExt cx="10009390" cy="2952456"/>
          </a:xfrm>
        </p:grpSpPr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8B8B6C60-D2AF-4413-BC7B-AE09EF29F8B5}"/>
                </a:ext>
              </a:extLst>
            </p:cNvPr>
            <p:cNvCxnSpPr>
              <a:cxnSpLocks/>
            </p:cNvCxnSpPr>
            <p:nvPr/>
          </p:nvCxnSpPr>
          <p:spPr>
            <a:xfrm>
              <a:off x="7879553" y="2458478"/>
              <a:ext cx="12520" cy="6824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DF51C7A5-B78B-4544-9AEA-918A4FE8B504}"/>
                </a:ext>
              </a:extLst>
            </p:cNvPr>
            <p:cNvGrpSpPr/>
            <p:nvPr/>
          </p:nvGrpSpPr>
          <p:grpSpPr>
            <a:xfrm>
              <a:off x="1091305" y="1349543"/>
              <a:ext cx="10009390" cy="2952456"/>
              <a:chOff x="1091305" y="1349543"/>
              <a:chExt cx="10009390" cy="2952456"/>
            </a:xfrm>
          </p:grpSpPr>
          <p:grpSp>
            <p:nvGrpSpPr>
              <p:cNvPr id="36" name="群組 35">
                <a:extLst>
                  <a:ext uri="{FF2B5EF4-FFF2-40B4-BE49-F238E27FC236}">
                    <a16:creationId xmlns:a16="http://schemas.microsoft.com/office/drawing/2014/main" id="{042CF5B1-8CFE-4D5A-9484-1AEBE2B86AED}"/>
                  </a:ext>
                </a:extLst>
              </p:cNvPr>
              <p:cNvGrpSpPr/>
              <p:nvPr/>
            </p:nvGrpSpPr>
            <p:grpSpPr>
              <a:xfrm>
                <a:off x="1091305" y="1349543"/>
                <a:ext cx="10009390" cy="2952456"/>
                <a:chOff x="1127310" y="1349543"/>
                <a:chExt cx="10009390" cy="2952456"/>
              </a:xfrm>
            </p:grpSpPr>
            <p:sp>
              <p:nvSpPr>
                <p:cNvPr id="4" name="矩形: 圓角 3">
                  <a:extLst>
                    <a:ext uri="{FF2B5EF4-FFF2-40B4-BE49-F238E27FC236}">
                      <a16:creationId xmlns:a16="http://schemas.microsoft.com/office/drawing/2014/main" id="{2AAD0B9D-0EF5-446A-A81B-2E1FB86E1632}"/>
                    </a:ext>
                  </a:extLst>
                </p:cNvPr>
                <p:cNvSpPr/>
                <p:nvPr/>
              </p:nvSpPr>
              <p:spPr>
                <a:xfrm>
                  <a:off x="1127310" y="1487862"/>
                  <a:ext cx="1656230" cy="914400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solidFill>
                    <a:srgbClr val="5A27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申請者於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月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31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日 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/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 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7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月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31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日前提出申請</a:t>
                  </a:r>
                </a:p>
              </p:txBody>
            </p:sp>
            <p:sp>
              <p:nvSpPr>
                <p:cNvPr id="5" name="流程圖: 決策 4">
                  <a:extLst>
                    <a:ext uri="{FF2B5EF4-FFF2-40B4-BE49-F238E27FC236}">
                      <a16:creationId xmlns:a16="http://schemas.microsoft.com/office/drawing/2014/main" id="{4305CA9D-22EC-4FB6-92A0-1D61809449CD}"/>
                    </a:ext>
                  </a:extLst>
                </p:cNvPr>
                <p:cNvSpPr/>
                <p:nvPr/>
              </p:nvSpPr>
              <p:spPr>
                <a:xfrm>
                  <a:off x="3488361" y="1349543"/>
                  <a:ext cx="2520350" cy="1209730"/>
                </a:xfrm>
                <a:prstGeom prst="flowChartDecisi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本站於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2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月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28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日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/8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月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31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日前通知審查是否通過？</a:t>
                  </a:r>
                </a:p>
              </p:txBody>
            </p:sp>
            <p:sp>
              <p:nvSpPr>
                <p:cNvPr id="6" name="流程圖: 決策 5">
                  <a:extLst>
                    <a:ext uri="{FF2B5EF4-FFF2-40B4-BE49-F238E27FC236}">
                      <a16:creationId xmlns:a16="http://schemas.microsoft.com/office/drawing/2014/main" id="{A982ABC8-BED9-4FDB-B18E-6872A5E66644}"/>
                    </a:ext>
                  </a:extLst>
                </p:cNvPr>
                <p:cNvSpPr/>
                <p:nvPr/>
              </p:nvSpPr>
              <p:spPr>
                <a:xfrm>
                  <a:off x="6795226" y="1450338"/>
                  <a:ext cx="2181174" cy="1008140"/>
                </a:xfrm>
                <a:prstGeom prst="flowChartDecisi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是否為目錄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(Archive)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影像？</a:t>
                  </a:r>
                </a:p>
              </p:txBody>
            </p:sp>
            <p:sp>
              <p:nvSpPr>
                <p:cNvPr id="10" name="流程圖: 替代程序 9">
                  <a:extLst>
                    <a:ext uri="{FF2B5EF4-FFF2-40B4-BE49-F238E27FC236}">
                      <a16:creationId xmlns:a16="http://schemas.microsoft.com/office/drawing/2014/main" id="{5BFA740E-0717-4F74-9548-8DC538EA40F1}"/>
                    </a:ext>
                  </a:extLst>
                </p:cNvPr>
                <p:cNvSpPr/>
                <p:nvPr/>
              </p:nvSpPr>
              <p:spPr>
                <a:xfrm>
                  <a:off x="9624490" y="1568847"/>
                  <a:ext cx="1512210" cy="771122"/>
                </a:xfrm>
                <a:prstGeom prst="flowChartAlternateProcess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視通過案件數量，於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個月內陸續提供</a:t>
                  </a:r>
                </a:p>
              </p:txBody>
            </p:sp>
            <p:sp>
              <p:nvSpPr>
                <p:cNvPr id="12" name="流程圖: 替代程序 11">
                  <a:extLst>
                    <a:ext uri="{FF2B5EF4-FFF2-40B4-BE49-F238E27FC236}">
                      <a16:creationId xmlns:a16="http://schemas.microsoft.com/office/drawing/2014/main" id="{35432843-ED1E-459E-8BC9-F5EFFFF28E77}"/>
                    </a:ext>
                  </a:extLst>
                </p:cNvPr>
                <p:cNvSpPr/>
                <p:nvPr/>
              </p:nvSpPr>
              <p:spPr>
                <a:xfrm>
                  <a:off x="6824686" y="3140959"/>
                  <a:ext cx="2181173" cy="1161040"/>
                </a:xfrm>
                <a:prstGeom prst="flowChartAlternateProcess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安排新拍，視天候及其他條件限制，影像可提供時間未定，於拍到合適影像後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週內提供</a:t>
                  </a:r>
                  <a:endParaRPr lang="en-US" altLang="zh-TW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3" name="流程圖: 替代程序 12">
                  <a:extLst>
                    <a:ext uri="{FF2B5EF4-FFF2-40B4-BE49-F238E27FC236}">
                      <a16:creationId xmlns:a16="http://schemas.microsoft.com/office/drawing/2014/main" id="{B0EF2416-4D09-4D4D-9EBB-F090A24990A6}"/>
                    </a:ext>
                  </a:extLst>
                </p:cNvPr>
                <p:cNvSpPr/>
                <p:nvPr/>
              </p:nvSpPr>
              <p:spPr>
                <a:xfrm>
                  <a:off x="4100446" y="3140959"/>
                  <a:ext cx="1296180" cy="792110"/>
                </a:xfrm>
                <a:prstGeom prst="flowChartAlternateProcess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通知申請者</a:t>
                  </a:r>
                </a:p>
              </p:txBody>
            </p:sp>
          </p:grpSp>
          <p:grpSp>
            <p:nvGrpSpPr>
              <p:cNvPr id="37" name="群組 36">
                <a:extLst>
                  <a:ext uri="{FF2B5EF4-FFF2-40B4-BE49-F238E27FC236}">
                    <a16:creationId xmlns:a16="http://schemas.microsoft.com/office/drawing/2014/main" id="{A5E21B82-6E03-4197-8268-B76FCC667A30}"/>
                  </a:ext>
                </a:extLst>
              </p:cNvPr>
              <p:cNvGrpSpPr/>
              <p:nvPr/>
            </p:nvGrpSpPr>
            <p:grpSpPr>
              <a:xfrm>
                <a:off x="2747535" y="1598264"/>
                <a:ext cx="6840950" cy="1542695"/>
                <a:chOff x="2747535" y="1598264"/>
                <a:chExt cx="6840950" cy="1542695"/>
              </a:xfrm>
            </p:grpSpPr>
            <p:cxnSp>
              <p:nvCxnSpPr>
                <p:cNvPr id="15" name="直線單箭頭接點 14">
                  <a:extLst>
                    <a:ext uri="{FF2B5EF4-FFF2-40B4-BE49-F238E27FC236}">
                      <a16:creationId xmlns:a16="http://schemas.microsoft.com/office/drawing/2014/main" id="{B6303CFB-2A57-4C67-A45B-AE99B5F15DDE}"/>
                    </a:ext>
                  </a:extLst>
                </p:cNvPr>
                <p:cNvCxnSpPr>
                  <a:cxnSpLocks/>
                  <a:stCxn id="4" idx="3"/>
                </p:cNvCxnSpPr>
                <p:nvPr/>
              </p:nvCxnSpPr>
              <p:spPr>
                <a:xfrm>
                  <a:off x="2747535" y="1945062"/>
                  <a:ext cx="702097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線單箭頭接點 21">
                  <a:extLst>
                    <a:ext uri="{FF2B5EF4-FFF2-40B4-BE49-F238E27FC236}">
                      <a16:creationId xmlns:a16="http://schemas.microsoft.com/office/drawing/2014/main" id="{60C07DBD-188E-40AF-9244-20997339ECC1}"/>
                    </a:ext>
                  </a:extLst>
                </p:cNvPr>
                <p:cNvCxnSpPr>
                  <a:stCxn id="5" idx="3"/>
                  <a:endCxn id="6" idx="1"/>
                </p:cNvCxnSpPr>
                <p:nvPr/>
              </p:nvCxnSpPr>
              <p:spPr>
                <a:xfrm>
                  <a:off x="5972706" y="1954408"/>
                  <a:ext cx="78651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347DFE63-2BE5-4E71-97EE-FDB6C61E3063}"/>
                    </a:ext>
                  </a:extLst>
                </p:cNvPr>
                <p:cNvSpPr/>
                <p:nvPr/>
              </p:nvSpPr>
              <p:spPr>
                <a:xfrm>
                  <a:off x="6226496" y="1602409"/>
                  <a:ext cx="33855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zh-TW" altLang="zh-TW" sz="1200" b="1" kern="100" dirty="0">
                      <a:latin typeface="Calibri" panose="020F0502020204030204" pitchFamily="34" charset="0"/>
                      <a:cs typeface="Times New Roman" panose="02020603050405020304" pitchFamily="18" charset="0"/>
                    </a:rPr>
                    <a:t>是</a:t>
                  </a:r>
                </a:p>
              </p:txBody>
            </p:sp>
            <p:cxnSp>
              <p:nvCxnSpPr>
                <p:cNvPr id="25" name="直線單箭頭接點 24">
                  <a:extLst>
                    <a:ext uri="{FF2B5EF4-FFF2-40B4-BE49-F238E27FC236}">
                      <a16:creationId xmlns:a16="http://schemas.microsoft.com/office/drawing/2014/main" id="{A21A4911-D7B8-4716-9127-ECC75ECC9617}"/>
                    </a:ext>
                  </a:extLst>
                </p:cNvPr>
                <p:cNvCxnSpPr>
                  <a:stCxn id="6" idx="3"/>
                  <a:endCxn id="10" idx="1"/>
                </p:cNvCxnSpPr>
                <p:nvPr/>
              </p:nvCxnSpPr>
              <p:spPr>
                <a:xfrm>
                  <a:off x="8940395" y="1954408"/>
                  <a:ext cx="6480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線單箭頭接點 27">
                  <a:extLst>
                    <a:ext uri="{FF2B5EF4-FFF2-40B4-BE49-F238E27FC236}">
                      <a16:creationId xmlns:a16="http://schemas.microsoft.com/office/drawing/2014/main" id="{B1B509A2-FBC6-4996-953B-1F5325DA1655}"/>
                    </a:ext>
                  </a:extLst>
                </p:cNvPr>
                <p:cNvCxnSpPr>
                  <a:stCxn id="5" idx="2"/>
                  <a:endCxn id="13" idx="0"/>
                </p:cNvCxnSpPr>
                <p:nvPr/>
              </p:nvCxnSpPr>
              <p:spPr>
                <a:xfrm>
                  <a:off x="4712531" y="2559273"/>
                  <a:ext cx="0" cy="58168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矩形 29">
                  <a:extLst>
                    <a:ext uri="{FF2B5EF4-FFF2-40B4-BE49-F238E27FC236}">
                      <a16:creationId xmlns:a16="http://schemas.microsoft.com/office/drawing/2014/main" id="{B30E5CEE-7915-4329-8B33-BBFA20E206D6}"/>
                    </a:ext>
                  </a:extLst>
                </p:cNvPr>
                <p:cNvSpPr/>
                <p:nvPr/>
              </p:nvSpPr>
              <p:spPr>
                <a:xfrm>
                  <a:off x="4816203" y="2703370"/>
                  <a:ext cx="33855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zh-TW" altLang="zh-TW" sz="1200" b="1" kern="100" dirty="0">
                      <a:latin typeface="Calibri" panose="020F0502020204030204" pitchFamily="34" charset="0"/>
                      <a:cs typeface="Times New Roman" panose="02020603050405020304" pitchFamily="18" charset="0"/>
                    </a:rPr>
                    <a:t>否</a:t>
                  </a:r>
                </a:p>
              </p:txBody>
            </p:sp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id="{76A2F726-CF7E-4EAB-97D9-100157D6DC13}"/>
                    </a:ext>
                  </a:extLst>
                </p:cNvPr>
                <p:cNvSpPr/>
                <p:nvPr/>
              </p:nvSpPr>
              <p:spPr>
                <a:xfrm>
                  <a:off x="9131168" y="1598264"/>
                  <a:ext cx="33855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zh-TW" altLang="zh-TW" sz="1200" b="1" kern="100" dirty="0">
                      <a:latin typeface="Calibri" panose="020F0502020204030204" pitchFamily="34" charset="0"/>
                      <a:cs typeface="Times New Roman" panose="02020603050405020304" pitchFamily="18" charset="0"/>
                    </a:rPr>
                    <a:t>是</a:t>
                  </a:r>
                </a:p>
              </p:txBody>
            </p:sp>
            <p:pic>
              <p:nvPicPr>
                <p:cNvPr id="35" name="圖片 34">
                  <a:extLst>
                    <a:ext uri="{FF2B5EF4-FFF2-40B4-BE49-F238E27FC236}">
                      <a16:creationId xmlns:a16="http://schemas.microsoft.com/office/drawing/2014/main" id="{DFBB0836-52D1-4A69-90E0-F08608E4A7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927713" y="2659402"/>
                  <a:ext cx="347502" cy="32921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CB415781-2DBD-47D0-8BAD-5B43C1BDDFD6}"/>
              </a:ext>
            </a:extLst>
          </p:cNvPr>
          <p:cNvSpPr/>
          <p:nvPr/>
        </p:nvSpPr>
        <p:spPr>
          <a:xfrm>
            <a:off x="1453147" y="5596739"/>
            <a:ext cx="7592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*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如有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臨時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緊急需求，請洽本站辦理，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服務電話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(03)4229332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(03)422-7151 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轉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57601 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李小姐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377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983725-3A01-40E1-8DAE-E5040669D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zh-TW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徵求計畫</a:t>
            </a:r>
            <a:r>
              <a:rPr lang="zh-TW" altLang="en-US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服務可使用資料</a:t>
            </a:r>
            <a:endParaRPr lang="zh-TW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1D34018-0055-4D78-9DEB-8E7426738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6230"/>
              </p:ext>
            </p:extLst>
          </p:nvPr>
        </p:nvGraphicFramePr>
        <p:xfrm>
          <a:off x="839270" y="1484730"/>
          <a:ext cx="11017530" cy="42266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29545">
                  <a:extLst>
                    <a:ext uri="{9D8B030D-6E8A-4147-A177-3AD203B41FA5}">
                      <a16:colId xmlns:a16="http://schemas.microsoft.com/office/drawing/2014/main" val="28777174"/>
                    </a:ext>
                  </a:extLst>
                </a:gridCol>
                <a:gridCol w="2536931">
                  <a:extLst>
                    <a:ext uri="{9D8B030D-6E8A-4147-A177-3AD203B41FA5}">
                      <a16:colId xmlns:a16="http://schemas.microsoft.com/office/drawing/2014/main" val="742217983"/>
                    </a:ext>
                  </a:extLst>
                </a:gridCol>
                <a:gridCol w="1304708">
                  <a:extLst>
                    <a:ext uri="{9D8B030D-6E8A-4147-A177-3AD203B41FA5}">
                      <a16:colId xmlns:a16="http://schemas.microsoft.com/office/drawing/2014/main" val="1723842850"/>
                    </a:ext>
                  </a:extLst>
                </a:gridCol>
                <a:gridCol w="5146346">
                  <a:extLst>
                    <a:ext uri="{9D8B030D-6E8A-4147-A177-3AD203B41FA5}">
                      <a16:colId xmlns:a16="http://schemas.microsoft.com/office/drawing/2014/main" val="1414852229"/>
                    </a:ext>
                  </a:extLst>
                </a:gridCol>
              </a:tblGrid>
              <a:tr h="5040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衛星種類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位置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900988"/>
                  </a:ext>
                </a:extLst>
              </a:tr>
              <a:tr h="976256">
                <a:tc>
                  <a:txBody>
                    <a:bodyPr/>
                    <a:lstStyle/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SPOT 1-5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215,395,200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平方公里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台灣地區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zh-TW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直接接收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期間：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82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月至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104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564064"/>
                  </a:ext>
                </a:extLst>
              </a:tr>
              <a:tr h="974310">
                <a:tc>
                  <a:txBody>
                    <a:bodyPr/>
                    <a:lstStyle/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SPOT 6/7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1,098,890 </a:t>
                      </a:r>
                      <a:r>
                        <a:rPr lang="zh-TW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平方公里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台灣地區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直接接收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期間：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107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日至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111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998218"/>
                  </a:ext>
                </a:extLst>
              </a:tr>
              <a:tr h="886025">
                <a:tc>
                  <a:txBody>
                    <a:bodyPr/>
                    <a:lstStyle/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Pleiades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1A/1B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472,646 </a:t>
                      </a:r>
                      <a:r>
                        <a:rPr lang="zh-TW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平方公里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台灣地區</a:t>
                      </a:r>
                    </a:p>
                    <a:p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直接接收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期間：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109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日至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111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085144"/>
                  </a:ext>
                </a:extLst>
              </a:tr>
              <a:tr h="886025">
                <a:tc>
                  <a:txBody>
                    <a:bodyPr/>
                    <a:lstStyle/>
                    <a:p>
                      <a:r>
                        <a:rPr lang="en-US" altLang="zh-TW" sz="1800" b="1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TerraSAR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-X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146,558</a:t>
                      </a:r>
                      <a:r>
                        <a:rPr lang="zh-TW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平方公里</a:t>
                      </a:r>
                    </a:p>
                    <a:p>
                      <a:pPr algn="r"/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台灣地區</a:t>
                      </a:r>
                    </a:p>
                    <a:p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虛擬</a:t>
                      </a:r>
                      <a:r>
                        <a:rPr lang="zh-TW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接收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期間：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109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日至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111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850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7308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16369D-91FD-4890-B578-E29CD4F5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50" y="157579"/>
            <a:ext cx="10363200" cy="648090"/>
          </a:xfrm>
        </p:spPr>
        <p:txBody>
          <a:bodyPr>
            <a:normAutofit fontScale="90000"/>
          </a:bodyPr>
          <a:lstStyle/>
          <a:p>
            <a:r>
              <a:rPr lang="zh-TW" altLang="zh-TW" b="1" dirty="0">
                <a:solidFill>
                  <a:srgbClr val="C00000"/>
                </a:solidFill>
              </a:rPr>
              <a:t>申請</a:t>
            </a:r>
            <a:r>
              <a:rPr lang="zh-TW" altLang="en-US" b="1" dirty="0">
                <a:solidFill>
                  <a:srgbClr val="C00000"/>
                </a:solidFill>
              </a:rPr>
              <a:t>平台及聯絡</a:t>
            </a:r>
            <a:r>
              <a:rPr lang="zh-TW" altLang="zh-TW" b="1" dirty="0">
                <a:solidFill>
                  <a:srgbClr val="C00000"/>
                </a:solidFill>
              </a:rPr>
              <a:t>資訊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E480B8-8593-4420-A6AF-6AC977F73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30" y="1412720"/>
            <a:ext cx="11081105" cy="5256730"/>
          </a:xfrm>
        </p:spPr>
        <p:txBody>
          <a:bodyPr/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zh-TW" b="1" dirty="0"/>
              <a:t>開放資料及介接服務</a:t>
            </a:r>
            <a:r>
              <a:rPr lang="zh-TW" altLang="zh-TW" dirty="0"/>
              <a:t> </a:t>
            </a:r>
            <a:r>
              <a:rPr lang="en-US" altLang="zh-TW" u="sng" dirty="0">
                <a:hlinkClick r:id="rId2"/>
              </a:rPr>
              <a:t>https://data.csrsr.ncu.edu.tw/index_WMTS.php</a:t>
            </a:r>
            <a:endParaRPr lang="zh-TW" altLang="zh-TW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zh-TW" b="1" dirty="0"/>
              <a:t>徵求計畫</a:t>
            </a:r>
            <a:r>
              <a:rPr lang="en-US" altLang="zh-TW" dirty="0"/>
              <a:t> </a:t>
            </a:r>
            <a:r>
              <a:rPr lang="en-US" altLang="zh-TW" u="sng" dirty="0">
                <a:hlinkClick r:id="rId3"/>
              </a:rPr>
              <a:t>https://earth.csrsr.ncu.edu.tw/CSRSR/FreeOrder/index.aspx</a:t>
            </a:r>
            <a:endParaRPr lang="zh-TW" altLang="zh-TW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zh-TW" b="1" dirty="0"/>
              <a:t>重大災害資訊</a:t>
            </a:r>
            <a:r>
              <a:rPr lang="zh-TW" altLang="zh-TW" dirty="0"/>
              <a:t> </a:t>
            </a:r>
            <a:r>
              <a:rPr lang="en-US" altLang="zh-TW" u="sng" dirty="0">
                <a:hlinkClick r:id="rId4"/>
              </a:rPr>
              <a:t>http://iws.csrsr.ncu.edu.tw/GoogleMap/disaster_platform.aspx</a:t>
            </a:r>
            <a:endParaRPr lang="en-US" altLang="zh-TW" u="sng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zh-TW" b="1" dirty="0"/>
              <a:t>衛星影像訂購服務</a:t>
            </a:r>
            <a:r>
              <a:rPr lang="en-US" altLang="zh-TW" u="sng" dirty="0">
                <a:hlinkClick r:id="rId5"/>
              </a:rPr>
              <a:t>https://www.csrsr.ncu.edu.tw/about_rsrs.php</a:t>
            </a:r>
            <a:endParaRPr lang="zh-TW" altLang="zh-TW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zh-TW" b="1" dirty="0"/>
              <a:t>服務電話</a:t>
            </a:r>
            <a:r>
              <a:rPr lang="en-US" altLang="zh-TW" b="1" dirty="0"/>
              <a:t> (03)4229332</a:t>
            </a:r>
            <a:r>
              <a:rPr lang="zh-TW" altLang="zh-TW" b="1" dirty="0"/>
              <a:t>；</a:t>
            </a:r>
            <a:r>
              <a:rPr lang="en-US" altLang="zh-TW" b="1" dirty="0"/>
              <a:t>(03)422-7151 </a:t>
            </a:r>
            <a:r>
              <a:rPr lang="zh-TW" altLang="zh-TW" b="1" dirty="0"/>
              <a:t>轉</a:t>
            </a:r>
            <a:r>
              <a:rPr lang="en-US" altLang="zh-TW" b="1" dirty="0"/>
              <a:t>57601 </a:t>
            </a:r>
            <a:r>
              <a:rPr lang="zh-TW" altLang="zh-TW" b="1" dirty="0"/>
              <a:t>李小姐</a:t>
            </a:r>
            <a:endParaRPr lang="zh-TW" altLang="zh-TW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zh-TW" b="1" dirty="0"/>
              <a:t>服務信箱</a:t>
            </a:r>
            <a:r>
              <a:rPr lang="en-US" altLang="zh-TW" b="1" dirty="0"/>
              <a:t>  </a:t>
            </a:r>
            <a:r>
              <a:rPr lang="en-US" altLang="zh-TW" dirty="0">
                <a:hlinkClick r:id="rId6"/>
              </a:rPr>
              <a:t>service@csrsr.ncu.edu.tw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199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303763-B3FE-471F-BF15-233441DA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開放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r>
              <a:rPr lang="zh-TW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endParaRPr lang="zh-TW" altLang="en-US" sz="4000" dirty="0">
              <a:solidFill>
                <a:srgbClr val="C000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C6D63E6-AB29-4D51-8B12-CC914FF6F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30" y="1577389"/>
            <a:ext cx="10963965" cy="5256730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zh-TW" sz="3200" dirty="0">
                <a:solidFill>
                  <a:schemeClr val="bg1"/>
                </a:solidFill>
                <a:highlight>
                  <a:srgbClr val="006EF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本站「衛星開放資料平台」於</a:t>
            </a:r>
            <a:r>
              <a:rPr lang="en-US" altLang="zh-TW" sz="3200" dirty="0">
                <a:solidFill>
                  <a:schemeClr val="bg1"/>
                </a:solidFill>
                <a:highlight>
                  <a:srgbClr val="006EF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r>
              <a:rPr lang="zh-TW" altLang="zh-TW" sz="3200" dirty="0">
                <a:solidFill>
                  <a:schemeClr val="bg1"/>
                </a:solidFill>
                <a:highlight>
                  <a:srgbClr val="006EF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200" dirty="0">
                <a:solidFill>
                  <a:schemeClr val="bg1"/>
                </a:solidFill>
                <a:highlight>
                  <a:srgbClr val="006EF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zh-TW" sz="3200" dirty="0">
                <a:solidFill>
                  <a:schemeClr val="bg1"/>
                </a:solidFill>
                <a:highlight>
                  <a:srgbClr val="006EF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200" dirty="0">
                <a:solidFill>
                  <a:schemeClr val="bg1"/>
                </a:solidFill>
                <a:highlight>
                  <a:srgbClr val="006EF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zh-TW" sz="3200" dirty="0">
                <a:solidFill>
                  <a:schemeClr val="bg1"/>
                </a:solidFill>
                <a:highlight>
                  <a:srgbClr val="006EF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日上線</a:t>
            </a:r>
            <a:endParaRPr lang="en-US" altLang="zh-TW" sz="3200" dirty="0">
              <a:solidFill>
                <a:schemeClr val="bg1"/>
              </a:solidFill>
              <a:highlight>
                <a:srgbClr val="006EF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01700" indent="-4572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無償無限額提供本站所接收之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SPOT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衛星影像予科技部計畫使用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01700" indent="-4572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介接服務則提供國內之團體或個人於非營利目的下免費使用自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1996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年起至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年台灣全島及澎湖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SPOT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無雲鑲嵌影像之網路圖磚介接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zh-TW" dirty="0">
                <a:solidFill>
                  <a:schemeClr val="bg1"/>
                </a:solidFill>
                <a:highlight>
                  <a:srgbClr val="FF66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受限於</a:t>
            </a:r>
            <a:r>
              <a:rPr lang="zh-TW" altLang="zh-TW" dirty="0">
                <a:solidFill>
                  <a:schemeClr val="bg1"/>
                </a:solidFill>
                <a:highlight>
                  <a:srgbClr val="FF66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Mangal" panose="02040503050203030202" pitchFamily="18" charset="0"/>
              </a:rPr>
              <a:t>國安</a:t>
            </a:r>
            <a:r>
              <a:rPr lang="zh-TW" altLang="en-US" dirty="0">
                <a:solidFill>
                  <a:schemeClr val="bg1"/>
                </a:solidFill>
                <a:highlight>
                  <a:srgbClr val="FF66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Mangal" panose="02040503050203030202" pitchFamily="18" charset="0"/>
              </a:rPr>
              <a:t>、</a:t>
            </a:r>
            <a:r>
              <a:rPr lang="zh-TW" altLang="zh-TW" dirty="0">
                <a:solidFill>
                  <a:schemeClr val="bg1"/>
                </a:solidFill>
                <a:highlight>
                  <a:srgbClr val="FF66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經費及衛星影像版權限制，目前未能開放無償提供</a:t>
            </a:r>
            <a:r>
              <a:rPr lang="en-US" altLang="zh-TW" dirty="0">
                <a:solidFill>
                  <a:schemeClr val="bg1"/>
                </a:solidFill>
                <a:highlight>
                  <a:srgbClr val="FF66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Pleiades</a:t>
            </a:r>
            <a:r>
              <a:rPr lang="zh-TW" altLang="zh-TW" dirty="0">
                <a:solidFill>
                  <a:schemeClr val="bg1"/>
                </a:solidFill>
                <a:highlight>
                  <a:srgbClr val="FF66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dirty="0" err="1">
                <a:solidFill>
                  <a:schemeClr val="bg1"/>
                </a:solidFill>
                <a:highlight>
                  <a:srgbClr val="FF66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TerraSAR</a:t>
            </a:r>
            <a:r>
              <a:rPr lang="en-US" altLang="zh-TW" dirty="0">
                <a:solidFill>
                  <a:schemeClr val="bg1"/>
                </a:solidFill>
                <a:highlight>
                  <a:srgbClr val="FF66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-X</a:t>
            </a:r>
            <a:r>
              <a:rPr lang="zh-TW" altLang="zh-TW" dirty="0">
                <a:solidFill>
                  <a:schemeClr val="bg1"/>
                </a:solidFill>
                <a:highlight>
                  <a:srgbClr val="FF66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影像，但本站仍會以徵求計畫方式提供</a:t>
            </a:r>
            <a:endParaRPr lang="zh-TW" altLang="en-US" dirty="0">
              <a:solidFill>
                <a:schemeClr val="bg1"/>
              </a:solidFill>
              <a:highlight>
                <a:srgbClr val="FF66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0838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9870" y="2278906"/>
            <a:ext cx="4049654" cy="315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1917878" y="2372201"/>
            <a:ext cx="1248173" cy="28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32260" y="55024"/>
            <a:ext cx="7772400" cy="6477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zh-TW" altLang="en-US" sz="4000" b="1" kern="1200" dirty="0">
                <a:solidFill>
                  <a:srgbClr val="000AC8"/>
                </a:solidFill>
              </a:rPr>
              <a:t>衛星影像資料開放平台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67C8E0-78B0-4AA4-A860-1C96077C05D8}" type="slidenum">
              <a:rPr lang="zh-TW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461" y="1196691"/>
            <a:ext cx="3838321" cy="933923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  <p:cxnSp>
        <p:nvCxnSpPr>
          <p:cNvPr id="7" name="直線單箭頭接點 6"/>
          <p:cNvCxnSpPr>
            <a:stCxn id="5" idx="0"/>
          </p:cNvCxnSpPr>
          <p:nvPr/>
        </p:nvCxnSpPr>
        <p:spPr>
          <a:xfrm flipV="1">
            <a:off x="2541964" y="1774835"/>
            <a:ext cx="696096" cy="59736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橢圓 16"/>
          <p:cNvSpPr/>
          <p:nvPr/>
        </p:nvSpPr>
        <p:spPr>
          <a:xfrm>
            <a:off x="4192479" y="2741411"/>
            <a:ext cx="672093" cy="144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5661" y="1306464"/>
            <a:ext cx="1704975" cy="7143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線單箭頭接點 19"/>
          <p:cNvCxnSpPr>
            <a:stCxn id="17" idx="7"/>
          </p:cNvCxnSpPr>
          <p:nvPr/>
        </p:nvCxnSpPr>
        <p:spPr>
          <a:xfrm flipV="1">
            <a:off x="4766146" y="1774836"/>
            <a:ext cx="1352315" cy="98766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/>
          <p:cNvSpPr txBox="1"/>
          <p:nvPr/>
        </p:nvSpPr>
        <p:spPr bwMode="auto">
          <a:xfrm>
            <a:off x="2772313" y="5380165"/>
            <a:ext cx="32826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 kern="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太空及遙測中心首頁</a:t>
            </a:r>
          </a:p>
        </p:txBody>
      </p:sp>
      <p:sp>
        <p:nvSpPr>
          <p:cNvPr id="41" name="文字方塊 40"/>
          <p:cNvSpPr txBox="1"/>
          <p:nvPr/>
        </p:nvSpPr>
        <p:spPr bwMode="auto">
          <a:xfrm>
            <a:off x="6068466" y="5395855"/>
            <a:ext cx="32826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zh-TW" altLang="en-US" sz="2000" b="1" kern="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資料開放平台入口網頁</a:t>
            </a:r>
          </a:p>
        </p:txBody>
      </p:sp>
      <p:pic>
        <p:nvPicPr>
          <p:cNvPr id="16" name="內容版面配置區 15">
            <a:extLst>
              <a:ext uri="{FF2B5EF4-FFF2-40B4-BE49-F238E27FC236}">
                <a16:creationId xmlns:a16="http://schemas.microsoft.com/office/drawing/2014/main" id="{B1AFD75F-2AD7-4E62-85AE-F3B692FCE71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634" y="2271965"/>
            <a:ext cx="3941026" cy="312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28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515046B-0DA4-49DA-AD9A-051FAB7BF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787" y="3455862"/>
            <a:ext cx="5976830" cy="315278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D0E8359-A9B2-40C9-83A8-2AF1F732F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50" y="80534"/>
            <a:ext cx="10363200" cy="648090"/>
          </a:xfrm>
        </p:spPr>
        <p:txBody>
          <a:bodyPr>
            <a:normAutofit fontScale="90000"/>
          </a:bodyPr>
          <a:lstStyle/>
          <a:p>
            <a:r>
              <a:rPr lang="zh-TW" altLang="zh-TW" b="1" dirty="0">
                <a:solidFill>
                  <a:srgbClr val="000AC8"/>
                </a:solidFill>
              </a:rPr>
              <a:t>徵求計畫</a:t>
            </a:r>
            <a:endParaRPr lang="zh-TW" altLang="en-US" dirty="0">
              <a:solidFill>
                <a:srgbClr val="000AC8"/>
              </a:solidFill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BD8779F3-01E3-4B9A-B14C-680B09743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5200" y="1196690"/>
            <a:ext cx="6624920" cy="469893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5BB166C-96A3-4302-9731-6B65B903766C}"/>
              </a:ext>
            </a:extLst>
          </p:cNvPr>
          <p:cNvSpPr/>
          <p:nvPr/>
        </p:nvSpPr>
        <p:spPr>
          <a:xfrm>
            <a:off x="7133917" y="1509253"/>
            <a:ext cx="50407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200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</a:t>
            </a:r>
            <a:r>
              <a:rPr lang="en-US" altLang="zh-TW" sz="2200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zh-TW" sz="2200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2200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zh-TW" sz="2200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月起</a:t>
            </a:r>
            <a:r>
              <a:rPr lang="zh-TW" altLang="zh-TW" sz="2200" kern="0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以徵求計畫方式免費提供</a:t>
            </a:r>
            <a:r>
              <a:rPr lang="en-US" altLang="zh-TW" sz="2200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SPOT</a:t>
            </a:r>
            <a:r>
              <a:rPr lang="zh-TW" altLang="zh-TW" sz="2200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200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Pleiades</a:t>
            </a:r>
            <a:r>
              <a:rPr lang="zh-TW" altLang="zh-TW" sz="2200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200" dirty="0" err="1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TerraSAR</a:t>
            </a:r>
            <a:r>
              <a:rPr lang="en-US" altLang="zh-TW" sz="2200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-X</a:t>
            </a:r>
            <a:r>
              <a:rPr lang="zh-TW" altLang="zh-TW" sz="2200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</a:t>
            </a:r>
            <a:r>
              <a:rPr lang="zh-TW" altLang="en-US" sz="2200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予</a:t>
            </a:r>
            <a:r>
              <a:rPr lang="zh-TW" altLang="zh-TW" sz="2200" dirty="0">
                <a:solidFill>
                  <a:srgbClr val="000A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具科技部計畫主持人資格者或五專、高國中小學現職老師</a:t>
            </a:r>
            <a:endParaRPr lang="zh-TW" altLang="en-US" sz="2200" dirty="0">
              <a:solidFill>
                <a:srgbClr val="000AC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6182673"/>
      </p:ext>
    </p:extLst>
  </p:cSld>
  <p:clrMapOvr>
    <a:masterClrMapping/>
  </p:clrMapOvr>
</p:sld>
</file>

<file path=ppt/theme/theme1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288126</TotalTime>
  <Words>1323</Words>
  <Application>Microsoft Office PowerPoint</Application>
  <PresentationFormat>寬螢幕</PresentationFormat>
  <Paragraphs>192</Paragraphs>
  <Slides>18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18</vt:i4>
      </vt:variant>
    </vt:vector>
  </HeadingPairs>
  <TitlesOfParts>
    <vt:vector size="33" baseType="lpstr">
      <vt:lpstr>Adobe 繁黑體 Std B</vt:lpstr>
      <vt:lpstr>BiauKai</vt:lpstr>
      <vt:lpstr>微軟正黑體</vt:lpstr>
      <vt:lpstr>新細明體</vt:lpstr>
      <vt:lpstr>新細明體</vt:lpstr>
      <vt:lpstr>標楷體</vt:lpstr>
      <vt:lpstr>Arial</vt:lpstr>
      <vt:lpstr>Calibri</vt:lpstr>
      <vt:lpstr>Calibri Light</vt:lpstr>
      <vt:lpstr>Mangal</vt:lpstr>
      <vt:lpstr>Times New Roman</vt:lpstr>
      <vt:lpstr>Wingdings</vt:lpstr>
      <vt:lpstr>1_自訂設計</vt:lpstr>
      <vt:lpstr>1_Office 佈景主題</vt:lpstr>
      <vt:lpstr>自訂設計</vt:lpstr>
      <vt:lpstr>資源衛星接收站前瞻服務說明</vt:lpstr>
      <vt:lpstr>PowerPoint 簡報</vt:lpstr>
      <vt:lpstr>服務項目</vt:lpstr>
      <vt:lpstr>徵求計畫申請流程</vt:lpstr>
      <vt:lpstr>徵求計畫服務可使用資料</vt:lpstr>
      <vt:lpstr>申請平台及聯絡資訊</vt:lpstr>
      <vt:lpstr>開放資料服務</vt:lpstr>
      <vt:lpstr>衛星影像資料開放平台</vt:lpstr>
      <vt:lpstr>徵求計畫</vt:lpstr>
      <vt:lpstr>重大災害資訊平台 </vt:lpstr>
      <vt:lpstr>建立衛星遙測測試基準場址與資料集</vt:lpstr>
      <vt:lpstr>衛星影像訂購服務</vt:lpstr>
      <vt:lpstr>使用者意見回饋</vt:lpstr>
      <vt:lpstr>SPOT開放資料累積註冊計畫件數與下載數</vt:lpstr>
      <vt:lpstr>介接服務累積使用人次及下載量</vt:lpstr>
      <vt:lpstr>111.1~111.6服務概況</vt:lpstr>
      <vt:lpstr>結語</vt:lpstr>
      <vt:lpstr>簡報完畢 敬請指教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ctwang</dc:creator>
  <cp:lastModifiedBy>bonnie</cp:lastModifiedBy>
  <cp:revision>2987</cp:revision>
  <cp:lastPrinted>2022-04-28T02:23:26Z</cp:lastPrinted>
  <dcterms:created xsi:type="dcterms:W3CDTF">2006-06-28T23:54:24Z</dcterms:created>
  <dcterms:modified xsi:type="dcterms:W3CDTF">2022-07-14T01:31:01Z</dcterms:modified>
</cp:coreProperties>
</file>