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5" r:id="rId2"/>
    <p:sldId id="259" r:id="rId3"/>
    <p:sldId id="729" r:id="rId4"/>
  </p:sldIdLst>
  <p:sldSz cx="12192000" cy="6858000"/>
  <p:notesSz cx="6858000" cy="9144000"/>
  <p:custDataLst>
    <p:tags r:id="rId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D591"/>
    <a:srgbClr val="FEFEFE"/>
    <a:srgbClr val="C0CFEA"/>
    <a:srgbClr val="203353"/>
    <a:srgbClr val="000000"/>
    <a:srgbClr val="0160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270" autoAdjust="0"/>
    <p:restoredTop sz="94451" autoAdjust="0"/>
  </p:normalViewPr>
  <p:slideViewPr>
    <p:cSldViewPr snapToGrid="0">
      <p:cViewPr varScale="1">
        <p:scale>
          <a:sx n="53" d="100"/>
          <a:sy n="53" d="100"/>
        </p:scale>
        <p:origin x="90" y="2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38A43-8EB2-4B3A-9760-6E462DA65A3B}" type="datetimeFigureOut">
              <a:rPr lang="zh-CN" altLang="en-US" smtClean="0"/>
              <a:t>2026/2/23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3FEFC-11AE-4F35-916E-2BBCFF836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8420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0:notes"/>
          <p:cNvSpPr txBox="1">
            <a:spLocks noGrp="1"/>
          </p:cNvSpPr>
          <p:nvPr>
            <p:ph type="body" idx="1"/>
          </p:nvPr>
        </p:nvSpPr>
        <p:spPr>
          <a:xfrm>
            <a:off x="680245" y="4781015"/>
            <a:ext cx="5441950" cy="3911739"/>
          </a:xfrm>
          <a:prstGeom prst="rect">
            <a:avLst/>
          </a:prstGeom>
        </p:spPr>
        <p:txBody>
          <a:bodyPr spcFirstLastPara="1" wrap="square" lIns="91475" tIns="45725" rIns="91475" bIns="457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4712" cy="33512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7420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大學入門</a:t>
            </a:r>
            <a:endParaRPr lang="en-US" altLang="zh-TW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大學教育之目的乃有別於高中以前之基礎教育，因此學習方法、態度、生活形式與學習課題皆需重新培養，本課程將配合數位學習平台及校內外各項活動，讓學生能有效運用各方資源，使大學的每一步皆能踏實的朝向自我成長與追求未來生涯走去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F899C-6F59-470F-B8D6-40E9D4964A63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439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7F127-76BD-452A-A268-AD4CCE5F5C2E}" type="datetimeFigureOut">
              <a:rPr lang="zh-CN" altLang="en-US" smtClean="0"/>
              <a:t>2026/2/23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4A65-D243-4A04-B94A-EFEE95411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0476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7F127-76BD-452A-A268-AD4CCE5F5C2E}" type="datetimeFigureOut">
              <a:rPr lang="zh-CN" altLang="en-US" smtClean="0"/>
              <a:t>2026/2/23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4A65-D243-4A04-B94A-EFEE95411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4970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7F127-76BD-452A-A268-AD4CCE5F5C2E}" type="datetimeFigureOut">
              <a:rPr lang="zh-CN" altLang="en-US" smtClean="0"/>
              <a:t>2026/2/23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4A65-D243-4A04-B94A-EFEE95411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6863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7F127-76BD-452A-A268-AD4CCE5F5C2E}" type="datetimeFigureOut">
              <a:rPr lang="zh-CN" altLang="en-US" smtClean="0"/>
              <a:t>2026/2/23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4A65-D243-4A04-B94A-EFEE95411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8710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7F127-76BD-452A-A268-AD4CCE5F5C2E}" type="datetimeFigureOut">
              <a:rPr lang="zh-CN" altLang="en-US" smtClean="0"/>
              <a:t>2026/2/23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4A65-D243-4A04-B94A-EFEE95411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4640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7F127-76BD-452A-A268-AD4CCE5F5C2E}" type="datetimeFigureOut">
              <a:rPr lang="zh-CN" altLang="en-US" smtClean="0"/>
              <a:t>2026/2/23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4A65-D243-4A04-B94A-EFEE95411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3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7F127-76BD-452A-A268-AD4CCE5F5C2E}" type="datetimeFigureOut">
              <a:rPr lang="zh-CN" altLang="en-US" smtClean="0"/>
              <a:t>2026/2/23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4A65-D243-4A04-B94A-EFEE95411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636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7F127-76BD-452A-A268-AD4CCE5F5C2E}" type="datetimeFigureOut">
              <a:rPr lang="zh-CN" altLang="en-US" smtClean="0"/>
              <a:t>2026/2/23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4A65-D243-4A04-B94A-EFEE95411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2082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7F127-76BD-452A-A268-AD4CCE5F5C2E}" type="datetimeFigureOut">
              <a:rPr lang="zh-CN" altLang="en-US" smtClean="0"/>
              <a:t>2026/2/23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4A65-D243-4A04-B94A-EFEE95411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1439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7F127-76BD-452A-A268-AD4CCE5F5C2E}" type="datetimeFigureOut">
              <a:rPr lang="zh-CN" altLang="en-US" smtClean="0"/>
              <a:t>2026/2/23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4A65-D243-4A04-B94A-EFEE95411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944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7F127-76BD-452A-A268-AD4CCE5F5C2E}" type="datetimeFigureOut">
              <a:rPr lang="zh-CN" altLang="en-US" smtClean="0"/>
              <a:t>2026/2/23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4A65-D243-4A04-B94A-EFEE95411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9965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7F127-76BD-452A-A268-AD4CCE5F5C2E}" type="datetimeFigureOut">
              <a:rPr lang="zh-CN" altLang="en-US" smtClean="0"/>
              <a:t>2026/2/23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C4A65-D243-4A04-B94A-EFEE95411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9371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www.google.com/search?client=safari&amp;rls=en&amp;q=%E8%81%B7%E6%B6%AF%E5%88%86%E4%BA%AB&amp;spell=1&amp;sa=X&amp;ved=2ahUKEwiT16Xe0er1AhX-slYBHRrkD58QkeECKAB6BAgCEDg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1" name="Google Shape;24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299398" y="95593"/>
            <a:ext cx="9946076" cy="673330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標題 1">
            <a:extLst>
              <a:ext uri="{FF2B5EF4-FFF2-40B4-BE49-F238E27FC236}">
                <a16:creationId xmlns:a16="http://schemas.microsoft.com/office/drawing/2014/main" id="{A6D5FFC0-2C51-8CF1-0360-0115A255CE34}"/>
              </a:ext>
            </a:extLst>
          </p:cNvPr>
          <p:cNvSpPr txBox="1">
            <a:spLocks/>
          </p:cNvSpPr>
          <p:nvPr/>
        </p:nvSpPr>
        <p:spPr bwMode="auto">
          <a:xfrm>
            <a:off x="6729134" y="56958"/>
            <a:ext cx="5654950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 kern="1200">
                <a:solidFill>
                  <a:srgbClr val="005A5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>
                <a:solidFill>
                  <a:srgbClr val="005A58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>
                <a:solidFill>
                  <a:srgbClr val="005A58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>
                <a:solidFill>
                  <a:srgbClr val="005A58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>
                <a:solidFill>
                  <a:srgbClr val="005A58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>
                <a:solidFill>
                  <a:srgbClr val="005A58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>
                <a:solidFill>
                  <a:srgbClr val="005A58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>
                <a:solidFill>
                  <a:srgbClr val="005A58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>
                <a:solidFill>
                  <a:srgbClr val="005A58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zh-TW" altLang="en-US" sz="4000" b="1" dirty="0">
                <a:solidFill>
                  <a:schemeClr val="tx1"/>
                </a:solidFill>
                <a:latin typeface="Yuppy SC" panose="020F0603040207020204" pitchFamily="34" charset="-122"/>
                <a:ea typeface="Yuppy SC" panose="020F0603040207020204" pitchFamily="34" charset="-122"/>
                <a:cs typeface="Yuppy SC" panose="020F0603040207020204" pitchFamily="34" charset="-122"/>
              </a:rPr>
              <a:t>師大地科</a:t>
            </a:r>
            <a:endParaRPr lang="en-US" altLang="zh-TW" sz="4000" b="1" dirty="0">
              <a:solidFill>
                <a:schemeClr val="tx1"/>
              </a:solidFill>
              <a:latin typeface="Yuppy SC" panose="020F0603040207020204" pitchFamily="34" charset="-122"/>
              <a:ea typeface="Yuppy SC" panose="020F0603040207020204" pitchFamily="34" charset="-122"/>
              <a:cs typeface="Yuppy SC" panose="020F0603040207020204" pitchFamily="34" charset="-122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7F78440-617F-3625-83F7-B85748FD9B99}"/>
              </a:ext>
            </a:extLst>
          </p:cNvPr>
          <p:cNvSpPr txBox="1"/>
          <p:nvPr/>
        </p:nvSpPr>
        <p:spPr>
          <a:xfrm>
            <a:off x="7920285" y="678996"/>
            <a:ext cx="32726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/>
              <a:t>https://www.es.ntnu.edu.tw/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D74FD305-7262-3A4F-971E-CA79063A8E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83481" y="1048328"/>
            <a:ext cx="1726393" cy="1692871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1B30CFFE-E0B8-5C25-DB3F-FB7EF0E901A7}"/>
              </a:ext>
            </a:extLst>
          </p:cNvPr>
          <p:cNvSpPr/>
          <p:nvPr/>
        </p:nvSpPr>
        <p:spPr>
          <a:xfrm>
            <a:off x="7281333" y="2946400"/>
            <a:ext cx="2506134" cy="388250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TW" altLang="en-US" dirty="0"/>
          </a:p>
        </p:txBody>
      </p:sp>
      <p:sp>
        <p:nvSpPr>
          <p:cNvPr id="8" name="圓角矩形 7">
            <a:extLst>
              <a:ext uri="{FF2B5EF4-FFF2-40B4-BE49-F238E27FC236}">
                <a16:creationId xmlns:a16="http://schemas.microsoft.com/office/drawing/2014/main" id="{FB082FBF-1DD4-BAE5-C966-5DFDD7F50481}"/>
              </a:ext>
            </a:extLst>
          </p:cNvPr>
          <p:cNvSpPr/>
          <p:nvPr/>
        </p:nvSpPr>
        <p:spPr>
          <a:xfrm>
            <a:off x="7677212" y="2807930"/>
            <a:ext cx="4220509" cy="6350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0" i="0" dirty="0">
                <a:solidFill>
                  <a:schemeClr val="bg1"/>
                </a:solidFill>
                <a:effectLst/>
                <a:latin typeface="Hannotate SC" panose="03000500000000000000" pitchFamily="66" charset="-122"/>
                <a:ea typeface="Hannotate SC" panose="03000500000000000000" pitchFamily="66" charset="-122"/>
              </a:rPr>
              <a:t>師大地科只能當老師、考高普考嗎？ 當然不是！這可是</a:t>
            </a:r>
            <a:r>
              <a:rPr lang="en-US" altLang="zh-TW" b="0" i="0" dirty="0">
                <a:solidFill>
                  <a:schemeClr val="bg1"/>
                </a:solidFill>
                <a:effectLst/>
                <a:latin typeface="Hannotate SC" panose="03000500000000000000" pitchFamily="66" charset="-122"/>
                <a:ea typeface="Hannotate SC" panose="03000500000000000000" pitchFamily="66" charset="-122"/>
              </a:rPr>
              <a:t>20</a:t>
            </a:r>
            <a:r>
              <a:rPr lang="zh-TW" altLang="en-US" b="0" i="0" dirty="0">
                <a:solidFill>
                  <a:schemeClr val="bg1"/>
                </a:solidFill>
                <a:effectLst/>
                <a:latin typeface="Hannotate SC" panose="03000500000000000000" pitchFamily="66" charset="-122"/>
                <a:ea typeface="Hannotate SC" panose="03000500000000000000" pitchFamily="66" charset="-122"/>
              </a:rPr>
              <a:t>多年前的說法囉！</a:t>
            </a:r>
            <a:endParaRPr kumimoji="1" lang="zh-TW" altLang="en-US" dirty="0">
              <a:solidFill>
                <a:schemeClr val="bg1"/>
              </a:solidFill>
              <a:latin typeface="Hannotate SC" panose="03000500000000000000" pitchFamily="66" charset="-122"/>
              <a:ea typeface="Hannotate SC" panose="03000500000000000000" pitchFamily="66" charset="-122"/>
            </a:endParaRPr>
          </a:p>
        </p:txBody>
      </p:sp>
      <p:sp>
        <p:nvSpPr>
          <p:cNvPr id="9" name="圓角矩形 8">
            <a:extLst>
              <a:ext uri="{FF2B5EF4-FFF2-40B4-BE49-F238E27FC236}">
                <a16:creationId xmlns:a16="http://schemas.microsoft.com/office/drawing/2014/main" id="{BEF3FD8E-9189-B34E-925B-47B1B00F5EA9}"/>
              </a:ext>
            </a:extLst>
          </p:cNvPr>
          <p:cNvSpPr/>
          <p:nvPr/>
        </p:nvSpPr>
        <p:spPr>
          <a:xfrm>
            <a:off x="7677212" y="3575735"/>
            <a:ext cx="4220509" cy="290973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0" i="0" dirty="0">
                <a:solidFill>
                  <a:schemeClr val="tx2"/>
                </a:solidFill>
                <a:effectLst/>
                <a:latin typeface="Hannotate SC" panose="03000500000000000000" pitchFamily="66" charset="-122"/>
                <a:ea typeface="Hannotate SC" panose="03000500000000000000" pitchFamily="66" charset="-122"/>
              </a:rPr>
              <a:t>地球科學是一門理解地球上、外太空所有自然現象之特徵與成因的科學。過去師大的「為師為範」宗旨下，為了為培養地球科學教師，天文、大氣、海洋、地質、地球物理</a:t>
            </a:r>
            <a:r>
              <a:rPr lang="zh-TW" altLang="en-US" dirty="0">
                <a:solidFill>
                  <a:schemeClr val="tx2"/>
                </a:solidFill>
                <a:latin typeface="Hannotate SC" panose="03000500000000000000" pitchFamily="66" charset="-122"/>
                <a:ea typeface="Hannotate SC" panose="03000500000000000000" pitchFamily="66" charset="-122"/>
              </a:rPr>
              <a:t>五大領域必須存在。</a:t>
            </a:r>
            <a:r>
              <a:rPr lang="zh-TW" altLang="en-US" b="0" i="0" dirty="0">
                <a:solidFill>
                  <a:schemeClr val="tx2"/>
                </a:solidFill>
                <a:effectLst/>
                <a:latin typeface="Hannotate SC" panose="03000500000000000000" pitchFamily="66" charset="-122"/>
                <a:ea typeface="Hannotate SC" panose="03000500000000000000" pitchFamily="66" charset="-122"/>
              </a:rPr>
              <a:t>後來轉型成為研究型大學後，本系成為全台灣唯一一所含括五大廣泛地球科學領域的系所。</a:t>
            </a:r>
            <a:endParaRPr kumimoji="1" lang="zh-TW" altLang="en-US" dirty="0">
              <a:solidFill>
                <a:schemeClr val="tx2"/>
              </a:solidFill>
              <a:latin typeface="Hannotate SC" panose="03000500000000000000" pitchFamily="66" charset="-122"/>
              <a:ea typeface="Hannotate SC" panose="03000500000000000000" pitchFamily="66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90038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:\06.地科系_系上介紹及網頁製作\PPT底圖\五組相互作用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3497"/>
            <a:ext cx="2430270" cy="2294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2678060" y="189439"/>
            <a:ext cx="8759965" cy="857250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latin typeface="Yuppy SC" panose="020F0603040207020204" pitchFamily="34" charset="-122"/>
                <a:ea typeface="Yuppy SC" panose="020F0603040207020204" pitchFamily="34" charset="-122"/>
                <a:cs typeface="Yuppy SC" panose="020F0603040207020204" pitchFamily="34" charset="-122"/>
              </a:rPr>
              <a:t>特色課程</a:t>
            </a:r>
            <a:r>
              <a:rPr lang="en-US" altLang="zh-TW" b="1" dirty="0">
                <a:latin typeface="Yuppy SC" panose="020F0603040207020204" pitchFamily="34" charset="-122"/>
                <a:ea typeface="Yuppy SC" panose="020F0603040207020204" pitchFamily="34" charset="-122"/>
                <a:cs typeface="Yuppy SC" panose="020F0603040207020204" pitchFamily="34" charset="-122"/>
              </a:rPr>
              <a:t>-</a:t>
            </a:r>
            <a:r>
              <a:rPr lang="zh-TW" altLang="en-US" b="1" dirty="0">
                <a:latin typeface="Yuppy SC" panose="020F0603040207020204" pitchFamily="34" charset="-122"/>
                <a:ea typeface="Yuppy SC" panose="020F0603040207020204" pitchFamily="34" charset="-122"/>
                <a:cs typeface="Yuppy SC" panose="020F0603040207020204" pitchFamily="34" charset="-122"/>
              </a:rPr>
              <a:t>跨領域解決問題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3641821" y="1490390"/>
            <a:ext cx="36724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微軟正黑體" panose="020B0604030504040204" pitchFamily="34" charset="-120"/>
              <a:buChar char="★"/>
            </a:pPr>
            <a:r>
              <a:rPr lang="zh-TW" altLang="en-US" dirty="0">
                <a:solidFill>
                  <a:schemeClr val="accent1">
                    <a:lumMod val="75000"/>
                  </a:schemeClr>
                </a:solidFill>
                <a:latin typeface="HanziPen SC" panose="03000300000000000000" pitchFamily="66" charset="-122"/>
                <a:ea typeface="HanziPen SC" panose="03000300000000000000" pitchFamily="66" charset="-122"/>
              </a:rPr>
              <a:t>行星與地球系統比較科學</a:t>
            </a:r>
            <a:endParaRPr lang="en-US" altLang="zh-TW" dirty="0">
              <a:solidFill>
                <a:schemeClr val="accent1">
                  <a:lumMod val="75000"/>
                </a:schemeClr>
              </a:solidFill>
              <a:latin typeface="HanziPen SC" panose="03000300000000000000" pitchFamily="66" charset="-122"/>
              <a:ea typeface="HanziPen SC" panose="03000300000000000000" pitchFamily="66" charset="-122"/>
            </a:endParaRPr>
          </a:p>
          <a:p>
            <a:r>
              <a:rPr kumimoji="1" lang="zh-TW" altLang="en-US" sz="1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以地球各層圈的基本知識為基礎，</a:t>
            </a:r>
            <a:r>
              <a:rPr lang="zh-TW" altLang="zh-TW" sz="1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針對行星的不同自然現象和地球比較，以特定現象</a:t>
            </a:r>
            <a:r>
              <a:rPr lang="en-US" altLang="zh-TW" sz="1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/</a:t>
            </a:r>
            <a:r>
              <a:rPr lang="zh-TW" altLang="zh-TW" sz="1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特徵的物理機制和觀測證據進行</a:t>
            </a:r>
            <a:r>
              <a:rPr lang="zh-TW" altLang="en-US" sz="1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授課及</a:t>
            </a:r>
            <a:r>
              <a:rPr lang="zh-TW" altLang="zh-TW" sz="1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探究式討論。</a:t>
            </a:r>
            <a:r>
              <a:rPr lang="zh-TW" altLang="en-US" sz="1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本課</a:t>
            </a:r>
            <a:r>
              <a:rPr kumimoji="1" lang="zh-TW" altLang="en-US" sz="1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程突破傳統教學方式，</a:t>
            </a:r>
            <a:r>
              <a:rPr kumimoji="1" lang="zh-CN" altLang="en-US" sz="1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經由論證建模和表達分享，深化學生的中心思想和對不同議題的了解</a:t>
            </a:r>
            <a:r>
              <a:rPr kumimoji="1" lang="zh-TW" altLang="en-US" sz="1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3602397" y="3285436"/>
            <a:ext cx="37041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微軟正黑體" panose="020B0604030504040204" pitchFamily="34" charset="-120"/>
              <a:buChar char="★"/>
              <a:defRPr/>
            </a:pPr>
            <a:r>
              <a:rPr lang="zh-TW" altLang="en-US" dirty="0">
                <a:solidFill>
                  <a:srgbClr val="EFB3EE"/>
                </a:solidFill>
                <a:latin typeface="HanziPen SC" panose="03000300000000000000" pitchFamily="66" charset="-122"/>
                <a:ea typeface="HanziPen SC" panose="03000300000000000000" pitchFamily="66" charset="-122"/>
              </a:rPr>
              <a:t>地球系統科學實地研究</a:t>
            </a:r>
            <a:endParaRPr lang="en-US" altLang="zh-TW" dirty="0">
              <a:solidFill>
                <a:srgbClr val="EFB3EE"/>
              </a:solidFill>
              <a:latin typeface="HanziPen SC" panose="03000300000000000000" pitchFamily="66" charset="-122"/>
              <a:ea typeface="HanziPen SC" panose="03000300000000000000" pitchFamily="66" charset="-122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本課程以</a:t>
            </a:r>
            <a:r>
              <a:rPr lang="zh-TW" altLang="en-US" sz="12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野外考察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為核心，整合地球系統科學中，可以在野外觀察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測量到的交互作用，讓參與者進行觀察、探究與問題解決活動。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645229" y="4785498"/>
            <a:ext cx="36724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微軟正黑體" panose="020B0604030504040204" pitchFamily="34" charset="-120"/>
              <a:buChar char="★"/>
              <a:defRPr/>
            </a:pPr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HanziPen SC" panose="03000300000000000000" pitchFamily="66" charset="-122"/>
                <a:ea typeface="HanziPen SC" panose="03000300000000000000" pitchFamily="66" charset="-122"/>
              </a:rPr>
              <a:t>行星與地球系統科學論文寫作</a:t>
            </a: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課程以強化大學部學生地球科學的探究與寫作能力為主，分為兩階段：第一階段以文獻蒐集、問題探究、實驗設計為主，第二階段以實驗研究、分析討論、論文撰寫為主。最終以學生公開發表研究成果論文為課程目標。</a:t>
            </a:r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3175D0AE-EF56-60AB-1857-061E28BE07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303962"/>
            <a:ext cx="12192000" cy="558800"/>
          </a:xfrm>
          <a:prstGeom prst="rect">
            <a:avLst/>
          </a:prstGeom>
        </p:spPr>
      </p:pic>
      <p:sp>
        <p:nvSpPr>
          <p:cNvPr id="2" name="文字方塊 1">
            <a:extLst>
              <a:ext uri="{FF2B5EF4-FFF2-40B4-BE49-F238E27FC236}">
                <a16:creationId xmlns:a16="http://schemas.microsoft.com/office/drawing/2014/main" id="{AEC2E5E4-D7FE-BB05-DF69-C8D294AB488A}"/>
              </a:ext>
            </a:extLst>
          </p:cNvPr>
          <p:cNvSpPr txBox="1"/>
          <p:nvPr/>
        </p:nvSpPr>
        <p:spPr>
          <a:xfrm>
            <a:off x="7511380" y="3268411"/>
            <a:ext cx="4680620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微軟正黑體" panose="020B0604030504040204" pitchFamily="34" charset="-120"/>
              <a:buChar char="★"/>
            </a:pPr>
            <a:r>
              <a:rPr lang="zh-TW" altLang="en-US" dirty="0">
                <a:solidFill>
                  <a:srgbClr val="7030A0"/>
                </a:solidFill>
                <a:latin typeface="HanziPen SC" panose="03000300000000000000" pitchFamily="66" charset="-122"/>
                <a:ea typeface="HanziPen SC" panose="03000300000000000000" pitchFamily="66" charset="-122"/>
              </a:rPr>
              <a:t>大學入門</a:t>
            </a:r>
            <a:endParaRPr lang="en-US" altLang="zh-TW" dirty="0">
              <a:solidFill>
                <a:srgbClr val="7030A0"/>
              </a:solidFill>
              <a:latin typeface="HanziPen SC" panose="03000300000000000000" pitchFamily="66" charset="-122"/>
              <a:ea typeface="HanziPen SC" panose="03000300000000000000" pitchFamily="66" charset="-122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本課程以</a:t>
            </a:r>
            <a:r>
              <a:rPr lang="zh-TW" altLang="en-US" sz="1350" u="sng" dirty="0">
                <a:latin typeface="Microsoft JhengHei" panose="020B0604030504040204" pitchFamily="34" charset="-120"/>
                <a:ea typeface="Microsoft JhengHei" panose="020B0604030504040204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職涯分享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為主，邀請地球科學不同職場的先進，提供本系大一新生了解大學教育之目的，培養因應大學階段之學習方法、態度、生活形式與學習課題等，使大學的每一步能踏實、有效率，規劃下一階段的目標。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7E6A207A-836D-6F9C-FAB4-01A12084AF7F}"/>
              </a:ext>
            </a:extLst>
          </p:cNvPr>
          <p:cNvSpPr txBox="1"/>
          <p:nvPr/>
        </p:nvSpPr>
        <p:spPr>
          <a:xfrm>
            <a:off x="7427517" y="4795594"/>
            <a:ext cx="4764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微軟正黑體" panose="020B0604030504040204" pitchFamily="34" charset="-120"/>
              <a:buChar char="★"/>
            </a:pPr>
            <a:r>
              <a:rPr lang="zh-TW" altLang="en-US" dirty="0">
                <a:solidFill>
                  <a:srgbClr val="FF0000"/>
                </a:solidFill>
                <a:latin typeface="HanziPen SC" panose="03000300000000000000" pitchFamily="66" charset="-122"/>
                <a:ea typeface="HanziPen SC" panose="03000300000000000000" pitchFamily="66" charset="-122"/>
              </a:rPr>
              <a:t>地球科學產學實務與實習</a:t>
            </a:r>
            <a:endParaRPr lang="en-US" altLang="zh-TW" dirty="0">
              <a:solidFill>
                <a:srgbClr val="FF0000"/>
              </a:solidFill>
              <a:latin typeface="HanziPen SC" panose="03000300000000000000" pitchFamily="66" charset="-122"/>
              <a:ea typeface="HanziPen SC" panose="03000300000000000000" pitchFamily="66" charset="-122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本課程以</a:t>
            </a:r>
            <a:r>
              <a:rPr lang="zh-TW" altLang="en-US" sz="12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講座與實務實習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為主，旨在提供本系大三學生在修完相關課程後，於地球科學相關產學領域的實習計畫。課程實施分為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個階段：第一階段為講座與見習課程，第二階段為於暑期進行產學實習。 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242C0F7-DAB6-221A-6AAE-0A77AB814507}"/>
              </a:ext>
            </a:extLst>
          </p:cNvPr>
          <p:cNvSpPr txBox="1"/>
          <p:nvPr/>
        </p:nvSpPr>
        <p:spPr>
          <a:xfrm>
            <a:off x="7490045" y="1414318"/>
            <a:ext cx="46806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微軟正黑體" panose="020B0604030504040204" pitchFamily="34" charset="-120"/>
              <a:buChar char="★"/>
            </a:pPr>
            <a:r>
              <a:rPr lang="zh-TW" altLang="en-US" dirty="0">
                <a:solidFill>
                  <a:schemeClr val="accent6"/>
                </a:solidFill>
                <a:latin typeface="HanziPen SC" panose="03000300000000000000" pitchFamily="66" charset="-122"/>
                <a:ea typeface="HanziPen SC" panose="03000300000000000000" pitchFamily="66" charset="-122"/>
              </a:rPr>
              <a:t>地球系統科學與災害風險評估</a:t>
            </a:r>
            <a:endParaRPr lang="en-US" altLang="zh-TW" dirty="0">
              <a:solidFill>
                <a:schemeClr val="accent6"/>
              </a:solidFill>
              <a:latin typeface="HanziPen SC" panose="03000300000000000000" pitchFamily="66" charset="-122"/>
              <a:ea typeface="HanziPen SC" panose="03000300000000000000" pitchFamily="66" charset="-122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未來地球面對的挑戰，是氣候變遷和人為活動的衝擊下，各種天然災害的規模和交互作用如何變化？而如何將算災害風險並研擬減災策略？本課程針對跨層圈的天然與人為災害之交互作用進行授課，學生除了能運用實際的資料庫進行多重災害間的時間和空間關聯性，並將設計不同的資料分析門檻，將多重災害致災因子的時空特徵，進一步釐清與討論。</a:t>
            </a:r>
          </a:p>
        </p:txBody>
      </p:sp>
      <p:sp>
        <p:nvSpPr>
          <p:cNvPr id="10" name="向右箭號 9">
            <a:extLst>
              <a:ext uri="{FF2B5EF4-FFF2-40B4-BE49-F238E27FC236}">
                <a16:creationId xmlns:a16="http://schemas.microsoft.com/office/drawing/2014/main" id="{0080080E-8140-460D-C32E-9E25DF8A96D5}"/>
              </a:ext>
            </a:extLst>
          </p:cNvPr>
          <p:cNvSpPr/>
          <p:nvPr/>
        </p:nvSpPr>
        <p:spPr>
          <a:xfrm>
            <a:off x="8945567" y="3199155"/>
            <a:ext cx="486054" cy="390310"/>
          </a:xfrm>
          <a:prstGeom prst="rightArrow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TW" altLang="en-US" sz="135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6017EFBD-4A7C-7644-8104-1C5E8B18F1D1}"/>
              </a:ext>
            </a:extLst>
          </p:cNvPr>
          <p:cNvSpPr txBox="1"/>
          <p:nvPr/>
        </p:nvSpPr>
        <p:spPr>
          <a:xfrm>
            <a:off x="9584688" y="3186288"/>
            <a:ext cx="26084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2100" dirty="0">
                <a:solidFill>
                  <a:schemeClr val="accent5">
                    <a:lumMod val="75000"/>
                  </a:schemeClr>
                </a:solidFill>
                <a:latin typeface="Xingkai SC Light" panose="02010600040101010101" pitchFamily="2" charset="-122"/>
                <a:ea typeface="Xingkai SC Light" panose="02010600040101010101" pitchFamily="2" charset="-122"/>
              </a:rPr>
              <a:t>大一小朋友限定！！</a:t>
            </a:r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BCA7C7D2-C7B8-A0A0-51FC-AC107427C5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5328" y="2993362"/>
            <a:ext cx="1902939" cy="2970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057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0DA72C0-8D6A-967A-5C17-17D34C28E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074" y="1081329"/>
            <a:ext cx="11908668" cy="3394472"/>
          </a:xfrm>
        </p:spPr>
        <p:txBody>
          <a:bodyPr>
            <a:normAutofit/>
          </a:bodyPr>
          <a:lstStyle/>
          <a:p>
            <a:r>
              <a:rPr lang="zh-TW" altLang="en-US" b="0" i="0" dirty="0">
                <a:solidFill>
                  <a:srgbClr val="202124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必須具備五大領域基本知能，才能在大學階段就形成跨領域的系統性思維。</a:t>
            </a:r>
            <a:endParaRPr lang="en-US" altLang="zh-TW" b="0" i="0" dirty="0">
              <a:solidFill>
                <a:srgbClr val="202124"/>
              </a:solidFill>
              <a:effectLst/>
              <a:latin typeface="PingFang SC" panose="020B0400000000000000" pitchFamily="34" charset="-122"/>
              <a:ea typeface="PingFang SC" panose="020B0400000000000000" pitchFamily="34" charset="-122"/>
            </a:endParaRPr>
          </a:p>
          <a:p>
            <a:r>
              <a:rPr lang="zh-TW" altLang="en-US" b="0" i="0" dirty="0">
                <a:solidFill>
                  <a:srgbClr val="202124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本系特色課程和專題訓練中最重要的方向：橫向整合思考！</a:t>
            </a:r>
            <a:endParaRPr kumimoji="1" lang="zh-TW" altLang="en-US" dirty="0"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BB96256-273C-588A-DEB9-2265D8D6F7A0}"/>
              </a:ext>
            </a:extLst>
          </p:cNvPr>
          <p:cNvSpPr/>
          <p:nvPr/>
        </p:nvSpPr>
        <p:spPr>
          <a:xfrm>
            <a:off x="2523130" y="2315409"/>
            <a:ext cx="1242138" cy="4320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sz="1350" dirty="0">
                <a:latin typeface="Hannotate SC" panose="03000500000000000000" pitchFamily="66" charset="-122"/>
                <a:ea typeface="Hannotate SC" panose="03000500000000000000" pitchFamily="66" charset="-122"/>
              </a:rPr>
              <a:t>大數據分析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8967E02-BF83-66FB-87CE-E7573050793D}"/>
              </a:ext>
            </a:extLst>
          </p:cNvPr>
          <p:cNvSpPr/>
          <p:nvPr/>
        </p:nvSpPr>
        <p:spPr>
          <a:xfrm>
            <a:off x="3956698" y="2315409"/>
            <a:ext cx="1566174" cy="4320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sz="1350" dirty="0">
                <a:latin typeface="Hannotate SC" panose="03000500000000000000" pitchFamily="66" charset="-122"/>
                <a:ea typeface="Hannotate SC" panose="03000500000000000000" pitchFamily="66" charset="-122"/>
              </a:rPr>
              <a:t>野外調查與觀測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385C00F-7322-9EF6-F4C7-B4E2831A66B0}"/>
              </a:ext>
            </a:extLst>
          </p:cNvPr>
          <p:cNvSpPr/>
          <p:nvPr/>
        </p:nvSpPr>
        <p:spPr>
          <a:xfrm>
            <a:off x="5738898" y="2315409"/>
            <a:ext cx="1836203" cy="4320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sz="1350" dirty="0">
                <a:latin typeface="Hannotate SC" panose="03000500000000000000" pitchFamily="66" charset="-122"/>
                <a:ea typeface="Hannotate SC" panose="03000500000000000000" pitchFamily="66" charset="-122"/>
              </a:rPr>
              <a:t>氣象與海洋資料模擬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0947EBC-6970-2D2F-BC32-F96CB80A1145}"/>
              </a:ext>
            </a:extLst>
          </p:cNvPr>
          <p:cNvSpPr/>
          <p:nvPr/>
        </p:nvSpPr>
        <p:spPr>
          <a:xfrm>
            <a:off x="7775660" y="2305571"/>
            <a:ext cx="1284224" cy="4320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sz="1350" dirty="0">
                <a:latin typeface="Hannotate SC" panose="03000500000000000000" pitchFamily="66" charset="-122"/>
                <a:ea typeface="Hannotate SC" panose="03000500000000000000" pitchFamily="66" charset="-122"/>
              </a:rPr>
              <a:t>儀器操作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D84B73CC-D61A-BD02-B2E2-C8D0DE117AF5}"/>
              </a:ext>
            </a:extLst>
          </p:cNvPr>
          <p:cNvSpPr txBox="1"/>
          <p:nvPr/>
        </p:nvSpPr>
        <p:spPr>
          <a:xfrm>
            <a:off x="2501121" y="3221478"/>
            <a:ext cx="1242138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1350" dirty="0">
                <a:latin typeface="Hannotate SC" panose="03000500000000000000" pitchFamily="66" charset="-122"/>
                <a:ea typeface="Hannotate SC" panose="03000500000000000000" pitchFamily="66" charset="-122"/>
              </a:rPr>
              <a:t>資料庫開發</a:t>
            </a:r>
            <a:endParaRPr kumimoji="1" lang="en-US" altLang="zh-TW" sz="1350" dirty="0">
              <a:latin typeface="Hannotate SC" panose="03000500000000000000" pitchFamily="66" charset="-122"/>
              <a:ea typeface="Hannotate SC" panose="03000500000000000000" pitchFamily="66" charset="-122"/>
            </a:endParaRPr>
          </a:p>
          <a:p>
            <a:pPr algn="ctr"/>
            <a:r>
              <a:rPr lang="zh-TW" altLang="en-US" sz="1350" dirty="0">
                <a:latin typeface="Hannotate SC" panose="03000500000000000000" pitchFamily="66" charset="-122"/>
                <a:ea typeface="Hannotate SC" panose="03000500000000000000" pitchFamily="66" charset="-122"/>
              </a:rPr>
              <a:t>數據處理</a:t>
            </a:r>
            <a:endParaRPr lang="en-US" altLang="zh-TW" sz="1350" dirty="0">
              <a:latin typeface="Hannotate SC" panose="03000500000000000000" pitchFamily="66" charset="-122"/>
              <a:ea typeface="Hannotate SC" panose="03000500000000000000" pitchFamily="66" charset="-122"/>
            </a:endParaRPr>
          </a:p>
          <a:p>
            <a:pPr algn="ctr"/>
            <a:r>
              <a:rPr lang="en-US" altLang="zh-TW" sz="1350" dirty="0">
                <a:latin typeface="Hannotate SC" panose="03000500000000000000" pitchFamily="66" charset="-122"/>
                <a:ea typeface="Hannotate SC" panose="03000500000000000000" pitchFamily="66" charset="-122"/>
              </a:rPr>
              <a:t>AI</a:t>
            </a:r>
            <a:r>
              <a:rPr lang="zh-TW" altLang="en-US" sz="1350" dirty="0">
                <a:latin typeface="Hannotate SC" panose="03000500000000000000" pitchFamily="66" charset="-122"/>
                <a:ea typeface="Hannotate SC" panose="03000500000000000000" pitchFamily="66" charset="-122"/>
              </a:rPr>
              <a:t> 相關產業</a:t>
            </a:r>
            <a:endParaRPr lang="en-US" altLang="zh-TW" sz="1350" dirty="0">
              <a:latin typeface="Hannotate SC" panose="03000500000000000000" pitchFamily="66" charset="-122"/>
              <a:ea typeface="Hannotate SC" panose="03000500000000000000" pitchFamily="66" charset="-122"/>
            </a:endParaRPr>
          </a:p>
          <a:p>
            <a:pPr algn="ctr"/>
            <a:endParaRPr lang="en-US" altLang="zh-TW" sz="1350" dirty="0">
              <a:latin typeface="Hannotate SC" panose="03000500000000000000" pitchFamily="66" charset="-122"/>
              <a:ea typeface="Hannotate SC" panose="03000500000000000000" pitchFamily="66" charset="-122"/>
            </a:endParaRPr>
          </a:p>
          <a:p>
            <a:endParaRPr kumimoji="1" lang="zh-TW" altLang="en-US" sz="1350" dirty="0">
              <a:latin typeface="Hannotate SC" panose="03000500000000000000" pitchFamily="66" charset="-122"/>
              <a:ea typeface="Hannotate SC" panose="03000500000000000000" pitchFamily="66" charset="-122"/>
            </a:endParaRPr>
          </a:p>
        </p:txBody>
      </p:sp>
      <p:cxnSp>
        <p:nvCxnSpPr>
          <p:cNvPr id="10" name="直線箭頭接點 9">
            <a:extLst>
              <a:ext uri="{FF2B5EF4-FFF2-40B4-BE49-F238E27FC236}">
                <a16:creationId xmlns:a16="http://schemas.microsoft.com/office/drawing/2014/main" id="{ADB4BD0B-B61D-7445-DEBA-675262DEA2C4}"/>
              </a:ext>
            </a:extLst>
          </p:cNvPr>
          <p:cNvCxnSpPr/>
          <p:nvPr/>
        </p:nvCxnSpPr>
        <p:spPr>
          <a:xfrm>
            <a:off x="3144199" y="2855469"/>
            <a:ext cx="0" cy="58037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9E772920-2D0C-DCB8-DC16-2B8FABA0B02B}"/>
              </a:ext>
            </a:extLst>
          </p:cNvPr>
          <p:cNvSpPr txBox="1"/>
          <p:nvPr/>
        </p:nvSpPr>
        <p:spPr>
          <a:xfrm>
            <a:off x="5792970" y="3520733"/>
            <a:ext cx="1739731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1350" dirty="0">
                <a:latin typeface="Hannotate SC" panose="03000500000000000000" pitchFamily="66" charset="-122"/>
                <a:ea typeface="Hannotate SC" panose="03000500000000000000" pitchFamily="66" charset="-122"/>
              </a:rPr>
              <a:t>氣象公司</a:t>
            </a:r>
            <a:endParaRPr kumimoji="1" lang="en-US" altLang="zh-TW" sz="1350" dirty="0">
              <a:latin typeface="Hannotate SC" panose="03000500000000000000" pitchFamily="66" charset="-122"/>
              <a:ea typeface="Hannotate SC" panose="03000500000000000000" pitchFamily="66" charset="-122"/>
            </a:endParaRPr>
          </a:p>
          <a:p>
            <a:pPr algn="ctr"/>
            <a:r>
              <a:rPr lang="zh-TW" altLang="en-US" sz="1350" dirty="0">
                <a:latin typeface="Hannotate SC" panose="03000500000000000000" pitchFamily="66" charset="-122"/>
                <a:ea typeface="Hannotate SC" panose="03000500000000000000" pitchFamily="66" charset="-122"/>
              </a:rPr>
              <a:t>天然災害相關產業</a:t>
            </a:r>
            <a:endParaRPr lang="en-US" altLang="zh-TW" sz="1350" dirty="0">
              <a:latin typeface="Hannotate SC" panose="03000500000000000000" pitchFamily="66" charset="-122"/>
              <a:ea typeface="Hannotate SC" panose="03000500000000000000" pitchFamily="66" charset="-122"/>
            </a:endParaRPr>
          </a:p>
          <a:p>
            <a:endParaRPr kumimoji="1" lang="zh-TW" altLang="en-US" sz="1350" dirty="0">
              <a:latin typeface="Hannotate SC" panose="03000500000000000000" pitchFamily="66" charset="-122"/>
              <a:ea typeface="Hannotate SC" panose="03000500000000000000" pitchFamily="66" charset="-122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5213C57F-B5B3-EDCA-CECC-C0CC917D4A6C}"/>
              </a:ext>
            </a:extLst>
          </p:cNvPr>
          <p:cNvSpPr txBox="1"/>
          <p:nvPr/>
        </p:nvSpPr>
        <p:spPr>
          <a:xfrm>
            <a:off x="3869921" y="3493704"/>
            <a:ext cx="173973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1350" dirty="0">
                <a:latin typeface="Hannotate SC" panose="03000500000000000000" pitchFamily="66" charset="-122"/>
                <a:ea typeface="Hannotate SC" panose="03000500000000000000" pitchFamily="66" charset="-122"/>
              </a:rPr>
              <a:t>地質調查</a:t>
            </a:r>
            <a:endParaRPr kumimoji="1" lang="en-US" altLang="zh-TW" sz="1350" dirty="0">
              <a:latin typeface="Hannotate SC" panose="03000500000000000000" pitchFamily="66" charset="-122"/>
              <a:ea typeface="Hannotate SC" panose="03000500000000000000" pitchFamily="66" charset="-122"/>
            </a:endParaRPr>
          </a:p>
          <a:p>
            <a:pPr algn="ctr"/>
            <a:r>
              <a:rPr lang="zh-TW" altLang="en-US" sz="1350" dirty="0">
                <a:latin typeface="Hannotate SC" panose="03000500000000000000" pitchFamily="66" charset="-122"/>
                <a:ea typeface="Hannotate SC" panose="03000500000000000000" pitchFamily="66" charset="-122"/>
              </a:rPr>
              <a:t>能源開發</a:t>
            </a:r>
            <a:endParaRPr kumimoji="1" lang="zh-TW" altLang="en-US" sz="1350" dirty="0">
              <a:latin typeface="Hannotate SC" panose="03000500000000000000" pitchFamily="66" charset="-122"/>
              <a:ea typeface="Hannotate SC" panose="03000500000000000000" pitchFamily="66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06DFCD33-D6BE-FF09-16F4-406E95F93FA0}"/>
              </a:ext>
            </a:extLst>
          </p:cNvPr>
          <p:cNvSpPr txBox="1"/>
          <p:nvPr/>
        </p:nvSpPr>
        <p:spPr>
          <a:xfrm>
            <a:off x="7575102" y="3510896"/>
            <a:ext cx="1739731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1350" dirty="0">
                <a:latin typeface="Hannotate SC" panose="03000500000000000000" pitchFamily="66" charset="-122"/>
                <a:ea typeface="Hannotate SC" panose="03000500000000000000" pitchFamily="66" charset="-122"/>
              </a:rPr>
              <a:t>民間儀器公司</a:t>
            </a:r>
            <a:endParaRPr kumimoji="1" lang="en-US" altLang="zh-TW" sz="1350" dirty="0">
              <a:latin typeface="Hannotate SC" panose="03000500000000000000" pitchFamily="66" charset="-122"/>
              <a:ea typeface="Hannotate SC" panose="03000500000000000000" pitchFamily="66" charset="-122"/>
            </a:endParaRPr>
          </a:p>
          <a:p>
            <a:pPr algn="ctr"/>
            <a:r>
              <a:rPr kumimoji="1" lang="zh-TW" altLang="en-US" sz="1350" dirty="0">
                <a:latin typeface="Hannotate SC" panose="03000500000000000000" pitchFamily="66" charset="-122"/>
                <a:ea typeface="Hannotate SC" panose="03000500000000000000" pitchFamily="66" charset="-122"/>
              </a:rPr>
              <a:t>科技業</a:t>
            </a:r>
            <a:endParaRPr kumimoji="1" lang="en-US" altLang="zh-TW" sz="1350" dirty="0">
              <a:latin typeface="Hannotate SC" panose="03000500000000000000" pitchFamily="66" charset="-122"/>
              <a:ea typeface="Hannotate SC" panose="03000500000000000000" pitchFamily="66" charset="-122"/>
            </a:endParaRPr>
          </a:p>
          <a:p>
            <a:pPr algn="ctr"/>
            <a:endParaRPr kumimoji="1" lang="zh-TW" altLang="en-US" sz="1350" dirty="0">
              <a:latin typeface="Hannotate SC" panose="03000500000000000000" pitchFamily="66" charset="-122"/>
              <a:ea typeface="Hannotate SC" panose="03000500000000000000" pitchFamily="66" charset="-122"/>
            </a:endParaRPr>
          </a:p>
        </p:txBody>
      </p:sp>
      <p:cxnSp>
        <p:nvCxnSpPr>
          <p:cNvPr id="14" name="直線箭頭接點 13">
            <a:extLst>
              <a:ext uri="{FF2B5EF4-FFF2-40B4-BE49-F238E27FC236}">
                <a16:creationId xmlns:a16="http://schemas.microsoft.com/office/drawing/2014/main" id="{ECB872C9-C1A7-518A-4956-C9C631C3F077}"/>
              </a:ext>
            </a:extLst>
          </p:cNvPr>
          <p:cNvCxnSpPr/>
          <p:nvPr/>
        </p:nvCxnSpPr>
        <p:spPr>
          <a:xfrm>
            <a:off x="4739784" y="2890687"/>
            <a:ext cx="0" cy="58037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箭頭接點 14">
            <a:extLst>
              <a:ext uri="{FF2B5EF4-FFF2-40B4-BE49-F238E27FC236}">
                <a16:creationId xmlns:a16="http://schemas.microsoft.com/office/drawing/2014/main" id="{916AAF3A-0663-93B4-5B3B-ABE581CC7D20}"/>
              </a:ext>
            </a:extLst>
          </p:cNvPr>
          <p:cNvCxnSpPr/>
          <p:nvPr/>
        </p:nvCxnSpPr>
        <p:spPr>
          <a:xfrm>
            <a:off x="6656999" y="2913328"/>
            <a:ext cx="0" cy="58037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箭頭接點 15">
            <a:extLst>
              <a:ext uri="{FF2B5EF4-FFF2-40B4-BE49-F238E27FC236}">
                <a16:creationId xmlns:a16="http://schemas.microsoft.com/office/drawing/2014/main" id="{34F0C711-2B0B-A1A8-6E7C-CF0745175AF3}"/>
              </a:ext>
            </a:extLst>
          </p:cNvPr>
          <p:cNvCxnSpPr/>
          <p:nvPr/>
        </p:nvCxnSpPr>
        <p:spPr>
          <a:xfrm>
            <a:off x="8391912" y="2913328"/>
            <a:ext cx="0" cy="58037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A4E5F58F-66B7-91D1-9020-B379E0D5A172}"/>
              </a:ext>
            </a:extLst>
          </p:cNvPr>
          <p:cNvSpPr txBox="1"/>
          <p:nvPr/>
        </p:nvSpPr>
        <p:spPr>
          <a:xfrm>
            <a:off x="3156712" y="2897330"/>
            <a:ext cx="11581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200" dirty="0">
                <a:solidFill>
                  <a:schemeClr val="accent1">
                    <a:lumMod val="50000"/>
                  </a:schemeClr>
                </a:solidFill>
                <a:latin typeface="HanziPen SC" panose="03000300000000000000" pitchFamily="66" charset="-122"/>
                <a:ea typeface="HanziPen SC" panose="03000300000000000000" pitchFamily="66" charset="-122"/>
              </a:rPr>
              <a:t>地球物理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2ECDE506-CD03-74F3-469F-7739B098D2F9}"/>
              </a:ext>
            </a:extLst>
          </p:cNvPr>
          <p:cNvSpPr txBox="1"/>
          <p:nvPr/>
        </p:nvSpPr>
        <p:spPr>
          <a:xfrm>
            <a:off x="4721138" y="2918976"/>
            <a:ext cx="5022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200" dirty="0">
                <a:solidFill>
                  <a:srgbClr val="FFC000"/>
                </a:solidFill>
                <a:latin typeface="HanziPen SC" panose="03000300000000000000" pitchFamily="66" charset="-122"/>
                <a:ea typeface="HanziPen SC" panose="03000300000000000000" pitchFamily="66" charset="-122"/>
              </a:rPr>
              <a:t>地質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F38C54D8-18C0-1D02-0A4F-4A54CE3C7831}"/>
              </a:ext>
            </a:extLst>
          </p:cNvPr>
          <p:cNvSpPr txBox="1"/>
          <p:nvPr/>
        </p:nvSpPr>
        <p:spPr>
          <a:xfrm>
            <a:off x="4273213" y="2924482"/>
            <a:ext cx="5022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200" dirty="0">
                <a:solidFill>
                  <a:schemeClr val="accent6"/>
                </a:solidFill>
                <a:latin typeface="HanziPen SC" panose="03000300000000000000" pitchFamily="66" charset="-122"/>
                <a:ea typeface="HanziPen SC" panose="03000300000000000000" pitchFamily="66" charset="-122"/>
              </a:rPr>
              <a:t>天文</a:t>
            </a: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758C83ED-7E8D-438E-8D8F-70D3AF2EAE9F}"/>
              </a:ext>
            </a:extLst>
          </p:cNvPr>
          <p:cNvSpPr txBox="1"/>
          <p:nvPr/>
        </p:nvSpPr>
        <p:spPr>
          <a:xfrm>
            <a:off x="6156530" y="2932271"/>
            <a:ext cx="5022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200" dirty="0">
                <a:solidFill>
                  <a:srgbClr val="00B0F0"/>
                </a:solidFill>
                <a:latin typeface="HanziPen SC" panose="03000300000000000000" pitchFamily="66" charset="-122"/>
                <a:ea typeface="HanziPen SC" panose="03000300000000000000" pitchFamily="66" charset="-122"/>
              </a:rPr>
              <a:t>海洋</a:t>
            </a: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25A66EBE-4FD4-C56D-D376-7E5665732F10}"/>
              </a:ext>
            </a:extLst>
          </p:cNvPr>
          <p:cNvSpPr txBox="1"/>
          <p:nvPr/>
        </p:nvSpPr>
        <p:spPr>
          <a:xfrm>
            <a:off x="6667724" y="2924580"/>
            <a:ext cx="5022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solidFill>
                  <a:schemeClr val="accent4"/>
                </a:solidFill>
                <a:latin typeface="HanziPen SC" panose="03000300000000000000" pitchFamily="66" charset="-122"/>
                <a:ea typeface="HanziPen SC" panose="03000300000000000000" pitchFamily="66" charset="-122"/>
              </a:rPr>
              <a:t>大氣</a:t>
            </a:r>
            <a:endParaRPr kumimoji="1" lang="zh-TW" altLang="en-US" sz="1200" dirty="0">
              <a:solidFill>
                <a:schemeClr val="accent4"/>
              </a:solidFill>
              <a:latin typeface="HanziPen SC" panose="03000300000000000000" pitchFamily="66" charset="-122"/>
              <a:ea typeface="HanziPen SC" panose="03000300000000000000" pitchFamily="66" charset="-122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5EBD0493-512A-F326-6FBA-2A10401F2E5F}"/>
              </a:ext>
            </a:extLst>
          </p:cNvPr>
          <p:cNvSpPr txBox="1"/>
          <p:nvPr/>
        </p:nvSpPr>
        <p:spPr>
          <a:xfrm>
            <a:off x="7918160" y="2918976"/>
            <a:ext cx="5022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solidFill>
                  <a:srgbClr val="FFC000"/>
                </a:solidFill>
                <a:latin typeface="HanziPen SC" panose="03000300000000000000" pitchFamily="66" charset="-122"/>
                <a:ea typeface="HanziPen SC" panose="03000300000000000000" pitchFamily="66" charset="-122"/>
              </a:rPr>
              <a:t>地質</a:t>
            </a:r>
            <a:endParaRPr kumimoji="1" lang="zh-TW" altLang="en-US" sz="1200" dirty="0">
              <a:solidFill>
                <a:srgbClr val="FFC000"/>
              </a:solidFill>
              <a:latin typeface="HanziPen SC" panose="03000300000000000000" pitchFamily="66" charset="-122"/>
              <a:ea typeface="HanziPen SC" panose="03000300000000000000" pitchFamily="66" charset="-122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F7260241-2B9E-7677-D863-DF2BE28D0A2B}"/>
              </a:ext>
            </a:extLst>
          </p:cNvPr>
          <p:cNvSpPr txBox="1"/>
          <p:nvPr/>
        </p:nvSpPr>
        <p:spPr>
          <a:xfrm>
            <a:off x="8419889" y="2924482"/>
            <a:ext cx="11581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200" dirty="0">
                <a:solidFill>
                  <a:schemeClr val="accent1">
                    <a:lumMod val="50000"/>
                  </a:schemeClr>
                </a:solidFill>
                <a:latin typeface="HanziPen SC" panose="03000300000000000000" pitchFamily="66" charset="-122"/>
                <a:ea typeface="HanziPen SC" panose="03000300000000000000" pitchFamily="66" charset="-122"/>
              </a:rPr>
              <a:t>地球物理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1BBA7528-561A-87C0-1408-0970640E41A5}"/>
              </a:ext>
            </a:extLst>
          </p:cNvPr>
          <p:cNvSpPr txBox="1"/>
          <p:nvPr/>
        </p:nvSpPr>
        <p:spPr>
          <a:xfrm>
            <a:off x="7903721" y="3121524"/>
            <a:ext cx="5022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200" dirty="0">
                <a:solidFill>
                  <a:schemeClr val="accent6"/>
                </a:solidFill>
                <a:latin typeface="HanziPen SC" panose="03000300000000000000" pitchFamily="66" charset="-122"/>
                <a:ea typeface="HanziPen SC" panose="03000300000000000000" pitchFamily="66" charset="-122"/>
              </a:rPr>
              <a:t>天文</a:t>
            </a:r>
          </a:p>
        </p:txBody>
      </p:sp>
      <p:sp>
        <p:nvSpPr>
          <p:cNvPr id="25" name="圓角矩形 24">
            <a:extLst>
              <a:ext uri="{FF2B5EF4-FFF2-40B4-BE49-F238E27FC236}">
                <a16:creationId xmlns:a16="http://schemas.microsoft.com/office/drawing/2014/main" id="{9367C0CE-B3DC-6329-8B99-EF2D17F0A3D3}"/>
              </a:ext>
            </a:extLst>
          </p:cNvPr>
          <p:cNvSpPr/>
          <p:nvPr/>
        </p:nvSpPr>
        <p:spPr>
          <a:xfrm>
            <a:off x="2782537" y="4142300"/>
            <a:ext cx="6172200" cy="878161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zh-TW" sz="2400" dirty="0">
              <a:latin typeface="HanziPen SC" panose="03000300000000000000" pitchFamily="66" charset="-122"/>
              <a:ea typeface="HanziPen SC" panose="03000300000000000000" pitchFamily="66" charset="-122"/>
            </a:endParaRPr>
          </a:p>
          <a:p>
            <a:pPr algn="ctr"/>
            <a:r>
              <a:rPr lang="zh-TW" altLang="en-US" sz="1350" dirty="0">
                <a:latin typeface="HanziPen SC" panose="03000300000000000000" pitchFamily="66" charset="-122"/>
                <a:ea typeface="HanziPen SC" panose="03000300000000000000" pitchFamily="66" charset="-122"/>
              </a:rPr>
              <a:t>科技業、工程公司、儀器公司、風險評估公司</a:t>
            </a:r>
            <a:r>
              <a:rPr lang="en-US" altLang="zh-TW" sz="1350" dirty="0">
                <a:latin typeface="HanziPen SC" panose="03000300000000000000" pitchFamily="66" charset="-122"/>
                <a:ea typeface="HanziPen SC" panose="03000300000000000000" pitchFamily="66" charset="-122"/>
              </a:rPr>
              <a:t>…</a:t>
            </a:r>
          </a:p>
          <a:p>
            <a:pPr algn="ctr"/>
            <a:r>
              <a:rPr kumimoji="1" lang="zh-TW" altLang="en-US" sz="1350" dirty="0">
                <a:latin typeface="HanziPen SC" panose="03000300000000000000" pitchFamily="66" charset="-122"/>
                <a:ea typeface="HanziPen SC" panose="03000300000000000000" pitchFamily="66" charset="-122"/>
              </a:rPr>
              <a:t>教師、研究端、公務人員、國營企業</a:t>
            </a:r>
            <a:r>
              <a:rPr kumimoji="1" lang="en-US" altLang="zh-TW" sz="1350" dirty="0">
                <a:latin typeface="HanziPen SC" panose="03000300000000000000" pitchFamily="66" charset="-122"/>
                <a:ea typeface="HanziPen SC" panose="03000300000000000000" pitchFamily="66" charset="-122"/>
              </a:rPr>
              <a:t>…</a:t>
            </a:r>
          </a:p>
          <a:p>
            <a:pPr algn="ctr"/>
            <a:r>
              <a:rPr kumimoji="1" lang="zh-TW" altLang="en-US" sz="1350" dirty="0">
                <a:latin typeface="HanziPen SC" panose="03000300000000000000" pitchFamily="66" charset="-122"/>
                <a:ea typeface="HanziPen SC" panose="03000300000000000000" pitchFamily="66" charset="-122"/>
              </a:rPr>
              <a:t>自行創業</a:t>
            </a:r>
            <a:endParaRPr kumimoji="1" lang="en-US" altLang="zh-TW" sz="1350" dirty="0">
              <a:latin typeface="HanziPen SC" panose="03000300000000000000" pitchFamily="66" charset="-122"/>
              <a:ea typeface="HanziPen SC" panose="03000300000000000000" pitchFamily="66" charset="-122"/>
            </a:endParaRPr>
          </a:p>
          <a:p>
            <a:pPr algn="ctr"/>
            <a:endParaRPr kumimoji="1" lang="zh-TW" altLang="en-US" sz="1350" dirty="0">
              <a:latin typeface="HanziPen SC" panose="03000300000000000000" pitchFamily="66" charset="-122"/>
              <a:ea typeface="HanziPen SC" panose="03000300000000000000" pitchFamily="66" charset="-122"/>
            </a:endParaRPr>
          </a:p>
        </p:txBody>
      </p:sp>
      <p:sp>
        <p:nvSpPr>
          <p:cNvPr id="27" name="標題 1">
            <a:extLst>
              <a:ext uri="{FF2B5EF4-FFF2-40B4-BE49-F238E27FC236}">
                <a16:creationId xmlns:a16="http://schemas.microsoft.com/office/drawing/2014/main" id="{722988F4-5B25-B8E5-4F79-DBC5C270B7A5}"/>
              </a:ext>
            </a:extLst>
          </p:cNvPr>
          <p:cNvSpPr txBox="1">
            <a:spLocks/>
          </p:cNvSpPr>
          <p:nvPr/>
        </p:nvSpPr>
        <p:spPr bwMode="auto">
          <a:xfrm>
            <a:off x="3009900" y="11826"/>
            <a:ext cx="61722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 kern="1200">
                <a:solidFill>
                  <a:srgbClr val="005A5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>
                <a:solidFill>
                  <a:srgbClr val="005A58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>
                <a:solidFill>
                  <a:srgbClr val="005A58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>
                <a:solidFill>
                  <a:srgbClr val="005A58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>
                <a:solidFill>
                  <a:srgbClr val="005A58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>
                <a:solidFill>
                  <a:srgbClr val="005A58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>
                <a:solidFill>
                  <a:srgbClr val="005A58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>
                <a:solidFill>
                  <a:srgbClr val="005A58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625">
                <a:solidFill>
                  <a:srgbClr val="005A58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zh-TW" altLang="en-US" sz="4400" b="1" dirty="0">
                <a:solidFill>
                  <a:schemeClr val="tx1"/>
                </a:solidFill>
                <a:latin typeface="Yuppy SC" panose="020F0603040207020204" pitchFamily="34" charset="-122"/>
                <a:ea typeface="Yuppy SC" panose="020F0603040207020204" pitchFamily="34" charset="-122"/>
                <a:cs typeface="Yuppy SC" panose="020F0603040207020204" pitchFamily="34" charset="-122"/>
              </a:rPr>
              <a:t>從課程到能力培養</a:t>
            </a: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E390D452-FCB5-F7F4-CD71-8590E590EE11}"/>
              </a:ext>
            </a:extLst>
          </p:cNvPr>
          <p:cNvSpPr txBox="1"/>
          <p:nvPr/>
        </p:nvSpPr>
        <p:spPr>
          <a:xfrm>
            <a:off x="2571424" y="2893813"/>
            <a:ext cx="5022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200" dirty="0">
                <a:solidFill>
                  <a:schemeClr val="accent6"/>
                </a:solidFill>
                <a:latin typeface="HanziPen SC" panose="03000300000000000000" pitchFamily="66" charset="-122"/>
                <a:ea typeface="HanziPen SC" panose="03000300000000000000" pitchFamily="66" charset="-122"/>
              </a:rPr>
              <a:t>天文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9B11D108-7436-F4C6-3B6F-241B5767F3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358" y="5134033"/>
            <a:ext cx="4981317" cy="1104106"/>
          </a:xfrm>
          <a:prstGeom prst="rect">
            <a:avLst/>
          </a:prstGeom>
        </p:spPr>
      </p:pic>
      <p:pic>
        <p:nvPicPr>
          <p:cNvPr id="26" name="圖片 25">
            <a:extLst>
              <a:ext uri="{FF2B5EF4-FFF2-40B4-BE49-F238E27FC236}">
                <a16:creationId xmlns:a16="http://schemas.microsoft.com/office/drawing/2014/main" id="{5CBAFCC7-0FC3-48A0-12BC-FAFCCF890C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3962"/>
            <a:ext cx="121920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3951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光的艺术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</TotalTime>
  <Words>730</Words>
  <Application>Microsoft Office PowerPoint</Application>
  <PresentationFormat>寬螢幕</PresentationFormat>
  <Paragraphs>50</Paragraphs>
  <Slides>3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4" baseType="lpstr">
      <vt:lpstr>Hannotate SC</vt:lpstr>
      <vt:lpstr>HanziPen SC</vt:lpstr>
      <vt:lpstr>PingFang SC</vt:lpstr>
      <vt:lpstr>Xingkai SC Light</vt:lpstr>
      <vt:lpstr>Yuppy SC</vt:lpstr>
      <vt:lpstr>微軟正黑體</vt:lpstr>
      <vt:lpstr>微軟正黑體</vt:lpstr>
      <vt:lpstr>Arial</vt:lpstr>
      <vt:lpstr>Calibri</vt:lpstr>
      <vt:lpstr>Calibri Light</vt:lpstr>
      <vt:lpstr>Office 主题</vt:lpstr>
      <vt:lpstr>PowerPoint 簡報</vt:lpstr>
      <vt:lpstr>特色課程-跨領域解決問題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Wan-Ru Huang</dc:creator>
  <dc:description>锐旗设计；https://9ppt.taobao.com</dc:description>
  <cp:lastModifiedBy>user</cp:lastModifiedBy>
  <cp:revision>336</cp:revision>
  <cp:lastPrinted>2023-07-14T04:46:21Z</cp:lastPrinted>
  <dcterms:created xsi:type="dcterms:W3CDTF">2016-09-12T07:43:59Z</dcterms:created>
  <dcterms:modified xsi:type="dcterms:W3CDTF">2026-02-23T07:20:22Z</dcterms:modified>
</cp:coreProperties>
</file>