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77" r:id="rId3"/>
    <p:sldMasterId id="2147483698" r:id="rId4"/>
    <p:sldMasterId id="2147483737" r:id="rId5"/>
  </p:sldMasterIdLst>
  <p:notesMasterIdLst>
    <p:notesMasterId r:id="rId9"/>
  </p:notesMasterIdLst>
  <p:handoutMasterIdLst>
    <p:handoutMasterId r:id="rId10"/>
  </p:handoutMasterIdLst>
  <p:sldIdLst>
    <p:sldId id="1256" r:id="rId6"/>
    <p:sldId id="1250" r:id="rId7"/>
    <p:sldId id="1230" r:id="rId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2" userDrawn="1">
          <p15:clr>
            <a:srgbClr val="A4A3A4"/>
          </p15:clr>
        </p15:guide>
        <p15:guide id="2" pos="18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0000FF"/>
    <a:srgbClr val="008000"/>
    <a:srgbClr val="6600CC"/>
    <a:srgbClr val="FADA7A"/>
    <a:srgbClr val="204D90"/>
    <a:srgbClr val="FF00FF"/>
    <a:srgbClr val="FF6699"/>
    <a:srgbClr val="FF7C80"/>
    <a:srgbClr val="F5F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26" autoAdjust="0"/>
    <p:restoredTop sz="94660"/>
  </p:normalViewPr>
  <p:slideViewPr>
    <p:cSldViewPr>
      <p:cViewPr varScale="1">
        <p:scale>
          <a:sx n="111" d="100"/>
          <a:sy n="111" d="100"/>
        </p:scale>
        <p:origin x="88" y="360"/>
      </p:cViewPr>
      <p:guideLst>
        <p:guide orient="horz" pos="1302"/>
        <p:guide pos="18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7EA7F127-ECAA-4760-ACEA-FAD63A3FB4DC}" type="datetimeFigureOut">
              <a:rPr lang="ko-KR" altLang="en-US" smtClean="0"/>
              <a:t>2026-02-10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A73425A6-399E-4519-876C-F022D27B71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881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D90E243F-38FD-4C77-9249-0B541C6C526A}" type="datetimeFigureOut">
              <a:rPr lang="ko-KR" altLang="en-US" smtClean="0"/>
              <a:t>2026-02-10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B423FD51-CB7D-4F20-9C67-E553E8D12E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08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69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90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099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427547"/>
            <a:ext cx="3528311" cy="4288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6902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435524"/>
            <a:ext cx="3042000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000" y="1435524"/>
            <a:ext cx="3051000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093000" y="1435524"/>
            <a:ext cx="3051000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5403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190452" y="0"/>
            <a:ext cx="2160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48104" y="2571750"/>
            <a:ext cx="2160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0591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8077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6464" y="2181230"/>
            <a:ext cx="49675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6464" y="2734434"/>
            <a:ext cx="49675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01760" y="1673746"/>
            <a:ext cx="1878152" cy="1872208"/>
            <a:chOff x="1547664" y="1563638"/>
            <a:chExt cx="1878152" cy="1872208"/>
          </a:xfrm>
        </p:grpSpPr>
        <p:pic>
          <p:nvPicPr>
            <p:cNvPr id="5" name="Picture 3" descr="E:\002-KIMS BUSINESS\007-02-Fullslidesppt-Contents\20161228\01-abs\section-item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563638"/>
              <a:ext cx="1878152" cy="187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1858556" y="1793198"/>
              <a:ext cx="1385096" cy="1385096"/>
            </a:xfrm>
            <a:prstGeom prst="ellipse">
              <a:avLst/>
            </a:prstGeom>
            <a:solidFill>
              <a:srgbClr val="EFE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6C95F33-26BB-4F94-8C77-7CE438E26F8A}"/>
              </a:ext>
            </a:extLst>
          </p:cNvPr>
          <p:cNvGrpSpPr/>
          <p:nvPr userDrawn="1"/>
        </p:nvGrpSpPr>
        <p:grpSpPr>
          <a:xfrm>
            <a:off x="0" y="4612606"/>
            <a:ext cx="4059013" cy="521941"/>
            <a:chOff x="16112" y="-17620"/>
            <a:chExt cx="4059013" cy="5219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1F4D5B4-E900-4EBB-A5F2-6C587FC11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2" y="8064"/>
              <a:ext cx="412430" cy="496257"/>
            </a:xfrm>
            <a:prstGeom prst="rect">
              <a:avLst/>
            </a:prstGeom>
            <a:noFill/>
          </p:spPr>
        </p:pic>
        <p:pic>
          <p:nvPicPr>
            <p:cNvPr id="4" name="圖片 16">
              <a:extLst>
                <a:ext uri="{FF2B5EF4-FFF2-40B4-BE49-F238E27FC236}">
                  <a16:creationId xmlns:a16="http://schemas.microsoft.com/office/drawing/2014/main" id="{60D78655-6538-44D1-956A-9661A602B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603" y="-17620"/>
              <a:ext cx="539522" cy="496086"/>
            </a:xfrm>
            <a:prstGeom prst="rect">
              <a:avLst/>
            </a:prstGeom>
            <a:noFill/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4B008A-1A05-4EEA-9385-FF8E824C0BE8}"/>
                </a:ext>
              </a:extLst>
            </p:cNvPr>
            <p:cNvSpPr txBox="1"/>
            <p:nvPr/>
          </p:nvSpPr>
          <p:spPr>
            <a:xfrm>
              <a:off x="181873" y="56137"/>
              <a:ext cx="3600400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204D9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國立中正大學 地球與環境科學系</a:t>
              </a:r>
              <a:endParaRPr lang="en-US" altLang="zh-TW" sz="1600" b="1" dirty="0">
                <a:solidFill>
                  <a:srgbClr val="204D9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en-US" altLang="zh-TW" sz="1000" dirty="0">
                  <a:latin typeface="Cambria" panose="02040503050406030204" pitchFamily="18" charset="0"/>
                  <a:ea typeface="Cambria" panose="02040503050406030204" pitchFamily="18" charset="0"/>
                </a:rPr>
                <a:t>Department of Earth and Environmental Sciences, CCU</a:t>
              </a:r>
              <a:endParaRPr lang="zh-TW" altLang="en-US" sz="1000" b="1" dirty="0">
                <a:solidFill>
                  <a:srgbClr val="204D90"/>
                </a:solidFill>
                <a:latin typeface="Cambria" panose="02040503050406030204" pitchFamily="18" charset="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62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C39D6-205B-4669-BB7E-2CEAD212E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82305" r="30635"/>
          <a:stretch/>
        </p:blipFill>
        <p:spPr>
          <a:xfrm rot="10800000">
            <a:off x="0" y="-76290"/>
            <a:ext cx="2627784" cy="63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96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666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1" y="274639"/>
            <a:ext cx="7886700" cy="712936"/>
          </a:xfrm>
          <a:prstGeom prst="rect">
            <a:avLst/>
          </a:prstGeom>
        </p:spPr>
        <p:txBody>
          <a:bodyPr/>
          <a:lstStyle>
            <a:lvl1pPr>
              <a:defRPr b="1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單擊此處編輯母版標題樣式</a:t>
            </a:r>
            <a:endParaRPr lang="zh-CN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CC2E37E-A296-46B6-AFCC-1A3C982EA4FA}"/>
              </a:ext>
            </a:extLst>
          </p:cNvPr>
          <p:cNvGrpSpPr/>
          <p:nvPr userDrawn="1"/>
        </p:nvGrpSpPr>
        <p:grpSpPr>
          <a:xfrm>
            <a:off x="0" y="4612606"/>
            <a:ext cx="4059013" cy="521941"/>
            <a:chOff x="16112" y="-17620"/>
            <a:chExt cx="4059013" cy="5219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B4FFD1-B7AB-433C-B042-EF37259CE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12" y="8064"/>
              <a:ext cx="412430" cy="496257"/>
            </a:xfrm>
            <a:prstGeom prst="rect">
              <a:avLst/>
            </a:prstGeom>
            <a:noFill/>
          </p:spPr>
        </p:pic>
        <p:pic>
          <p:nvPicPr>
            <p:cNvPr id="9" name="圖片 16">
              <a:extLst>
                <a:ext uri="{FF2B5EF4-FFF2-40B4-BE49-F238E27FC236}">
                  <a16:creationId xmlns:a16="http://schemas.microsoft.com/office/drawing/2014/main" id="{E147E8F9-9802-422E-819A-1EFC2E3EE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603" y="-17620"/>
              <a:ext cx="539522" cy="496086"/>
            </a:xfrm>
            <a:prstGeom prst="rect">
              <a:avLst/>
            </a:prstGeom>
            <a:noFill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9E4901-E332-455B-8355-605D8AE4809F}"/>
                </a:ext>
              </a:extLst>
            </p:cNvPr>
            <p:cNvSpPr txBox="1"/>
            <p:nvPr/>
          </p:nvSpPr>
          <p:spPr>
            <a:xfrm>
              <a:off x="181873" y="56137"/>
              <a:ext cx="3600400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204D9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國立中正大學 地球與環境科學系</a:t>
              </a:r>
              <a:endParaRPr lang="en-US" altLang="zh-TW" sz="1600" b="1" dirty="0">
                <a:solidFill>
                  <a:srgbClr val="204D9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en-US" altLang="zh-TW" sz="1000" dirty="0">
                  <a:latin typeface="Cambria" panose="02040503050406030204" pitchFamily="18" charset="0"/>
                  <a:ea typeface="Cambria" panose="02040503050406030204" pitchFamily="18" charset="0"/>
                </a:rPr>
                <a:t>Department of Earth and Environmental Sciences, CCU</a:t>
              </a:r>
              <a:endParaRPr lang="zh-TW" altLang="en-US" sz="1000" b="1" dirty="0">
                <a:solidFill>
                  <a:srgbClr val="204D90"/>
                </a:solidFill>
                <a:latin typeface="Cambria" panose="02040503050406030204" pitchFamily="18" charset="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079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7906FF5-26AF-49DB-8AB4-954EFD8E7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6" t="14003" r="-243" b="56581"/>
          <a:stretch/>
        </p:blipFill>
        <p:spPr>
          <a:xfrm flipH="1">
            <a:off x="5580113" y="4001224"/>
            <a:ext cx="3562835" cy="114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62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91242B-E99E-4A52-A1FB-64127D723585}"/>
              </a:ext>
            </a:extLst>
          </p:cNvPr>
          <p:cNvGrpSpPr/>
          <p:nvPr userDrawn="1"/>
        </p:nvGrpSpPr>
        <p:grpSpPr>
          <a:xfrm>
            <a:off x="0" y="4612606"/>
            <a:ext cx="4059013" cy="521941"/>
            <a:chOff x="16112" y="-17620"/>
            <a:chExt cx="4059013" cy="5219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913157-4C69-489A-9A71-749442B61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12" y="8064"/>
              <a:ext cx="412430" cy="496257"/>
            </a:xfrm>
            <a:prstGeom prst="rect">
              <a:avLst/>
            </a:prstGeom>
            <a:noFill/>
          </p:spPr>
        </p:pic>
        <p:pic>
          <p:nvPicPr>
            <p:cNvPr id="8" name="圖片 16">
              <a:extLst>
                <a:ext uri="{FF2B5EF4-FFF2-40B4-BE49-F238E27FC236}">
                  <a16:creationId xmlns:a16="http://schemas.microsoft.com/office/drawing/2014/main" id="{090024EA-7E50-40C8-B5C6-9DD22537E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603" y="-17620"/>
              <a:ext cx="539522" cy="496086"/>
            </a:xfrm>
            <a:prstGeom prst="rect">
              <a:avLst/>
            </a:prstGeom>
            <a:no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D74B66-2F29-4279-AAC4-BEDE8B110C0F}"/>
                </a:ext>
              </a:extLst>
            </p:cNvPr>
            <p:cNvSpPr txBox="1"/>
            <p:nvPr/>
          </p:nvSpPr>
          <p:spPr>
            <a:xfrm>
              <a:off x="181873" y="56137"/>
              <a:ext cx="3600400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204D9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國立中正大學 地球與環境科學系</a:t>
              </a:r>
              <a:endParaRPr lang="en-US" altLang="zh-TW" sz="1600" b="1" dirty="0">
                <a:solidFill>
                  <a:srgbClr val="204D9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en-US" altLang="zh-TW" sz="1000" dirty="0">
                  <a:latin typeface="Cambria" panose="02040503050406030204" pitchFamily="18" charset="0"/>
                  <a:ea typeface="Cambria" panose="02040503050406030204" pitchFamily="18" charset="0"/>
                </a:rPr>
                <a:t>Department of Earth and Environmental Sciences, CCU</a:t>
              </a:r>
              <a:endParaRPr lang="zh-TW" altLang="en-US" sz="1000" b="1" dirty="0">
                <a:solidFill>
                  <a:srgbClr val="204D90"/>
                </a:solidFill>
                <a:latin typeface="Cambria" panose="02040503050406030204" pitchFamily="18" charset="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7280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273C65B-E17F-4512-8946-7874E0EF0C1C}"/>
              </a:ext>
            </a:extLst>
          </p:cNvPr>
          <p:cNvGrpSpPr/>
          <p:nvPr userDrawn="1"/>
        </p:nvGrpSpPr>
        <p:grpSpPr>
          <a:xfrm>
            <a:off x="0" y="4612606"/>
            <a:ext cx="4059013" cy="521941"/>
            <a:chOff x="16112" y="-17620"/>
            <a:chExt cx="4059013" cy="5219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F50C1B1-F4F9-4CF4-816B-5816D768B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12" y="8064"/>
              <a:ext cx="412430" cy="496257"/>
            </a:xfrm>
            <a:prstGeom prst="rect">
              <a:avLst/>
            </a:prstGeom>
            <a:noFill/>
          </p:spPr>
        </p:pic>
        <p:pic>
          <p:nvPicPr>
            <p:cNvPr id="8" name="圖片 16">
              <a:extLst>
                <a:ext uri="{FF2B5EF4-FFF2-40B4-BE49-F238E27FC236}">
                  <a16:creationId xmlns:a16="http://schemas.microsoft.com/office/drawing/2014/main" id="{5879D2D4-581B-4204-8DC5-3399A7072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603" y="-17620"/>
              <a:ext cx="539522" cy="496086"/>
            </a:xfrm>
            <a:prstGeom prst="rect">
              <a:avLst/>
            </a:prstGeom>
            <a:no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298F86-70CE-4867-ADA4-A816854CA2B0}"/>
                </a:ext>
              </a:extLst>
            </p:cNvPr>
            <p:cNvSpPr txBox="1"/>
            <p:nvPr/>
          </p:nvSpPr>
          <p:spPr>
            <a:xfrm>
              <a:off x="181873" y="56137"/>
              <a:ext cx="3600400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204D9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國立中正大學 地球與環境科學系</a:t>
              </a:r>
              <a:endParaRPr lang="en-US" altLang="zh-TW" sz="1600" b="1" dirty="0">
                <a:solidFill>
                  <a:srgbClr val="204D9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en-US" altLang="zh-TW" sz="1000" dirty="0">
                  <a:latin typeface="Cambria" panose="02040503050406030204" pitchFamily="18" charset="0"/>
                  <a:ea typeface="Cambria" panose="02040503050406030204" pitchFamily="18" charset="0"/>
                </a:rPr>
                <a:t>Department of Earth and Environmental Sciences, CCU</a:t>
              </a:r>
              <a:endParaRPr lang="zh-TW" altLang="en-US" sz="1000" b="1" dirty="0">
                <a:solidFill>
                  <a:srgbClr val="204D90"/>
                </a:solidFill>
                <a:latin typeface="Cambria" panose="02040503050406030204" pitchFamily="18" charset="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4636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9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008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822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673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131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08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70922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699542"/>
            <a:ext cx="70922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52027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923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221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769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008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6697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583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F23DC5-40E5-43D8-81C7-FEE20B9BDF38}"/>
              </a:ext>
            </a:extLst>
          </p:cNvPr>
          <p:cNvGrpSpPr/>
          <p:nvPr userDrawn="1"/>
        </p:nvGrpSpPr>
        <p:grpSpPr>
          <a:xfrm>
            <a:off x="0" y="4612606"/>
            <a:ext cx="4059013" cy="521941"/>
            <a:chOff x="16112" y="-17620"/>
            <a:chExt cx="4059013" cy="5219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4DCB700-FA17-4478-B49E-F9F594D59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2" y="8064"/>
              <a:ext cx="412430" cy="496257"/>
            </a:xfrm>
            <a:prstGeom prst="rect">
              <a:avLst/>
            </a:prstGeom>
            <a:noFill/>
          </p:spPr>
        </p:pic>
        <p:pic>
          <p:nvPicPr>
            <p:cNvPr id="6" name="圖片 16">
              <a:extLst>
                <a:ext uri="{FF2B5EF4-FFF2-40B4-BE49-F238E27FC236}">
                  <a16:creationId xmlns:a16="http://schemas.microsoft.com/office/drawing/2014/main" id="{CDFA24E3-F976-4C67-8B32-7822B606D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603" y="-17620"/>
              <a:ext cx="539522" cy="496086"/>
            </a:xfrm>
            <a:prstGeom prst="rect">
              <a:avLst/>
            </a:prstGeom>
            <a:no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00A08D-E668-482F-9906-566A1D2DEF21}"/>
                </a:ext>
              </a:extLst>
            </p:cNvPr>
            <p:cNvSpPr txBox="1"/>
            <p:nvPr/>
          </p:nvSpPr>
          <p:spPr>
            <a:xfrm>
              <a:off x="204964" y="107313"/>
              <a:ext cx="36004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204D9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國立中正大學 地球與環境科學系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4281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70922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699542"/>
            <a:ext cx="70922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80041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76142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250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08832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15520" y="2113414"/>
            <a:ext cx="3312368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15520" y="2689478"/>
            <a:ext cx="331266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498220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40432" y="1455606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3568" y="1455606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42784" y="1365606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01216" y="1365606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82000" y="1275606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9186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041" y="1313860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1898" y="1731279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39909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nut 6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47760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6581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427547"/>
            <a:ext cx="3528311" cy="4288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21095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435524"/>
            <a:ext cx="3042000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000" y="1435524"/>
            <a:ext cx="3051000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093000" y="1435524"/>
            <a:ext cx="3051000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50867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190452" y="0"/>
            <a:ext cx="2160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48104" y="2571750"/>
            <a:ext cx="2160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45199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81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22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82489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915816" y="915566"/>
            <a:ext cx="3312368" cy="3312368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15816" y="2113414"/>
            <a:ext cx="3312368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15668" y="2689478"/>
            <a:ext cx="3312368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1071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15520" y="2113414"/>
            <a:ext cx="3312368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15520" y="2689478"/>
            <a:ext cx="331266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741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40432" y="1455606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3568" y="1455606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42784" y="1365606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01216" y="1365606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82000" y="1275606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041" y="1313860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1898" y="1731279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184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nut 6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751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70" r:id="rId5"/>
    <p:sldLayoutId id="2147483662" r:id="rId6"/>
    <p:sldLayoutId id="2147483655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56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88CAD3A-CD69-42F3-A04C-5E985530E63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77737A8-5C17-4355-A870-7CAF4D88964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13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9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24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01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eq.ccu.edu.tw/index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A3A73B-D2F5-4E5C-B5BF-65D8AFC28F8C}"/>
              </a:ext>
            </a:extLst>
          </p:cNvPr>
          <p:cNvSpPr txBox="1"/>
          <p:nvPr/>
        </p:nvSpPr>
        <p:spPr>
          <a:xfrm>
            <a:off x="107504" y="2499742"/>
            <a:ext cx="396044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中正地環系為全國唯一結合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地震學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0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跨領域應用地球物理學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地質科學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0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環境科學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等相關研究人才，進行跨領域教學及研究，提供學生多元學習課程，學生可依其興趣選擇重點領域發展，提升競爭力。</a:t>
            </a:r>
            <a:endParaRPr lang="zh-TW" altLang="en-US" b="1" dirty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4786A-7290-4E39-92AF-9F1D4DDB2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91"/>
            <a:ext cx="9144000" cy="2415158"/>
          </a:xfrm>
          <a:prstGeom prst="rect">
            <a:avLst/>
          </a:prstGeom>
        </p:spPr>
      </p:pic>
      <p:sp>
        <p:nvSpPr>
          <p:cNvPr id="4" name="圆角矩形 22">
            <a:extLst>
              <a:ext uri="{FF2B5EF4-FFF2-40B4-BE49-F238E27FC236}">
                <a16:creationId xmlns:a16="http://schemas.microsoft.com/office/drawing/2014/main" id="{D92AD17B-514E-494A-9968-C930A91C456C}"/>
              </a:ext>
            </a:extLst>
          </p:cNvPr>
          <p:cNvSpPr/>
          <p:nvPr/>
        </p:nvSpPr>
        <p:spPr>
          <a:xfrm>
            <a:off x="4444163" y="2499743"/>
            <a:ext cx="4608512" cy="1296144"/>
          </a:xfrm>
          <a:prstGeom prst="roundRect">
            <a:avLst>
              <a:gd name="adj" fmla="val 23715"/>
            </a:avLst>
          </a:prstGeom>
          <a:solidFill>
            <a:srgbClr val="FADA7A"/>
          </a:solidFill>
          <a:ln w="22225" cap="flat" cmpd="sng" algn="ctr"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defTabSz="685800" latinLnBrk="0">
              <a:spcBef>
                <a:spcPct val="50000"/>
              </a:spcBef>
              <a:defRPr/>
            </a:pPr>
            <a:r>
              <a:rPr kumimoji="1" lang="zh-TW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uLnTx/>
                <a:uFillTx/>
                <a:latin typeface="微軟正黑體" pitchFamily="34" charset="-120"/>
                <a:ea typeface="微軟正黑體" panose="020B0604030504040204" pitchFamily="34" charset="-120"/>
              </a:rPr>
              <a:t>鼓勵優秀學生，除了可申請</a:t>
            </a:r>
            <a:r>
              <a:rPr kumimoji="1" lang="zh-TW" altLang="en-US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anose="020B0604030504040204" pitchFamily="34" charset="-120"/>
              </a:rPr>
              <a:t>五年一貫學程</a:t>
            </a:r>
            <a:r>
              <a:rPr kumimoji="1" lang="zh-TW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uLnTx/>
                <a:uFillTx/>
                <a:latin typeface="微軟正黑體" pitchFamily="34" charset="-120"/>
                <a:ea typeface="微軟正黑體" panose="020B0604030504040204" pitchFamily="34" charset="-120"/>
              </a:rPr>
              <a:t>，於五年內獲得學士及碩士學位； 也有</a:t>
            </a:r>
            <a:r>
              <a:rPr kumimoji="1" lang="zh-TW" altLang="en-US" b="1" kern="0" dirty="0">
                <a:solidFill>
                  <a:schemeClr val="accent6"/>
                </a:solidFill>
                <a:latin typeface="微軟正黑體" pitchFamily="34" charset="-120"/>
              </a:rPr>
              <a:t>機會申請</a:t>
            </a:r>
            <a:r>
              <a:rPr kumimoji="1" lang="zh-TW" altLang="en-US" b="1" kern="0" dirty="0">
                <a:solidFill>
                  <a:srgbClr val="FF0000"/>
                </a:solidFill>
                <a:latin typeface="微軟正黑體" pitchFamily="34" charset="-120"/>
              </a:rPr>
              <a:t>逕讀博士學位</a:t>
            </a:r>
            <a:r>
              <a:rPr kumimoji="1" lang="zh-TW" altLang="en-US" b="1" kern="0" dirty="0">
                <a:solidFill>
                  <a:schemeClr val="accent6"/>
                </a:solidFill>
                <a:latin typeface="微軟正黑體" pitchFamily="34" charset="-120"/>
              </a:rPr>
              <a:t>，</a:t>
            </a:r>
            <a:r>
              <a:rPr kumimoji="1" lang="zh-TW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uLnTx/>
                <a:uFillTx/>
                <a:latin typeface="微軟正黑體" pitchFamily="34" charset="-120"/>
                <a:ea typeface="微軟正黑體" panose="020B0604030504040204" pitchFamily="34" charset="-120"/>
              </a:rPr>
              <a:t>縮短</a:t>
            </a:r>
            <a:r>
              <a:rPr kumimoji="1" lang="zh-TW" altLang="en-US" b="1" kern="0" dirty="0">
                <a:solidFill>
                  <a:schemeClr val="accent6"/>
                </a:solidFill>
                <a:latin typeface="微軟正黑體" pitchFamily="34" charset="-120"/>
              </a:rPr>
              <a:t>修業年限，達到</a:t>
            </a:r>
            <a:r>
              <a:rPr kumimoji="1" lang="zh-TW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uLnTx/>
                <a:uFillTx/>
                <a:latin typeface="微軟正黑體" pitchFamily="34" charset="-120"/>
                <a:ea typeface="微軟正黑體" panose="020B0604030504040204" pitchFamily="34" charset="-120"/>
              </a:rPr>
              <a:t>連續學習之效果 。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2EC7E-1D63-4444-A2E2-54D5A97799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033614"/>
            <a:ext cx="1047750" cy="1047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47A68B-45B7-48D7-B4C5-BE89B4BBBD82}"/>
              </a:ext>
            </a:extLst>
          </p:cNvPr>
          <p:cNvSpPr txBox="1"/>
          <p:nvPr/>
        </p:nvSpPr>
        <p:spPr>
          <a:xfrm>
            <a:off x="4572000" y="4126602"/>
            <a:ext cx="338437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1400" b="1" dirty="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更多資訊可點選系網頁 </a:t>
            </a:r>
            <a:r>
              <a:rPr lang="en-US" altLang="zh-TW" sz="1400" b="1" dirty="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TW" altLang="en-US" sz="1400" b="1" dirty="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有影片喔</a:t>
            </a:r>
            <a:r>
              <a:rPr lang="en-US" altLang="zh-TW" sz="1400" b="1" dirty="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):</a:t>
            </a:r>
            <a:br>
              <a:rPr lang="en-US" altLang="zh-TW" sz="14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TW" sz="14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  <a:hlinkClick r:id="rId4"/>
              </a:rPr>
              <a:t>https://eq.ccu.edu.tw/index.php</a:t>
            </a:r>
            <a:r>
              <a:rPr lang="zh-TW" altLang="en-US" sz="14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TW" sz="14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TW" sz="14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TW" altLang="en-US" sz="1400" b="1" dirty="0">
                <a:latin typeface="微软雅黑" pitchFamily="34" charset="-122"/>
                <a:ea typeface="微软雅黑" pitchFamily="34" charset="-122"/>
              </a:rPr>
              <a:t>或掃描</a:t>
            </a:r>
            <a:r>
              <a:rPr lang="en-US" altLang="zh-TW" sz="1400" b="1" dirty="0" err="1">
                <a:latin typeface="微软雅黑" pitchFamily="34" charset="-122"/>
                <a:ea typeface="微软雅黑" pitchFamily="34" charset="-122"/>
              </a:rPr>
              <a:t>Qrcode</a:t>
            </a:r>
            <a:r>
              <a:rPr lang="en-US" altLang="zh-TW" sz="1400" b="1" dirty="0">
                <a:latin typeface="微软雅黑" pitchFamily="34" charset="-122"/>
                <a:ea typeface="微软雅黑" pitchFamily="34" charset="-122"/>
              </a:rPr>
              <a:t> </a:t>
            </a:r>
            <a:endParaRPr lang="zh-TW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4982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圓角 2">
            <a:extLst>
              <a:ext uri="{FF2B5EF4-FFF2-40B4-BE49-F238E27FC236}">
                <a16:creationId xmlns:a16="http://schemas.microsoft.com/office/drawing/2014/main" id="{FF0E0D9D-160C-4BD2-99F0-64E89C4A47CB}"/>
              </a:ext>
            </a:extLst>
          </p:cNvPr>
          <p:cNvSpPr/>
          <p:nvPr/>
        </p:nvSpPr>
        <p:spPr>
          <a:xfrm>
            <a:off x="433109" y="425734"/>
            <a:ext cx="8548872" cy="1251752"/>
          </a:xfrm>
          <a:prstGeom prst="roundRect">
            <a:avLst>
              <a:gd name="adj" fmla="val 8092"/>
            </a:avLst>
          </a:prstGeom>
          <a:solidFill>
            <a:srgbClr val="06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zh-TW" altLang="en-US" sz="135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BE7830E0-18BE-4721-ABD3-E0AC8C8EFC96}"/>
              </a:ext>
            </a:extLst>
          </p:cNvPr>
          <p:cNvGrpSpPr/>
          <p:nvPr/>
        </p:nvGrpSpPr>
        <p:grpSpPr>
          <a:xfrm>
            <a:off x="427361" y="51470"/>
            <a:ext cx="8554621" cy="297000"/>
            <a:chOff x="1695233" y="659935"/>
            <a:chExt cx="8518587" cy="396000"/>
          </a:xfrm>
          <a:solidFill>
            <a:srgbClr val="FADA7A"/>
          </a:solidFill>
        </p:grpSpPr>
        <p:sp>
          <p:nvSpPr>
            <p:cNvPr id="6" name="箭號: ＞形 5">
              <a:extLst>
                <a:ext uri="{FF2B5EF4-FFF2-40B4-BE49-F238E27FC236}">
                  <a16:creationId xmlns:a16="http://schemas.microsoft.com/office/drawing/2014/main" id="{29F891B4-54C5-4588-B229-43D697BD69B2}"/>
                </a:ext>
              </a:extLst>
            </p:cNvPr>
            <p:cNvSpPr/>
            <p:nvPr/>
          </p:nvSpPr>
          <p:spPr>
            <a:xfrm>
              <a:off x="1695233" y="659935"/>
              <a:ext cx="2394416" cy="396000"/>
            </a:xfrm>
            <a:prstGeom prst="chevron">
              <a:avLst/>
            </a:prstGeom>
            <a:grpFill/>
            <a:ln>
              <a:solidFill>
                <a:srgbClr val="BB977D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9321" tIns="10001" rIns="379319" bIns="10001" numCol="1" spcCol="1270" anchor="ctr" anchorCtr="0">
              <a:noAutofit/>
            </a:bodyPr>
            <a:lstStyle/>
            <a:p>
              <a:pPr algn="ctr" defTabSz="333375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 一</a:t>
              </a:r>
            </a:p>
          </p:txBody>
        </p:sp>
        <p:sp>
          <p:nvSpPr>
            <p:cNvPr id="7" name="箭號: ＞形 6">
              <a:extLst>
                <a:ext uri="{FF2B5EF4-FFF2-40B4-BE49-F238E27FC236}">
                  <a16:creationId xmlns:a16="http://schemas.microsoft.com/office/drawing/2014/main" id="{C0AB533B-7718-4D0B-80F3-DDA6F974C749}"/>
                </a:ext>
              </a:extLst>
            </p:cNvPr>
            <p:cNvSpPr/>
            <p:nvPr/>
          </p:nvSpPr>
          <p:spPr>
            <a:xfrm>
              <a:off x="4042561" y="659935"/>
              <a:ext cx="1424757" cy="396000"/>
            </a:xfrm>
            <a:prstGeom prst="chevron">
              <a:avLst/>
            </a:prstGeom>
            <a:grpFill/>
            <a:ln>
              <a:solidFill>
                <a:srgbClr val="BB977D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42" tIns="10001" rIns="79039" bIns="10001" numCol="1" spcCol="1270" anchor="ctr" anchorCtr="0">
              <a:noAutofit/>
            </a:bodyPr>
            <a:lstStyle/>
            <a:p>
              <a:pPr algn="ctr" defTabSz="333375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 二</a:t>
              </a:r>
            </a:p>
          </p:txBody>
        </p:sp>
        <p:sp>
          <p:nvSpPr>
            <p:cNvPr id="8" name="箭號: ＞形 7">
              <a:extLst>
                <a:ext uri="{FF2B5EF4-FFF2-40B4-BE49-F238E27FC236}">
                  <a16:creationId xmlns:a16="http://schemas.microsoft.com/office/drawing/2014/main" id="{3BE69A59-675A-45F7-A453-25138BAF4749}"/>
                </a:ext>
              </a:extLst>
            </p:cNvPr>
            <p:cNvSpPr/>
            <p:nvPr/>
          </p:nvSpPr>
          <p:spPr>
            <a:xfrm>
              <a:off x="5414647" y="659935"/>
              <a:ext cx="1643705" cy="396000"/>
            </a:xfrm>
            <a:prstGeom prst="chevron">
              <a:avLst/>
            </a:prstGeom>
            <a:grpFill/>
            <a:ln>
              <a:solidFill>
                <a:srgbClr val="BB977D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42" tIns="10001" rIns="79039" bIns="10001" numCol="1" spcCol="1270" anchor="ctr" anchorCtr="0">
              <a:noAutofit/>
            </a:bodyPr>
            <a:lstStyle/>
            <a:p>
              <a:pPr algn="ctr" defTabSz="333375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 三</a:t>
              </a:r>
            </a:p>
          </p:txBody>
        </p:sp>
        <p:sp>
          <p:nvSpPr>
            <p:cNvPr id="9" name="箭號: ＞形 8">
              <a:extLst>
                <a:ext uri="{FF2B5EF4-FFF2-40B4-BE49-F238E27FC236}">
                  <a16:creationId xmlns:a16="http://schemas.microsoft.com/office/drawing/2014/main" id="{37A3A1B6-FE36-48D5-BAD3-2C1808F54728}"/>
                </a:ext>
              </a:extLst>
            </p:cNvPr>
            <p:cNvSpPr/>
            <p:nvPr/>
          </p:nvSpPr>
          <p:spPr>
            <a:xfrm>
              <a:off x="7020988" y="659935"/>
              <a:ext cx="1288777" cy="396000"/>
            </a:xfrm>
            <a:prstGeom prst="chevron">
              <a:avLst/>
            </a:prstGeom>
            <a:grpFill/>
            <a:ln>
              <a:solidFill>
                <a:srgbClr val="BB977D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42" tIns="10001" rIns="79039" bIns="10001" numCol="1" spcCol="1270" anchor="ctr" anchorCtr="0">
              <a:noAutofit/>
            </a:bodyPr>
            <a:lstStyle/>
            <a:p>
              <a:pPr algn="ctr" defTabSz="333375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 四</a:t>
              </a:r>
            </a:p>
          </p:txBody>
        </p:sp>
        <p:sp>
          <p:nvSpPr>
            <p:cNvPr id="10" name="箭號: ＞形 9">
              <a:extLst>
                <a:ext uri="{FF2B5EF4-FFF2-40B4-BE49-F238E27FC236}">
                  <a16:creationId xmlns:a16="http://schemas.microsoft.com/office/drawing/2014/main" id="{CAB697B9-1210-410E-A9F6-3BF667DD3676}"/>
                </a:ext>
              </a:extLst>
            </p:cNvPr>
            <p:cNvSpPr/>
            <p:nvPr/>
          </p:nvSpPr>
          <p:spPr>
            <a:xfrm>
              <a:off x="8309765" y="659935"/>
              <a:ext cx="1904055" cy="396000"/>
            </a:xfrm>
            <a:prstGeom prst="chevron">
              <a:avLst/>
            </a:prstGeom>
            <a:grpFill/>
            <a:ln>
              <a:solidFill>
                <a:srgbClr val="BB977D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42" tIns="10001" rIns="79039" bIns="10001" numCol="1" spcCol="1270" anchor="ctr" anchorCtr="0">
              <a:noAutofit/>
            </a:bodyPr>
            <a:lstStyle/>
            <a:p>
              <a:pPr algn="ctr" defTabSz="333375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碩班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開放大學部選修</a:t>
              </a:r>
              <a:r>
                <a:rPr lang="en-US" altLang="zh-TW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BBD7E540-2699-4732-8F30-36F2EF2FE28C}"/>
              </a:ext>
            </a:extLst>
          </p:cNvPr>
          <p:cNvSpPr/>
          <p:nvPr/>
        </p:nvSpPr>
        <p:spPr>
          <a:xfrm>
            <a:off x="47582" y="425734"/>
            <a:ext cx="315842" cy="1251752"/>
          </a:xfrm>
          <a:prstGeom prst="roundRect">
            <a:avLst/>
          </a:prstGeom>
          <a:solidFill>
            <a:srgbClr val="06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zh-TW" altLang="en-US" sz="135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E61CB3E-62F8-4CED-A974-D1CB92C3C021}"/>
              </a:ext>
            </a:extLst>
          </p:cNvPr>
          <p:cNvSpPr txBox="1"/>
          <p:nvPr/>
        </p:nvSpPr>
        <p:spPr>
          <a:xfrm>
            <a:off x="44026" y="655717"/>
            <a:ext cx="281322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685800" latinLnBrk="0"/>
            <a:r>
              <a:rPr lang="zh-TW" altLang="en-US" sz="1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</a:t>
            </a:r>
            <a:endParaRPr lang="en-US" altLang="zh-TW" sz="12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latinLnBrk="0"/>
            <a:r>
              <a:rPr lang="zh-TW" altLang="en-US" sz="1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</a:t>
            </a:r>
            <a:endParaRPr lang="en-US" altLang="zh-TW" sz="12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latinLnBrk="0"/>
            <a:r>
              <a:rPr lang="zh-TW" altLang="en-US" sz="1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en-US" altLang="zh-TW" sz="12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latinLnBrk="0"/>
            <a:r>
              <a:rPr lang="zh-TW" altLang="en-US" sz="1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E198AD5A-93EC-4EC2-BD78-31DE695AB2B5}"/>
              </a:ext>
            </a:extLst>
          </p:cNvPr>
          <p:cNvSpPr/>
          <p:nvPr/>
        </p:nvSpPr>
        <p:spPr>
          <a:xfrm>
            <a:off x="47582" y="1815480"/>
            <a:ext cx="315842" cy="2845558"/>
          </a:xfrm>
          <a:prstGeom prst="roundRect">
            <a:avLst/>
          </a:prstGeom>
          <a:noFill/>
          <a:ln w="19050">
            <a:solidFill>
              <a:srgbClr val="062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zh-TW" altLang="en-US" sz="135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75A8A19-B4B4-45DF-9B16-F4CB67EC3959}"/>
              </a:ext>
            </a:extLst>
          </p:cNvPr>
          <p:cNvSpPr txBox="1"/>
          <p:nvPr/>
        </p:nvSpPr>
        <p:spPr>
          <a:xfrm>
            <a:off x="34601" y="2710032"/>
            <a:ext cx="225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latinLnBrk="0"/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endParaRPr lang="en-US" altLang="zh-TW" sz="1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latinLnBrk="0"/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</a:t>
            </a:r>
            <a:endParaRPr lang="en-US" altLang="zh-TW" sz="1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latinLnBrk="0"/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en-US" altLang="zh-TW" sz="1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latinLnBrk="0"/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414C4ED1-8E29-456D-BCAC-8B0BD0B94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61" y="391918"/>
            <a:ext cx="237047" cy="740819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eaVert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200"/>
              </a:lnSpc>
            </a:pPr>
            <a:r>
              <a:rPr lang="en-US" altLang="zh-TW" sz="825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825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基礎課程</a:t>
            </a:r>
            <a:r>
              <a:rPr lang="en-US" altLang="zh-TW" sz="825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</a:p>
        </p:txBody>
      </p:sp>
      <p:sp>
        <p:nvSpPr>
          <p:cNvPr id="16" name="AutoShape 5">
            <a:extLst>
              <a:ext uri="{FF2B5EF4-FFF2-40B4-BE49-F238E27FC236}">
                <a16:creationId xmlns:a16="http://schemas.microsoft.com/office/drawing/2014/main" id="{195900C8-15EE-4BEB-8776-31281E338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20" y="1247812"/>
            <a:ext cx="1729819" cy="264596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600"/>
              </a:lnSpc>
            </a:pPr>
            <a:r>
              <a:rPr lang="zh-TW" altLang="en-US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地球與環境科學概論</a:t>
            </a:r>
            <a:r>
              <a:rPr lang="en-US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)(</a:t>
            </a:r>
            <a:r>
              <a:rPr lang="zh-TW" altLang="en-US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900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6893EF82-B141-4C77-8512-8F1F82213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440" y="1126255"/>
            <a:ext cx="901496" cy="520199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200"/>
              </a:lnSpc>
            </a:pPr>
            <a:r>
              <a:rPr lang="zh-TW" altLang="en-US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礦物與岩石學</a:t>
            </a:r>
            <a:endParaRPr lang="en-US" altLang="zh-TW" sz="900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200"/>
              </a:lnSpc>
            </a:pPr>
            <a:r>
              <a:rPr lang="zh-TW" altLang="en-US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工程數學</a:t>
            </a:r>
            <a:r>
              <a:rPr lang="en-US" altLang="zh-TW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defTabSz="685800" latinLnBrk="0">
              <a:lnSpc>
                <a:spcPts val="1200"/>
              </a:lnSpc>
            </a:pPr>
            <a:r>
              <a:rPr lang="zh-TW" altLang="en-US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程式設計</a:t>
            </a:r>
          </a:p>
        </p:txBody>
      </p:sp>
      <p:sp>
        <p:nvSpPr>
          <p:cNvPr id="18" name="AutoShape 5">
            <a:extLst>
              <a:ext uri="{FF2B5EF4-FFF2-40B4-BE49-F238E27FC236}">
                <a16:creationId xmlns:a16="http://schemas.microsoft.com/office/drawing/2014/main" id="{B70558E7-AC65-4962-8DCB-C3AF7092C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202" y="935741"/>
            <a:ext cx="946176" cy="270951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200"/>
              </a:lnSpc>
            </a:pPr>
            <a:r>
              <a:rPr lang="zh-TW" altLang="en-US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統計分析與應用</a:t>
            </a:r>
            <a:endParaRPr lang="en-US" altLang="zh-TW" sz="900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6776DA5-3D02-4A55-A66A-3F0945927FF7}"/>
              </a:ext>
            </a:extLst>
          </p:cNvPr>
          <p:cNvSpPr/>
          <p:nvPr/>
        </p:nvSpPr>
        <p:spPr>
          <a:xfrm>
            <a:off x="2316821" y="1944415"/>
            <a:ext cx="446859" cy="446859"/>
          </a:xfrm>
          <a:prstGeom prst="rect">
            <a:avLst/>
          </a:prstGeom>
          <a:solidFill>
            <a:srgbClr val="176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zh-TW" altLang="en-US" sz="135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54003AD0-7DD3-43D9-9DA8-1DF16F08B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162" y="1948603"/>
            <a:ext cx="1129083" cy="369297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地震教育、地震導論</a:t>
            </a:r>
            <a:endParaRPr lang="en-US" altLang="zh-TW" sz="8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地球的屏障：地磁與地電</a:t>
            </a:r>
            <a:endParaRPr lang="zh-TW" altLang="en-US" sz="8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ACE385E-513A-43FA-AEBE-E2D9960B0606}"/>
              </a:ext>
            </a:extLst>
          </p:cNvPr>
          <p:cNvSpPr/>
          <p:nvPr/>
        </p:nvSpPr>
        <p:spPr>
          <a:xfrm>
            <a:off x="2302078" y="2746937"/>
            <a:ext cx="446859" cy="446859"/>
          </a:xfrm>
          <a:prstGeom prst="rect">
            <a:avLst/>
          </a:prstGeom>
          <a:solidFill>
            <a:srgbClr val="BB9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zh-TW" altLang="en-US" sz="135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2" name="AutoShape 3">
            <a:extLst>
              <a:ext uri="{FF2B5EF4-FFF2-40B4-BE49-F238E27FC236}">
                <a16:creationId xmlns:a16="http://schemas.microsoft.com/office/drawing/2014/main" id="{B6AF389C-FA24-4ED8-8F27-8950938DD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224" y="1921524"/>
            <a:ext cx="446859" cy="4983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105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地球</a:t>
            </a:r>
            <a:endParaRPr lang="en-US" altLang="zh-TW" sz="1050" b="1" kern="1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105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物理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BB30E36-6AFB-4E47-84AE-A8D66279641A}"/>
              </a:ext>
            </a:extLst>
          </p:cNvPr>
          <p:cNvSpPr/>
          <p:nvPr/>
        </p:nvSpPr>
        <p:spPr>
          <a:xfrm>
            <a:off x="2288262" y="3555009"/>
            <a:ext cx="446859" cy="446859"/>
          </a:xfrm>
          <a:prstGeom prst="rect">
            <a:avLst/>
          </a:prstGeom>
          <a:solidFill>
            <a:srgbClr val="4AA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zh-TW" altLang="en-US" sz="135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4" name="AutoShape 3">
            <a:extLst>
              <a:ext uri="{FF2B5EF4-FFF2-40B4-BE49-F238E27FC236}">
                <a16:creationId xmlns:a16="http://schemas.microsoft.com/office/drawing/2014/main" id="{5D722D33-97C6-4088-BE51-48CC38F5A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3775" y="2833245"/>
            <a:ext cx="446859" cy="301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105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地質</a:t>
            </a:r>
            <a:endParaRPr lang="en-US" altLang="zh-TW" sz="105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CB256B9-3CF7-49E5-9C4A-99EF76FD20E4}"/>
              </a:ext>
            </a:extLst>
          </p:cNvPr>
          <p:cNvSpPr/>
          <p:nvPr/>
        </p:nvSpPr>
        <p:spPr>
          <a:xfrm>
            <a:off x="2270147" y="4152996"/>
            <a:ext cx="446859" cy="446859"/>
          </a:xfrm>
          <a:prstGeom prst="rect">
            <a:avLst/>
          </a:prstGeom>
          <a:solidFill>
            <a:srgbClr val="E9D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zh-TW" altLang="en-US" sz="135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6" name="AutoShape 3">
            <a:extLst>
              <a:ext uri="{FF2B5EF4-FFF2-40B4-BE49-F238E27FC236}">
                <a16:creationId xmlns:a16="http://schemas.microsoft.com/office/drawing/2014/main" id="{7B1DAA6A-B320-4C45-8842-39579B5FC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28" y="3596746"/>
            <a:ext cx="446859" cy="4015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105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環境</a:t>
            </a:r>
            <a:endParaRPr lang="en-US" altLang="zh-TW" sz="1050" b="1" kern="1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F369B1C5-9876-4192-9EE5-429175826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036" y="4192950"/>
            <a:ext cx="446859" cy="3991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105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共同專業</a:t>
            </a:r>
            <a:endParaRPr lang="en-US" altLang="zh-TW" sz="105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DCB9459F-A3EA-4DCC-9B71-FDA6EF529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27" y="2146824"/>
            <a:ext cx="1426505" cy="2243062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1050" b="1" kern="100" dirty="0">
                <a:solidFill>
                  <a:srgbClr val="062F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本系專業選修說明：</a:t>
            </a:r>
            <a:endParaRPr lang="en-US" altLang="zh-TW" sz="1050" b="1" kern="100" dirty="0">
              <a:solidFill>
                <a:srgbClr val="062F4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endParaRPr lang="en-US" altLang="zh-TW" sz="1000" kern="100" dirty="0">
              <a:solidFill>
                <a:srgbClr val="062F4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1000" b="1" kern="100" dirty="0">
                <a:solidFill>
                  <a:srgbClr val="062F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選修課程分為四個類別</a:t>
            </a:r>
            <a:r>
              <a:rPr lang="en-US" altLang="zh-TW" sz="1000" b="1" kern="100" dirty="0">
                <a:solidFill>
                  <a:srgbClr val="062F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000" b="1" kern="100" dirty="0">
                <a:solidFill>
                  <a:srgbClr val="062F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如右側</a:t>
            </a:r>
            <a:r>
              <a:rPr lang="en-US" altLang="zh-TW" sz="1000" b="1" kern="100" dirty="0">
                <a:solidFill>
                  <a:srgbClr val="062F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1000" b="1" kern="100" dirty="0">
                <a:solidFill>
                  <a:srgbClr val="062F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en-US" altLang="zh-TW" sz="1000" b="1" kern="100" dirty="0">
              <a:solidFill>
                <a:srgbClr val="062F4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1000" b="1" kern="100" dirty="0">
                <a:solidFill>
                  <a:srgbClr val="062F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地球物理、地質、環境領域中，</a:t>
            </a:r>
            <a:r>
              <a:rPr lang="zh-TW" altLang="en-US" sz="1000" b="1" kern="100" dirty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需自選</a:t>
            </a:r>
            <a:r>
              <a:rPr lang="en-US" altLang="zh-TW" sz="1000" b="1" kern="100" dirty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1000" b="1" kern="100" dirty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個領域修習至少</a:t>
            </a:r>
            <a:r>
              <a:rPr lang="en-US" altLang="zh-TW" sz="1000" b="1" kern="100" dirty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1000" b="1" kern="100" dirty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學科，另</a:t>
            </a:r>
            <a:r>
              <a:rPr lang="en-US" altLang="zh-TW" sz="1000" b="1" kern="100" dirty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1000" b="1" kern="100" dirty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個領域分別修習至少</a:t>
            </a:r>
            <a:r>
              <a:rPr lang="en-US" altLang="zh-TW" sz="1000" b="1" kern="100" dirty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1000" b="1" kern="100" dirty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學科</a:t>
            </a:r>
            <a:endParaRPr lang="en-US" altLang="zh-TW" sz="1000" b="1" kern="100" dirty="0">
              <a:solidFill>
                <a:srgbClr val="6600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endParaRPr lang="en-US" altLang="zh-TW" sz="1000" b="1" kern="100" dirty="0">
              <a:solidFill>
                <a:srgbClr val="062F4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1000" b="1" kern="100" dirty="0">
                <a:solidFill>
                  <a:srgbClr val="062F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共同專業領域至少修習</a:t>
            </a:r>
            <a:r>
              <a:rPr lang="en-US" altLang="zh-TW" sz="1000" b="1" kern="100" dirty="0">
                <a:solidFill>
                  <a:srgbClr val="062F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1000" b="1" kern="100" dirty="0">
                <a:solidFill>
                  <a:srgbClr val="062F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學科</a:t>
            </a:r>
          </a:p>
        </p:txBody>
      </p:sp>
      <p:sp>
        <p:nvSpPr>
          <p:cNvPr id="29" name="AutoShape 24">
            <a:extLst>
              <a:ext uri="{FF2B5EF4-FFF2-40B4-BE49-F238E27FC236}">
                <a16:creationId xmlns:a16="http://schemas.microsoft.com/office/drawing/2014/main" id="{E909701F-A479-44D0-8DD0-931848E32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524677"/>
            <a:ext cx="1175920" cy="499222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環境生態學、分析化學</a:t>
            </a: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環境微生物、水文學</a:t>
            </a: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環境工程</a:t>
            </a:r>
            <a:r>
              <a:rPr 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en-US" sz="8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sz="8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0" name="AutoShape 19">
            <a:extLst>
              <a:ext uri="{FF2B5EF4-FFF2-40B4-BE49-F238E27FC236}">
                <a16:creationId xmlns:a16="http://schemas.microsoft.com/office/drawing/2014/main" id="{4E945FAD-FACC-41FB-B6B8-557F7FE3C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4115" y="4184354"/>
            <a:ext cx="1282146" cy="363743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975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應用力學、</a:t>
            </a:r>
            <a:r>
              <a:rPr lang="zh-TW" altLang="zh-TW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土壤力學</a:t>
            </a:r>
            <a:endParaRPr lang="en-US" altLang="zh-TW" sz="8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975"/>
              </a:lnSpc>
              <a:buSzPts val="1200"/>
              <a:tabLst>
                <a:tab pos="135255" algn="l"/>
              </a:tabLst>
            </a:pPr>
            <a:r>
              <a:rPr lang="zh-TW" altLang="zh-TW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工程數學</a:t>
            </a:r>
            <a:r>
              <a:rPr lang="en-US" altLang="zh-TW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endParaRPr lang="en-US" altLang="zh-TW" sz="8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975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地理資訊系統</a:t>
            </a:r>
            <a:endParaRPr lang="en-US" altLang="zh-TW" sz="8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1" name="AutoShape 20">
            <a:extLst>
              <a:ext uri="{FF2B5EF4-FFF2-40B4-BE49-F238E27FC236}">
                <a16:creationId xmlns:a16="http://schemas.microsoft.com/office/drawing/2014/main" id="{323E6B15-FF4C-4DA4-8FC3-78BF3CD86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286" y="1975965"/>
            <a:ext cx="1266846" cy="358594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震源與破裂過程</a:t>
            </a: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大地測量、地球物理探勘</a:t>
            </a:r>
          </a:p>
        </p:txBody>
      </p:sp>
      <p:sp>
        <p:nvSpPr>
          <p:cNvPr id="32" name="AutoShape 20">
            <a:extLst>
              <a:ext uri="{FF2B5EF4-FFF2-40B4-BE49-F238E27FC236}">
                <a16:creationId xmlns:a16="http://schemas.microsoft.com/office/drawing/2014/main" id="{EA25AB72-DA14-48B8-93EC-AC0B739D8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726826"/>
            <a:ext cx="1212816" cy="534878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地形學、</a:t>
            </a:r>
            <a:r>
              <a:rPr lang="zh-TW" altLang="zh-TW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沉積學</a:t>
            </a:r>
            <a:endParaRPr lang="zh-TW" altLang="en-US" sz="8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台灣地質、</a:t>
            </a:r>
            <a:r>
              <a:rPr lang="zh-TW" altLang="zh-TW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工程地質學</a:t>
            </a:r>
            <a:endParaRPr lang="zh-TW" altLang="en-US" sz="8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全球環境變遷</a:t>
            </a:r>
          </a:p>
        </p:txBody>
      </p:sp>
      <p:sp>
        <p:nvSpPr>
          <p:cNvPr id="33" name="AutoShape 25">
            <a:extLst>
              <a:ext uri="{FF2B5EF4-FFF2-40B4-BE49-F238E27FC236}">
                <a16:creationId xmlns:a16="http://schemas.microsoft.com/office/drawing/2014/main" id="{F10A0A61-DDD0-424F-94CE-B2FAE3B78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286" y="3575707"/>
            <a:ext cx="1416160" cy="394715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水化學、</a:t>
            </a:r>
            <a:r>
              <a:rPr lang="zh-TW" altLang="zh-TW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土壤復育技術</a:t>
            </a:r>
            <a:endParaRPr lang="zh-TW" altLang="en-US" sz="8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環境工程</a:t>
            </a:r>
            <a:r>
              <a:rPr 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en-US" sz="8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8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環境土壤學</a:t>
            </a:r>
          </a:p>
        </p:txBody>
      </p:sp>
      <p:sp>
        <p:nvSpPr>
          <p:cNvPr id="34" name="AutoShape 27">
            <a:extLst>
              <a:ext uri="{FF2B5EF4-FFF2-40B4-BE49-F238E27FC236}">
                <a16:creationId xmlns:a16="http://schemas.microsoft.com/office/drawing/2014/main" id="{EE44A715-7191-44CC-9952-A217E9C8C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0733" y="4102522"/>
            <a:ext cx="1649692" cy="489613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spc="-23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流體力學、</a:t>
            </a:r>
            <a:r>
              <a:rPr lang="zh-TW" altLang="zh-TW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有限差分法及其應用</a:t>
            </a:r>
            <a:endParaRPr lang="en-US" altLang="zh-TW" sz="800" b="1" kern="100" spc="-23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zh-TW" sz="800" b="1" kern="100" spc="-23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機器學習</a:t>
            </a:r>
            <a:r>
              <a:rPr lang="zh-TW" altLang="en-US" sz="800" b="1" kern="100" spc="-23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遙測學與其應用</a:t>
            </a:r>
            <a:endParaRPr lang="en-US" altLang="zh-TW" sz="800" b="1" kern="100" spc="-23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zh-TW" sz="800" b="1" kern="100" spc="-23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專題研究</a:t>
            </a:r>
            <a:r>
              <a:rPr lang="en-US" altLang="zh-TW" sz="800" b="1" kern="100" spc="-23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800" b="1" kern="100" spc="-23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800" b="1" kern="100" spc="-23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)(</a:t>
            </a:r>
            <a:r>
              <a:rPr lang="zh-TW" altLang="zh-TW" sz="800" b="1" kern="100" spc="-23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800" b="1" kern="100" spc="-23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800" b="1" kern="100" spc="-23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800" b="1" kern="100" spc="-23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儀器學與實習</a:t>
            </a:r>
            <a:endParaRPr lang="en-US" altLang="zh-TW" sz="8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5" name="AutoShape 30">
            <a:extLst>
              <a:ext uri="{FF2B5EF4-FFF2-40B4-BE49-F238E27FC236}">
                <a16:creationId xmlns:a16="http://schemas.microsoft.com/office/drawing/2014/main" id="{79BE795A-20F9-4056-9A86-00D521A55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456" y="2072417"/>
            <a:ext cx="846792" cy="198058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野外地球物理</a:t>
            </a:r>
            <a:r>
              <a:rPr lang="en-US" sz="800" b="1" kern="100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altLang="en-US" sz="8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6" name="AutoShape 30">
            <a:extLst>
              <a:ext uri="{FF2B5EF4-FFF2-40B4-BE49-F238E27FC236}">
                <a16:creationId xmlns:a16="http://schemas.microsoft.com/office/drawing/2014/main" id="{2EDA58A1-7813-4364-BA5B-5F9478FDD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3093" y="1847547"/>
            <a:ext cx="1625663" cy="564820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/>
            <a:r>
              <a:rPr lang="zh-TW" altLang="en-US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震波測勘學、</a:t>
            </a:r>
            <a:r>
              <a:rPr lang="zh-TW" altLang="zh-TW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重磁力測勘</a:t>
            </a:r>
            <a:endParaRPr lang="zh-TW" altLang="en-US" sz="7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zh-TW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觀測地震學</a:t>
            </a:r>
            <a:r>
              <a:rPr lang="zh-TW" altLang="en-US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工程地震學</a:t>
            </a:r>
            <a:endParaRPr lang="en-US" altLang="zh-TW" sz="7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地球物理數學</a:t>
            </a:r>
            <a:r>
              <a:rPr lang="en-US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、地震層析成像原理與</a:t>
            </a:r>
            <a:r>
              <a:rPr lang="zh-TW" altLang="en-US" sz="700" b="1" kern="100" dirty="0">
                <a:solidFill>
                  <a:prstClr val="black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應用、重磁法測勘、電磁法測勘</a:t>
            </a:r>
            <a:endParaRPr lang="zh-TW" altLang="en-US" sz="7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7" name="AutoShape 30">
            <a:extLst>
              <a:ext uri="{FF2B5EF4-FFF2-40B4-BE49-F238E27FC236}">
                <a16:creationId xmlns:a16="http://schemas.microsoft.com/office/drawing/2014/main" id="{BEB3CF91-5AB5-48A1-868E-F31023DE9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636" y="2885349"/>
            <a:ext cx="556785" cy="226847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石油地質</a:t>
            </a:r>
            <a:endParaRPr lang="zh-TW" altLang="en-US" sz="800" b="1" kern="1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9" name="AutoShape 32">
            <a:extLst>
              <a:ext uri="{FF2B5EF4-FFF2-40B4-BE49-F238E27FC236}">
                <a16:creationId xmlns:a16="http://schemas.microsoft.com/office/drawing/2014/main" id="{D12D90C0-8569-41BB-A864-EA06F2EB7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513018"/>
            <a:ext cx="1175920" cy="596659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zh-TW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空氣污染防制</a:t>
            </a: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環境規劃與管理</a:t>
            </a: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水及廢水處理</a:t>
            </a:r>
            <a:r>
              <a:rPr lang="zh-TW" altLang="en-US" sz="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、環境污染物分析</a:t>
            </a:r>
          </a:p>
        </p:txBody>
      </p:sp>
      <p:sp>
        <p:nvSpPr>
          <p:cNvPr id="40" name="AutoShape 32">
            <a:extLst>
              <a:ext uri="{FF2B5EF4-FFF2-40B4-BE49-F238E27FC236}">
                <a16:creationId xmlns:a16="http://schemas.microsoft.com/office/drawing/2014/main" id="{E7938140-660B-40B6-9E17-D1E5C1FE5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4819" y="3598778"/>
            <a:ext cx="1429726" cy="394709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環境污染物傳輸、</a:t>
            </a:r>
            <a:r>
              <a:rPr lang="zh-TW" altLang="zh-TW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環境地質醫學</a:t>
            </a:r>
            <a:endParaRPr lang="zh-TW" altLang="en-US" sz="7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地下水模擬、</a:t>
            </a:r>
            <a:r>
              <a:rPr lang="zh-TW" altLang="en-US" sz="700" b="1" kern="100" spc="-6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地下水及地下水污染</a:t>
            </a:r>
            <a:endParaRPr lang="zh-TW" altLang="en-US" sz="7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1" name="AutoShape 34">
            <a:extLst>
              <a:ext uri="{FF2B5EF4-FFF2-40B4-BE49-F238E27FC236}">
                <a16:creationId xmlns:a16="http://schemas.microsoft.com/office/drawing/2014/main" id="{0513C79D-8C35-4ED4-BBA5-CADA247D3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4819" y="4220911"/>
            <a:ext cx="1233117" cy="336674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900"/>
              </a:lnSpc>
            </a:pPr>
            <a:r>
              <a:rPr lang="zh-TW" altLang="en-US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時序分析、應用數值分析</a:t>
            </a:r>
          </a:p>
          <a:p>
            <a:pPr defTabSz="685800" latinLnBrk="0">
              <a:lnSpc>
                <a:spcPts val="1050"/>
              </a:lnSpc>
              <a:buSzPts val="1200"/>
              <a:tabLst>
                <a:tab pos="135255" algn="l"/>
              </a:tabLst>
            </a:pPr>
            <a:r>
              <a:rPr lang="zh-TW" altLang="en-US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電腦製圖與應用、深度學習</a:t>
            </a:r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0ADC0BC9-D71B-4292-8465-6D559C6F89D2}"/>
              </a:ext>
            </a:extLst>
          </p:cNvPr>
          <p:cNvSpPr/>
          <p:nvPr/>
        </p:nvSpPr>
        <p:spPr>
          <a:xfrm>
            <a:off x="1979712" y="1816635"/>
            <a:ext cx="7002268" cy="2844402"/>
          </a:xfrm>
          <a:prstGeom prst="roundRect">
            <a:avLst>
              <a:gd name="adj" fmla="val 4109"/>
            </a:avLst>
          </a:prstGeom>
          <a:noFill/>
          <a:ln>
            <a:solidFill>
              <a:srgbClr val="2873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zh-TW" altLang="en-US" sz="135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9F818DB4-B921-4773-B16B-F82EC6E152D4}"/>
              </a:ext>
            </a:extLst>
          </p:cNvPr>
          <p:cNvCxnSpPr>
            <a:cxnSpLocks/>
          </p:cNvCxnSpPr>
          <p:nvPr/>
        </p:nvCxnSpPr>
        <p:spPr>
          <a:xfrm>
            <a:off x="2145202" y="2508710"/>
            <a:ext cx="6675270" cy="0"/>
          </a:xfrm>
          <a:prstGeom prst="line">
            <a:avLst/>
          </a:prstGeom>
          <a:ln w="12700">
            <a:solidFill>
              <a:srgbClr val="28737C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A189DA55-CF4D-463D-82A3-991DD3B4B40A}"/>
              </a:ext>
            </a:extLst>
          </p:cNvPr>
          <p:cNvCxnSpPr>
            <a:cxnSpLocks/>
          </p:cNvCxnSpPr>
          <p:nvPr/>
        </p:nvCxnSpPr>
        <p:spPr>
          <a:xfrm>
            <a:off x="2145202" y="3492140"/>
            <a:ext cx="6675270" cy="0"/>
          </a:xfrm>
          <a:prstGeom prst="line">
            <a:avLst/>
          </a:prstGeom>
          <a:ln w="12700">
            <a:solidFill>
              <a:srgbClr val="28737C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DA7626E8-EDA9-40EC-A5BE-5CB68C5A92CE}"/>
              </a:ext>
            </a:extLst>
          </p:cNvPr>
          <p:cNvCxnSpPr>
            <a:cxnSpLocks/>
          </p:cNvCxnSpPr>
          <p:nvPr/>
        </p:nvCxnSpPr>
        <p:spPr>
          <a:xfrm>
            <a:off x="2108016" y="4056436"/>
            <a:ext cx="6675270" cy="0"/>
          </a:xfrm>
          <a:prstGeom prst="line">
            <a:avLst/>
          </a:prstGeom>
          <a:ln w="12700">
            <a:solidFill>
              <a:srgbClr val="28737C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utoShape 4">
            <a:extLst>
              <a:ext uri="{FF2B5EF4-FFF2-40B4-BE49-F238E27FC236}">
                <a16:creationId xmlns:a16="http://schemas.microsoft.com/office/drawing/2014/main" id="{ADB36886-75AA-4E44-B2BD-3DDDEF9DC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2" y="450236"/>
            <a:ext cx="1978326" cy="693993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200"/>
              </a:lnSpc>
            </a:pP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微積分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)(</a:t>
            </a: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defTabSz="685800" latinLnBrk="0">
              <a:lnSpc>
                <a:spcPts val="1200"/>
              </a:lnSpc>
            </a:pP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普通物理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)(</a:t>
            </a: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普通物理實驗</a:t>
            </a:r>
            <a:r>
              <a:rPr lang="en-US" altLang="zh-TW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)(</a:t>
            </a:r>
            <a:r>
              <a:rPr lang="zh-TW" altLang="zh-TW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sz="800" b="1" kern="1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200"/>
              </a:lnSpc>
            </a:pP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普通化學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)(</a:t>
            </a: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、普通化學實驗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)(</a:t>
            </a: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800" b="1" kern="1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200"/>
              </a:lnSpc>
            </a:pP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地球與環境科學概論實習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)(</a:t>
            </a:r>
            <a:r>
              <a:rPr lang="zh-TW" alt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sz="800" b="1" kern="1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800" b="1" kern="1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7" name="AutoShape 4">
            <a:extLst>
              <a:ext uri="{FF2B5EF4-FFF2-40B4-BE49-F238E27FC236}">
                <a16:creationId xmlns:a16="http://schemas.microsoft.com/office/drawing/2014/main" id="{A89CEBAC-EAE6-4E7B-9C0B-5BED2F64B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74" y="1006242"/>
            <a:ext cx="237047" cy="740819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eaVert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200"/>
              </a:lnSpc>
            </a:pPr>
            <a:r>
              <a:rPr lang="en-US" altLang="zh-TW" sz="825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825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核心課程</a:t>
            </a:r>
            <a:r>
              <a:rPr lang="en-US" altLang="zh-TW" sz="825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</a:p>
        </p:txBody>
      </p:sp>
      <p:sp>
        <p:nvSpPr>
          <p:cNvPr id="48" name="AutoShape 4">
            <a:extLst>
              <a:ext uri="{FF2B5EF4-FFF2-40B4-BE49-F238E27FC236}">
                <a16:creationId xmlns:a16="http://schemas.microsoft.com/office/drawing/2014/main" id="{136B9038-C65A-4654-9BEE-2CE431865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046" y="391918"/>
            <a:ext cx="237047" cy="740819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eaVert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200"/>
              </a:lnSpc>
            </a:pPr>
            <a:r>
              <a:rPr lang="en-US" altLang="zh-TW" sz="825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825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核心課程</a:t>
            </a:r>
            <a:r>
              <a:rPr lang="en-US" altLang="zh-TW" sz="825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</a:p>
        </p:txBody>
      </p:sp>
      <p:sp>
        <p:nvSpPr>
          <p:cNvPr id="49" name="AutoShape 5">
            <a:extLst>
              <a:ext uri="{FF2B5EF4-FFF2-40B4-BE49-F238E27FC236}">
                <a16:creationId xmlns:a16="http://schemas.microsoft.com/office/drawing/2014/main" id="{2946845D-11C2-4A3B-A30E-38A2CB75D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8656" y="480870"/>
            <a:ext cx="774661" cy="520198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latinLnBrk="0">
              <a:lnSpc>
                <a:spcPts val="1200"/>
              </a:lnSpc>
            </a:pPr>
            <a:r>
              <a:rPr lang="zh-TW" altLang="en-US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地球物理學</a:t>
            </a:r>
            <a:endParaRPr lang="en-US" altLang="zh-TW" sz="900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200"/>
              </a:lnSpc>
            </a:pPr>
            <a:r>
              <a:rPr lang="zh-TW" altLang="en-US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構造地質學</a:t>
            </a:r>
            <a:endParaRPr lang="en-US" altLang="zh-TW" sz="900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85800" latinLnBrk="0">
              <a:lnSpc>
                <a:spcPts val="1200"/>
              </a:lnSpc>
            </a:pPr>
            <a:r>
              <a:rPr lang="zh-TW" altLang="zh-TW" sz="9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環境化學</a:t>
            </a:r>
            <a:endParaRPr lang="en-US" altLang="zh-TW" sz="900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0" name="AutoShape 3">
            <a:extLst>
              <a:ext uri="{FF2B5EF4-FFF2-40B4-BE49-F238E27FC236}">
                <a16:creationId xmlns:a16="http://schemas.microsoft.com/office/drawing/2014/main" id="{14940678-7D8C-4596-B7D8-3BEC036FA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163" y="2787262"/>
            <a:ext cx="737630" cy="301928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>
                <a:tab pos="180340" algn="l"/>
              </a:tabLst>
              <a:defRPr/>
            </a:pPr>
            <a:r>
              <a:rPr kumimoji="0" lang="zh-TW" alt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光性礦物學 </a:t>
            </a:r>
          </a:p>
        </p:txBody>
      </p:sp>
      <p:sp>
        <p:nvSpPr>
          <p:cNvPr id="51" name="AutoShape 30">
            <a:extLst>
              <a:ext uri="{FF2B5EF4-FFF2-40B4-BE49-F238E27FC236}">
                <a16:creationId xmlns:a16="http://schemas.microsoft.com/office/drawing/2014/main" id="{87C10807-25F7-4349-8733-8D98C738C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3093" y="2483351"/>
            <a:ext cx="1611853" cy="919817"/>
          </a:xfrm>
          <a:prstGeom prst="flowChartProcess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>
                <a:tab pos="180340" algn="l"/>
              </a:tabLst>
              <a:defRPr/>
            </a:pPr>
            <a:r>
              <a:rPr kumimoji="0" lang="zh-TW" altLang="en-US" sz="7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水文地質學、野外地質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>
                <a:tab pos="180340" algn="l"/>
              </a:tabLst>
              <a:defRPr/>
            </a:pPr>
            <a:r>
              <a:rPr kumimoji="0" lang="zh-TW" altLang="en-US" sz="7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穩定同位素地球化學、地球化學</a:t>
            </a:r>
          </a:p>
          <a:p>
            <a:pPr lvl="0">
              <a:lnSpc>
                <a:spcPts val="1400"/>
              </a:lnSpc>
              <a:buSzPts val="1200"/>
              <a:tabLst>
                <a:tab pos="180340" algn="l"/>
              </a:tabLst>
              <a:defRPr/>
            </a:pPr>
            <a:r>
              <a:rPr kumimoji="0" lang="zh-TW" altLang="en-US" sz="7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質譜分析、石油及天然氣探勘、開發與</a:t>
            </a:r>
            <a:r>
              <a:rPr lang="zh-TW" altLang="en-US" sz="7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生產、數值地形分析、古環境重建、測量在野外地質之應用</a:t>
            </a:r>
            <a:endParaRPr kumimoji="0" lang="zh-TW" altLang="en-US" sz="7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2" name="Shape 33667">
            <a:extLst>
              <a:ext uri="{FF2B5EF4-FFF2-40B4-BE49-F238E27FC236}">
                <a16:creationId xmlns:a16="http://schemas.microsoft.com/office/drawing/2014/main" id="{3FA85671-C02A-4964-A900-C20589129F2D}"/>
              </a:ext>
            </a:extLst>
          </p:cNvPr>
          <p:cNvSpPr/>
          <p:nvPr/>
        </p:nvSpPr>
        <p:spPr>
          <a:xfrm>
            <a:off x="6139959" y="483518"/>
            <a:ext cx="2320473" cy="16522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3483C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defTabSz="43815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畢業總學分</a:t>
            </a:r>
            <a:r>
              <a:rPr kumimoji="0" lang="en-US" altLang="zh-TW" sz="1200" i="0" u="none" strike="noStrike" kern="1200" cap="none" spc="0" normalizeH="0" baseline="0" noProof="0" dirty="0">
                <a:ln>
                  <a:noFill/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133</a:t>
            </a:r>
            <a:r>
              <a:rPr kumimoji="0" lang="zh-TW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學分</a:t>
            </a:r>
            <a:endParaRPr kumimoji="0" lang="en-US" altLang="zh-TW" sz="1200" i="0" u="none" strike="noStrike" kern="1200" cap="none" spc="0" normalizeH="0" baseline="0" noProof="0" dirty="0">
              <a:ln>
                <a:noFill/>
              </a:ln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共同必修</a:t>
            </a:r>
            <a:r>
              <a:rPr lang="en-US" altLang="zh-TW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endParaRPr lang="en-US" altLang="zh-TW" sz="11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專業必修</a:t>
            </a:r>
            <a:r>
              <a:rPr lang="en-US" altLang="zh-TW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endParaRPr lang="en-US" altLang="zh-TW" sz="11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專業選修</a:t>
            </a:r>
            <a:r>
              <a:rPr lang="en-US" altLang="zh-TW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en-US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endParaRPr lang="en-US" altLang="zh-TW" sz="11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自由選修</a:t>
            </a:r>
            <a:r>
              <a:rPr lang="en-US" altLang="zh-TW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endParaRPr lang="en-US" altLang="zh-TW" sz="11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通識教育</a:t>
            </a:r>
            <a:r>
              <a:rPr lang="en-US" altLang="zh-TW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1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</a:p>
        </p:txBody>
      </p:sp>
    </p:spTree>
    <p:extLst>
      <p:ext uri="{BB962C8B-B14F-4D97-AF65-F5344CB8AC3E}">
        <p14:creationId xmlns:p14="http://schemas.microsoft.com/office/powerpoint/2010/main" val="10985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: 圖案 21">
            <a:extLst>
              <a:ext uri="{FF2B5EF4-FFF2-40B4-BE49-F238E27FC236}">
                <a16:creationId xmlns:a16="http://schemas.microsoft.com/office/drawing/2014/main" id="{8658529C-49A5-019A-08DF-09C725D903C0}"/>
              </a:ext>
            </a:extLst>
          </p:cNvPr>
          <p:cNvSpPr/>
          <p:nvPr/>
        </p:nvSpPr>
        <p:spPr>
          <a:xfrm>
            <a:off x="1603325" y="839428"/>
            <a:ext cx="2648359" cy="1652099"/>
          </a:xfrm>
          <a:custGeom>
            <a:avLst/>
            <a:gdLst>
              <a:gd name="connsiteX0" fmla="*/ 0 w 2581986"/>
              <a:gd name="connsiteY0" fmla="*/ 0 h 1013398"/>
              <a:gd name="connsiteX1" fmla="*/ 2581986 w 2581986"/>
              <a:gd name="connsiteY1" fmla="*/ 0 h 1013398"/>
              <a:gd name="connsiteX2" fmla="*/ 2581986 w 2581986"/>
              <a:gd name="connsiteY2" fmla="*/ 1013398 h 1013398"/>
              <a:gd name="connsiteX3" fmla="*/ 0 w 2581986"/>
              <a:gd name="connsiteY3" fmla="*/ 1013398 h 1013398"/>
              <a:gd name="connsiteX4" fmla="*/ 0 w 2581986"/>
              <a:gd name="connsiteY4" fmla="*/ 0 h 101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1986" h="1013398">
                <a:moveTo>
                  <a:pt x="0" y="0"/>
                </a:moveTo>
                <a:lnTo>
                  <a:pt x="2581986" y="0"/>
                </a:lnTo>
                <a:lnTo>
                  <a:pt x="2581986" y="1013398"/>
                </a:lnTo>
                <a:lnTo>
                  <a:pt x="0" y="101339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至公、民營機構實習  </a:t>
            </a:r>
            <a:r>
              <a:rPr lang="en-US" altLang="zh-TW" sz="2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e.g.</a:t>
            </a:r>
            <a:r>
              <a:rPr lang="zh-TW" altLang="en-US" sz="2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中油、工研院綠能所、中興工程顧問公司、國家災害防救科技中心</a:t>
            </a:r>
            <a:r>
              <a:rPr lang="en-US" altLang="zh-TW" sz="2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(NCDR)</a:t>
            </a:r>
            <a:endParaRPr lang="zh-TW" altLang="en-US" sz="20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09EF47-D6A6-96A1-C163-7E5ECC034F58}"/>
              </a:ext>
            </a:extLst>
          </p:cNvPr>
          <p:cNvGrpSpPr/>
          <p:nvPr/>
        </p:nvGrpSpPr>
        <p:grpSpPr>
          <a:xfrm>
            <a:off x="35496" y="2807819"/>
            <a:ext cx="1217166" cy="1767974"/>
            <a:chOff x="179512" y="1507693"/>
            <a:chExt cx="1217166" cy="1767974"/>
          </a:xfrm>
        </p:grpSpPr>
        <p:pic>
          <p:nvPicPr>
            <p:cNvPr id="4" name="圖片 23">
              <a:extLst>
                <a:ext uri="{FF2B5EF4-FFF2-40B4-BE49-F238E27FC236}">
                  <a16:creationId xmlns:a16="http://schemas.microsoft.com/office/drawing/2014/main" id="{39C1D2BF-F69F-D7C8-3695-8E754EC66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512" y="1507693"/>
              <a:ext cx="1217166" cy="1744540"/>
            </a:xfrm>
            <a:prstGeom prst="rect">
              <a:avLst/>
            </a:prstGeom>
          </p:spPr>
        </p:pic>
        <p:sp>
          <p:nvSpPr>
            <p:cNvPr id="11" name="文字方塊 29">
              <a:extLst>
                <a:ext uri="{FF2B5EF4-FFF2-40B4-BE49-F238E27FC236}">
                  <a16:creationId xmlns:a16="http://schemas.microsoft.com/office/drawing/2014/main" id="{FB1B290C-D2D2-FD9E-C4B9-8D489F05261E}"/>
                </a:ext>
              </a:extLst>
            </p:cNvPr>
            <p:cNvSpPr txBox="1"/>
            <p:nvPr/>
          </p:nvSpPr>
          <p:spPr>
            <a:xfrm>
              <a:off x="183369" y="3003798"/>
              <a:ext cx="572207" cy="271869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zh-TW" altLang="en-US" sz="14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中油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ECF40A-E00C-1CC5-B625-5EFDB77FBBEE}"/>
              </a:ext>
            </a:extLst>
          </p:cNvPr>
          <p:cNvGrpSpPr/>
          <p:nvPr/>
        </p:nvGrpSpPr>
        <p:grpSpPr>
          <a:xfrm>
            <a:off x="3066774" y="2859782"/>
            <a:ext cx="1328360" cy="1750550"/>
            <a:chOff x="2283270" y="2443797"/>
            <a:chExt cx="1328360" cy="1750550"/>
          </a:xfrm>
        </p:grpSpPr>
        <p:grpSp>
          <p:nvGrpSpPr>
            <p:cNvPr id="83" name="组合 19">
              <a:extLst>
                <a:ext uri="{FF2B5EF4-FFF2-40B4-BE49-F238E27FC236}">
                  <a16:creationId xmlns:a16="http://schemas.microsoft.com/office/drawing/2014/main" id="{863C96ED-3847-4B0A-9A63-1AD207D19CFE}"/>
                </a:ext>
              </a:extLst>
            </p:cNvPr>
            <p:cNvGrpSpPr/>
            <p:nvPr/>
          </p:nvGrpSpPr>
          <p:grpSpPr>
            <a:xfrm>
              <a:off x="2867235" y="3583481"/>
              <a:ext cx="559838" cy="610866"/>
              <a:chOff x="4957031" y="1919130"/>
              <a:chExt cx="900000" cy="898457"/>
            </a:xfrm>
          </p:grpSpPr>
          <p:sp>
            <p:nvSpPr>
              <p:cNvPr id="84" name="MH_Other_4">
                <a:extLst>
                  <a:ext uri="{FF2B5EF4-FFF2-40B4-BE49-F238E27FC236}">
                    <a16:creationId xmlns:a16="http://schemas.microsoft.com/office/drawing/2014/main" id="{05ABFB48-2D47-4485-8675-7147E0849212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4957031" y="1919130"/>
                <a:ext cx="900000" cy="898457"/>
              </a:xfrm>
              <a:prstGeom prst="ellipse">
                <a:avLst/>
              </a:prstGeom>
              <a:gradFill flip="none" rotWithShape="1">
                <a:gsLst>
                  <a:gs pos="100000">
                    <a:sysClr val="window" lastClr="FFFFFF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 cap="flat" cmpd="sng" algn="ctr">
                <a:gradFill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8100000" scaled="0"/>
                </a:gradFill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5" name="MH_Other_5">
                <a:extLst>
                  <a:ext uri="{FF2B5EF4-FFF2-40B4-BE49-F238E27FC236}">
                    <a16:creationId xmlns:a16="http://schemas.microsoft.com/office/drawing/2014/main" id="{8937CAD6-C19D-4972-B812-630232A8708C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090722" y="2044358"/>
                <a:ext cx="648000" cy="648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rPr>
                  <a:t>測量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pic>
          <p:nvPicPr>
            <p:cNvPr id="5" name="圖片 24">
              <a:extLst>
                <a:ext uri="{FF2B5EF4-FFF2-40B4-BE49-F238E27FC236}">
                  <a16:creationId xmlns:a16="http://schemas.microsoft.com/office/drawing/2014/main" id="{756FDA9B-B8C5-1EF3-BA40-34BD39E1F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83270" y="2443797"/>
              <a:ext cx="1328360" cy="1744540"/>
            </a:xfrm>
            <a:prstGeom prst="rect">
              <a:avLst/>
            </a:prstGeom>
          </p:spPr>
        </p:pic>
        <p:sp>
          <p:nvSpPr>
            <p:cNvPr id="12" name="文字方塊 31">
              <a:extLst>
                <a:ext uri="{FF2B5EF4-FFF2-40B4-BE49-F238E27FC236}">
                  <a16:creationId xmlns:a16="http://schemas.microsoft.com/office/drawing/2014/main" id="{E40A8E8F-B4BC-C8C6-F38F-B781A10F36BF}"/>
                </a:ext>
              </a:extLst>
            </p:cNvPr>
            <p:cNvSpPr txBox="1"/>
            <p:nvPr/>
          </p:nvSpPr>
          <p:spPr>
            <a:xfrm>
              <a:off x="2843808" y="3916468"/>
              <a:ext cx="758480" cy="271869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zh-TW" altLang="en-US" sz="14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綠能所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ECA65C-FF12-7EC0-6D35-AC746565B539}"/>
              </a:ext>
            </a:extLst>
          </p:cNvPr>
          <p:cNvGrpSpPr/>
          <p:nvPr/>
        </p:nvGrpSpPr>
        <p:grpSpPr>
          <a:xfrm>
            <a:off x="35496" y="913025"/>
            <a:ext cx="1567829" cy="1504907"/>
            <a:chOff x="4486692" y="1302912"/>
            <a:chExt cx="1567829" cy="1504907"/>
          </a:xfrm>
        </p:grpSpPr>
        <p:pic>
          <p:nvPicPr>
            <p:cNvPr id="6" name="圖片 26">
              <a:extLst>
                <a:ext uri="{FF2B5EF4-FFF2-40B4-BE49-F238E27FC236}">
                  <a16:creationId xmlns:a16="http://schemas.microsoft.com/office/drawing/2014/main" id="{A0D452CB-132E-7CC8-942A-6E07C7C232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4129"/>
            <a:stretch/>
          </p:blipFill>
          <p:spPr>
            <a:xfrm>
              <a:off x="4486692" y="1302912"/>
              <a:ext cx="1567829" cy="1504907"/>
            </a:xfrm>
            <a:prstGeom prst="rect">
              <a:avLst/>
            </a:prstGeom>
          </p:spPr>
        </p:pic>
        <p:sp>
          <p:nvSpPr>
            <p:cNvPr id="13" name="文字方塊 32">
              <a:extLst>
                <a:ext uri="{FF2B5EF4-FFF2-40B4-BE49-F238E27FC236}">
                  <a16:creationId xmlns:a16="http://schemas.microsoft.com/office/drawing/2014/main" id="{3B834006-3129-58B1-A4E5-0D9B516D7251}"/>
                </a:ext>
              </a:extLst>
            </p:cNvPr>
            <p:cNvSpPr txBox="1"/>
            <p:nvPr/>
          </p:nvSpPr>
          <p:spPr>
            <a:xfrm>
              <a:off x="4486692" y="2535950"/>
              <a:ext cx="946129" cy="271869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zh-TW" altLang="en-US" sz="14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中興工程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04B336-6C12-A3CA-D0CF-9298AD4B838D}"/>
              </a:ext>
            </a:extLst>
          </p:cNvPr>
          <p:cNvGrpSpPr/>
          <p:nvPr/>
        </p:nvGrpSpPr>
        <p:grpSpPr>
          <a:xfrm>
            <a:off x="1150956" y="2440632"/>
            <a:ext cx="1922539" cy="1597472"/>
            <a:chOff x="7099117" y="2598315"/>
            <a:chExt cx="1922539" cy="1597472"/>
          </a:xfrm>
        </p:grpSpPr>
        <p:pic>
          <p:nvPicPr>
            <p:cNvPr id="10" name="圖片 27">
              <a:extLst>
                <a:ext uri="{FF2B5EF4-FFF2-40B4-BE49-F238E27FC236}">
                  <a16:creationId xmlns:a16="http://schemas.microsoft.com/office/drawing/2014/main" id="{1F931F53-B7E6-083B-8FC0-F0E216E65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99117" y="2598315"/>
              <a:ext cx="1922539" cy="1597472"/>
            </a:xfrm>
            <a:prstGeom prst="rect">
              <a:avLst/>
            </a:prstGeom>
          </p:spPr>
        </p:pic>
        <p:sp>
          <p:nvSpPr>
            <p:cNvPr id="14" name="文字方塊 33">
              <a:extLst>
                <a:ext uri="{FF2B5EF4-FFF2-40B4-BE49-F238E27FC236}">
                  <a16:creationId xmlns:a16="http://schemas.microsoft.com/office/drawing/2014/main" id="{813BB109-E464-8BA8-0C93-1C88030FE98D}"/>
                </a:ext>
              </a:extLst>
            </p:cNvPr>
            <p:cNvSpPr txBox="1"/>
            <p:nvPr/>
          </p:nvSpPr>
          <p:spPr>
            <a:xfrm>
              <a:off x="8187939" y="2610279"/>
              <a:ext cx="833717" cy="271869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TW" sz="14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NCDR</a:t>
              </a:r>
              <a:endParaRPr lang="zh-TW" altLang="en-US" sz="1400" b="1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矩形 5">
            <a:extLst>
              <a:ext uri="{FF2B5EF4-FFF2-40B4-BE49-F238E27FC236}">
                <a16:creationId xmlns:a16="http://schemas.microsoft.com/office/drawing/2014/main" id="{C6300C4B-5855-FBA6-DB0C-50B149A45E67}"/>
              </a:ext>
            </a:extLst>
          </p:cNvPr>
          <p:cNvSpPr/>
          <p:nvPr/>
        </p:nvSpPr>
        <p:spPr>
          <a:xfrm>
            <a:off x="3042873" y="-23828"/>
            <a:ext cx="3744416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latinLnBrk="0"/>
            <a:r>
              <a:rPr lang="zh-TW" altLang="en-US" sz="3200" kern="0" dirty="0">
                <a:ln w="0"/>
                <a:solidFill>
                  <a:srgbClr val="204D9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實習 </a:t>
            </a:r>
            <a:r>
              <a:rPr lang="en-US" altLang="zh-TW" sz="3200" kern="0" dirty="0">
                <a:ln w="0"/>
                <a:solidFill>
                  <a:srgbClr val="204D9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&amp; </a:t>
            </a:r>
            <a:r>
              <a:rPr lang="zh-TW" altLang="en-US" sz="3200" kern="0" dirty="0">
                <a:ln w="0"/>
                <a:solidFill>
                  <a:srgbClr val="204D9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就業</a:t>
            </a:r>
            <a:endParaRPr lang="zh-CN" altLang="en-US" sz="3200" dirty="0">
              <a:ln w="0"/>
              <a:solidFill>
                <a:srgbClr val="204D9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F4FBC55-1FAD-37A9-ED33-F608EF708193}"/>
              </a:ext>
            </a:extLst>
          </p:cNvPr>
          <p:cNvSpPr/>
          <p:nvPr/>
        </p:nvSpPr>
        <p:spPr>
          <a:xfrm>
            <a:off x="4292326" y="1324020"/>
            <a:ext cx="3036896" cy="2096986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4D2DBE-7064-8514-41AC-AFE26BB4A4C3}"/>
              </a:ext>
            </a:extLst>
          </p:cNvPr>
          <p:cNvSpPr/>
          <p:nvPr/>
        </p:nvSpPr>
        <p:spPr>
          <a:xfrm rot="21240356">
            <a:off x="6438577" y="371777"/>
            <a:ext cx="966470" cy="759989"/>
          </a:xfrm>
          <a:custGeom>
            <a:avLst/>
            <a:gdLst>
              <a:gd name="connsiteX0" fmla="*/ 0 w 894002"/>
              <a:gd name="connsiteY0" fmla="*/ 447001 h 894002"/>
              <a:gd name="connsiteX1" fmla="*/ 447001 w 894002"/>
              <a:gd name="connsiteY1" fmla="*/ 0 h 894002"/>
              <a:gd name="connsiteX2" fmla="*/ 894002 w 894002"/>
              <a:gd name="connsiteY2" fmla="*/ 447001 h 894002"/>
              <a:gd name="connsiteX3" fmla="*/ 447001 w 894002"/>
              <a:gd name="connsiteY3" fmla="*/ 894002 h 894002"/>
              <a:gd name="connsiteX4" fmla="*/ 0 w 894002"/>
              <a:gd name="connsiteY4" fmla="*/ 447001 h 89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002" h="894002">
                <a:moveTo>
                  <a:pt x="0" y="447001"/>
                </a:moveTo>
                <a:cubicBezTo>
                  <a:pt x="0" y="200129"/>
                  <a:pt x="200129" y="0"/>
                  <a:pt x="447001" y="0"/>
                </a:cubicBezTo>
                <a:cubicBezTo>
                  <a:pt x="693873" y="0"/>
                  <a:pt x="894002" y="200129"/>
                  <a:pt x="894002" y="447001"/>
                </a:cubicBezTo>
                <a:cubicBezTo>
                  <a:pt x="894002" y="693873"/>
                  <a:pt x="693873" y="894002"/>
                  <a:pt x="447001" y="894002"/>
                </a:cubicBezTo>
                <a:cubicBezTo>
                  <a:pt x="200129" y="894002"/>
                  <a:pt x="0" y="693873"/>
                  <a:pt x="0" y="447001"/>
                </a:cubicBezTo>
                <a:close/>
              </a:path>
            </a:pathLst>
          </a:custGeom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529" tIns="145529" rIns="145529" bIns="145529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2300" kern="1200" dirty="0">
                <a:latin typeface="標楷體" panose="03000509000000000000" pitchFamily="65" charset="-120"/>
                <a:ea typeface="標楷體" panose="03000509000000000000" pitchFamily="65" charset="-120"/>
              </a:rPr>
              <a:t>公職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74B53CB-285C-3642-A431-4F6B568DDB0A}"/>
              </a:ext>
            </a:extLst>
          </p:cNvPr>
          <p:cNvSpPr/>
          <p:nvPr/>
        </p:nvSpPr>
        <p:spPr>
          <a:xfrm>
            <a:off x="7329222" y="326777"/>
            <a:ext cx="1612173" cy="723130"/>
          </a:xfrm>
          <a:custGeom>
            <a:avLst/>
            <a:gdLst>
              <a:gd name="connsiteX0" fmla="*/ 0 w 1341003"/>
              <a:gd name="connsiteY0" fmla="*/ 0 h 894002"/>
              <a:gd name="connsiteX1" fmla="*/ 1341003 w 1341003"/>
              <a:gd name="connsiteY1" fmla="*/ 0 h 894002"/>
              <a:gd name="connsiteX2" fmla="*/ 1341003 w 1341003"/>
              <a:gd name="connsiteY2" fmla="*/ 894002 h 894002"/>
              <a:gd name="connsiteX3" fmla="*/ 0 w 1341003"/>
              <a:gd name="connsiteY3" fmla="*/ 894002 h 894002"/>
              <a:gd name="connsiteX4" fmla="*/ 0 w 1341003"/>
              <a:gd name="connsiteY4" fmla="*/ 0 h 89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03" h="894002">
                <a:moveTo>
                  <a:pt x="0" y="0"/>
                </a:moveTo>
                <a:lnTo>
                  <a:pt x="1341003" y="0"/>
                </a:lnTo>
                <a:lnTo>
                  <a:pt x="1341003" y="894002"/>
                </a:lnTo>
                <a:lnTo>
                  <a:pt x="0" y="8940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zh-TW" altLang="en-US" sz="1600" kern="1200" dirty="0">
                <a:latin typeface="標楷體" panose="03000509000000000000" pitchFamily="65" charset="-120"/>
                <a:ea typeface="標楷體" panose="03000509000000000000" pitchFamily="65" charset="-120"/>
              </a:rPr>
              <a:t>中央氣象署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zh-TW" altLang="en-US" sz="1600" kern="1200" dirty="0">
                <a:latin typeface="標楷體" panose="03000509000000000000" pitchFamily="65" charset="-120"/>
                <a:ea typeface="標楷體" panose="03000509000000000000" pitchFamily="65" charset="-120"/>
              </a:rPr>
              <a:t>地礦中心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71EDE0F-5342-D78A-D9A8-37E009AA9296}"/>
              </a:ext>
            </a:extLst>
          </p:cNvPr>
          <p:cNvSpPr/>
          <p:nvPr/>
        </p:nvSpPr>
        <p:spPr>
          <a:xfrm rot="21196167">
            <a:off x="7176853" y="1267252"/>
            <a:ext cx="966470" cy="723131"/>
          </a:xfrm>
          <a:custGeom>
            <a:avLst/>
            <a:gdLst>
              <a:gd name="connsiteX0" fmla="*/ 0 w 966470"/>
              <a:gd name="connsiteY0" fmla="*/ 447001 h 894002"/>
              <a:gd name="connsiteX1" fmla="*/ 483235 w 966470"/>
              <a:gd name="connsiteY1" fmla="*/ 0 h 894002"/>
              <a:gd name="connsiteX2" fmla="*/ 966470 w 966470"/>
              <a:gd name="connsiteY2" fmla="*/ 447001 h 894002"/>
              <a:gd name="connsiteX3" fmla="*/ 483235 w 966470"/>
              <a:gd name="connsiteY3" fmla="*/ 894002 h 894002"/>
              <a:gd name="connsiteX4" fmla="*/ 0 w 966470"/>
              <a:gd name="connsiteY4" fmla="*/ 447001 h 89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470" h="894002">
                <a:moveTo>
                  <a:pt x="0" y="447001"/>
                </a:moveTo>
                <a:cubicBezTo>
                  <a:pt x="0" y="200129"/>
                  <a:pt x="216352" y="0"/>
                  <a:pt x="483235" y="0"/>
                </a:cubicBezTo>
                <a:cubicBezTo>
                  <a:pt x="750118" y="0"/>
                  <a:pt x="966470" y="200129"/>
                  <a:pt x="966470" y="447001"/>
                </a:cubicBezTo>
                <a:cubicBezTo>
                  <a:pt x="966470" y="693873"/>
                  <a:pt x="750118" y="894002"/>
                  <a:pt x="483235" y="894002"/>
                </a:cubicBezTo>
                <a:cubicBezTo>
                  <a:pt x="216352" y="894002"/>
                  <a:pt x="0" y="693873"/>
                  <a:pt x="0" y="447001"/>
                </a:cubicBezTo>
                <a:close/>
              </a:path>
            </a:pathLst>
          </a:custGeom>
          <a:solidFill>
            <a:srgbClr val="FADA7A"/>
          </a:solidFill>
          <a:ln>
            <a:solidFill>
              <a:srgbClr val="FFCCC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141" tIns="145529" rIns="156141" bIns="145529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2300" kern="1200" dirty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技師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EEB15E8-078D-B714-F892-9E4CD90076EE}"/>
              </a:ext>
            </a:extLst>
          </p:cNvPr>
          <p:cNvSpPr/>
          <p:nvPr/>
        </p:nvSpPr>
        <p:spPr>
          <a:xfrm>
            <a:off x="7442087" y="2044526"/>
            <a:ext cx="1654010" cy="894002"/>
          </a:xfrm>
          <a:custGeom>
            <a:avLst/>
            <a:gdLst>
              <a:gd name="connsiteX0" fmla="*/ 0 w 1449705"/>
              <a:gd name="connsiteY0" fmla="*/ 0 h 894002"/>
              <a:gd name="connsiteX1" fmla="*/ 1449705 w 1449705"/>
              <a:gd name="connsiteY1" fmla="*/ 0 h 894002"/>
              <a:gd name="connsiteX2" fmla="*/ 1449705 w 1449705"/>
              <a:gd name="connsiteY2" fmla="*/ 894002 h 894002"/>
              <a:gd name="connsiteX3" fmla="*/ 0 w 1449705"/>
              <a:gd name="connsiteY3" fmla="*/ 894002 h 894002"/>
              <a:gd name="connsiteX4" fmla="*/ 0 w 1449705"/>
              <a:gd name="connsiteY4" fmla="*/ 0 h 89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705" h="894002">
                <a:moveTo>
                  <a:pt x="0" y="0"/>
                </a:moveTo>
                <a:lnTo>
                  <a:pt x="1449705" y="0"/>
                </a:lnTo>
                <a:lnTo>
                  <a:pt x="1449705" y="894002"/>
                </a:lnTo>
                <a:lnTo>
                  <a:pt x="0" y="8940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zh-TW" altLang="en-US" sz="1600" b="0" i="0" kern="1200" dirty="0">
                <a:latin typeface="標楷體" panose="03000509000000000000" pitchFamily="65" charset="-120"/>
                <a:ea typeface="標楷體" panose="03000509000000000000" pitchFamily="65" charset="-120"/>
              </a:rPr>
              <a:t>公民營單位工程地質</a:t>
            </a:r>
            <a:r>
              <a:rPr lang="en-US" altLang="zh-TW" sz="1600" b="0" i="0" kern="1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600" b="0" i="0" kern="1200" dirty="0">
                <a:latin typeface="標楷體" panose="03000509000000000000" pitchFamily="65" charset="-120"/>
                <a:ea typeface="標楷體" panose="03000509000000000000" pitchFamily="65" charset="-120"/>
              </a:rPr>
              <a:t>環境工程</a:t>
            </a:r>
            <a:r>
              <a:rPr lang="en-US" altLang="zh-TW" sz="1600" b="0" i="0" kern="1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600" b="0" i="0" kern="1200" dirty="0">
                <a:latin typeface="標楷體" panose="03000509000000000000" pitchFamily="65" charset="-120"/>
                <a:ea typeface="標楷體" panose="03000509000000000000" pitchFamily="65" charset="-120"/>
              </a:rPr>
              <a:t>機構工程技師</a:t>
            </a:r>
            <a:endParaRPr lang="zh-TW" altLang="en-US" sz="1600" kern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zh-TW" altLang="en-US" sz="1600" kern="1200" dirty="0">
                <a:latin typeface="標楷體" panose="03000509000000000000" pitchFamily="65" charset="-120"/>
                <a:ea typeface="標楷體" panose="03000509000000000000" pitchFamily="65" charset="-120"/>
              </a:rPr>
              <a:t>實業界：工程顧問公司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E2ECC44-E900-631E-7D9E-2B47C93CE1E5}"/>
              </a:ext>
            </a:extLst>
          </p:cNvPr>
          <p:cNvSpPr/>
          <p:nvPr/>
        </p:nvSpPr>
        <p:spPr>
          <a:xfrm rot="477199">
            <a:off x="5774464" y="3634513"/>
            <a:ext cx="966470" cy="723130"/>
          </a:xfrm>
          <a:custGeom>
            <a:avLst/>
            <a:gdLst>
              <a:gd name="connsiteX0" fmla="*/ 0 w 894002"/>
              <a:gd name="connsiteY0" fmla="*/ 447001 h 894002"/>
              <a:gd name="connsiteX1" fmla="*/ 447001 w 894002"/>
              <a:gd name="connsiteY1" fmla="*/ 0 h 894002"/>
              <a:gd name="connsiteX2" fmla="*/ 894002 w 894002"/>
              <a:gd name="connsiteY2" fmla="*/ 447001 h 894002"/>
              <a:gd name="connsiteX3" fmla="*/ 447001 w 894002"/>
              <a:gd name="connsiteY3" fmla="*/ 894002 h 894002"/>
              <a:gd name="connsiteX4" fmla="*/ 0 w 894002"/>
              <a:gd name="connsiteY4" fmla="*/ 447001 h 89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002" h="894002">
                <a:moveTo>
                  <a:pt x="0" y="447001"/>
                </a:moveTo>
                <a:cubicBezTo>
                  <a:pt x="0" y="200129"/>
                  <a:pt x="200129" y="0"/>
                  <a:pt x="447001" y="0"/>
                </a:cubicBezTo>
                <a:cubicBezTo>
                  <a:pt x="693873" y="0"/>
                  <a:pt x="894002" y="200129"/>
                  <a:pt x="894002" y="447001"/>
                </a:cubicBezTo>
                <a:cubicBezTo>
                  <a:pt x="894002" y="693873"/>
                  <a:pt x="693873" y="894002"/>
                  <a:pt x="447001" y="894002"/>
                </a:cubicBezTo>
                <a:cubicBezTo>
                  <a:pt x="200129" y="894002"/>
                  <a:pt x="0" y="693873"/>
                  <a:pt x="0" y="447001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529" tIns="145529" rIns="145529" bIns="145529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2300" kern="1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E4237DE-B846-1D60-E963-ABE60D8669F8}"/>
              </a:ext>
            </a:extLst>
          </p:cNvPr>
          <p:cNvSpPr/>
          <p:nvPr/>
        </p:nvSpPr>
        <p:spPr>
          <a:xfrm rot="614166">
            <a:off x="6779248" y="3134847"/>
            <a:ext cx="966470" cy="793531"/>
          </a:xfrm>
          <a:custGeom>
            <a:avLst/>
            <a:gdLst>
              <a:gd name="connsiteX0" fmla="*/ 0 w 894002"/>
              <a:gd name="connsiteY0" fmla="*/ 447001 h 894002"/>
              <a:gd name="connsiteX1" fmla="*/ 447001 w 894002"/>
              <a:gd name="connsiteY1" fmla="*/ 0 h 894002"/>
              <a:gd name="connsiteX2" fmla="*/ 894002 w 894002"/>
              <a:gd name="connsiteY2" fmla="*/ 447001 h 894002"/>
              <a:gd name="connsiteX3" fmla="*/ 447001 w 894002"/>
              <a:gd name="connsiteY3" fmla="*/ 894002 h 894002"/>
              <a:gd name="connsiteX4" fmla="*/ 0 w 894002"/>
              <a:gd name="connsiteY4" fmla="*/ 447001 h 89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002" h="894002">
                <a:moveTo>
                  <a:pt x="0" y="447001"/>
                </a:moveTo>
                <a:cubicBezTo>
                  <a:pt x="0" y="200129"/>
                  <a:pt x="200129" y="0"/>
                  <a:pt x="447001" y="0"/>
                </a:cubicBezTo>
                <a:cubicBezTo>
                  <a:pt x="693873" y="0"/>
                  <a:pt x="894002" y="200129"/>
                  <a:pt x="894002" y="447001"/>
                </a:cubicBezTo>
                <a:cubicBezTo>
                  <a:pt x="894002" y="693873"/>
                  <a:pt x="693873" y="894002"/>
                  <a:pt x="447001" y="894002"/>
                </a:cubicBezTo>
                <a:cubicBezTo>
                  <a:pt x="200129" y="894002"/>
                  <a:pt x="0" y="693873"/>
                  <a:pt x="0" y="44700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529" tIns="145529" rIns="145529" bIns="145529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23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0CD793D-E1F1-445B-D9E7-A0BCD73DE40B}"/>
              </a:ext>
            </a:extLst>
          </p:cNvPr>
          <p:cNvSpPr/>
          <p:nvPr/>
        </p:nvSpPr>
        <p:spPr>
          <a:xfrm>
            <a:off x="7501260" y="3789666"/>
            <a:ext cx="1642740" cy="894002"/>
          </a:xfrm>
          <a:custGeom>
            <a:avLst/>
            <a:gdLst>
              <a:gd name="connsiteX0" fmla="*/ 0 w 1341003"/>
              <a:gd name="connsiteY0" fmla="*/ 0 h 894002"/>
              <a:gd name="connsiteX1" fmla="*/ 1341003 w 1341003"/>
              <a:gd name="connsiteY1" fmla="*/ 0 h 894002"/>
              <a:gd name="connsiteX2" fmla="*/ 1341003 w 1341003"/>
              <a:gd name="connsiteY2" fmla="*/ 894002 h 894002"/>
              <a:gd name="connsiteX3" fmla="*/ 0 w 1341003"/>
              <a:gd name="connsiteY3" fmla="*/ 894002 h 894002"/>
              <a:gd name="connsiteX4" fmla="*/ 0 w 1341003"/>
              <a:gd name="connsiteY4" fmla="*/ 0 h 89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03" h="894002">
                <a:moveTo>
                  <a:pt x="0" y="0"/>
                </a:moveTo>
                <a:lnTo>
                  <a:pt x="1341003" y="0"/>
                </a:lnTo>
                <a:lnTo>
                  <a:pt x="1341003" y="894002"/>
                </a:lnTo>
                <a:lnTo>
                  <a:pt x="0" y="8940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zh-TW" altLang="en-US" sz="1600" kern="1200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sz="1600" kern="1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600" kern="1200" dirty="0">
                <a:latin typeface="標楷體" panose="03000509000000000000" pitchFamily="65" charset="-120"/>
                <a:ea typeface="標楷體" panose="03000509000000000000" pitchFamily="65" charset="-120"/>
              </a:rPr>
              <a:t>工研院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zh-TW" altLang="en-US" sz="1600" b="0" i="0" kern="1200" dirty="0">
                <a:latin typeface="標楷體" panose="03000509000000000000" pitchFamily="65" charset="-120"/>
                <a:ea typeface="標楷體" panose="03000509000000000000" pitchFamily="65" charset="-120"/>
              </a:rPr>
              <a:t>學術研究單位</a:t>
            </a:r>
            <a:r>
              <a:rPr lang="zh-TW" altLang="en-US" sz="1600" kern="1200" dirty="0">
                <a:latin typeface="標楷體" panose="03000509000000000000" pitchFamily="65" charset="-120"/>
                <a:ea typeface="標楷體" panose="03000509000000000000" pitchFamily="65" charset="-120"/>
              </a:rPr>
              <a:t>研究助理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zh-TW" altLang="en-US" sz="1600" kern="1200" dirty="0">
                <a:latin typeface="標楷體" panose="03000509000000000000" pitchFamily="65" charset="-120"/>
                <a:ea typeface="標楷體" panose="03000509000000000000" pitchFamily="65" charset="-120"/>
              </a:rPr>
              <a:t>進修：國內外相關系所</a:t>
            </a:r>
          </a:p>
        </p:txBody>
      </p:sp>
    </p:spTree>
    <p:extLst>
      <p:ext uri="{BB962C8B-B14F-4D97-AF65-F5344CB8AC3E}">
        <p14:creationId xmlns:p14="http://schemas.microsoft.com/office/powerpoint/2010/main" val="356961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5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theme/theme1.xml><?xml version="1.0" encoding="utf-8"?>
<a:theme xmlns:a="http://schemas.openxmlformats.org/drawingml/2006/main" name="Contents Slide Master">
  <a:themeElements>
    <a:clrScheme name="ALLPPT-COLOR-A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FE0CA"/>
      </a:accent2>
      <a:accent3>
        <a:srgbClr val="984807"/>
      </a:accent3>
      <a:accent4>
        <a:srgbClr val="EFE0CA"/>
      </a:accent4>
      <a:accent5>
        <a:srgbClr val="984807"/>
      </a:accent5>
      <a:accent6>
        <a:srgbClr val="EFE0CA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8480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FE0CA"/>
      </a:accent2>
      <a:accent3>
        <a:srgbClr val="984807"/>
      </a:accent3>
      <a:accent4>
        <a:srgbClr val="EFE0CA"/>
      </a:accent4>
      <a:accent5>
        <a:srgbClr val="984807"/>
      </a:accent5>
      <a:accent6>
        <a:srgbClr val="EFE0CA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368AA"/>
      </a:accent1>
      <a:accent2>
        <a:srgbClr val="1474AC"/>
      </a:accent2>
      <a:accent3>
        <a:srgbClr val="1CA0AF"/>
      </a:accent3>
      <a:accent4>
        <a:srgbClr val="87C1A4"/>
      </a:accent4>
      <a:accent5>
        <a:srgbClr val="61B9D2"/>
      </a:accent5>
      <a:accent6>
        <a:srgbClr val="1D7BB4"/>
      </a:accent6>
      <a:hlink>
        <a:srgbClr val="326E84"/>
      </a:hlink>
      <a:folHlink>
        <a:srgbClr val="5B9D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ontents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8480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11926</TotalTime>
  <Words>1012</Words>
  <Application>Microsoft Office PowerPoint</Application>
  <PresentationFormat>On-screen Show (16:9)</PresentationFormat>
  <Paragraphs>101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8" baseType="lpstr">
      <vt:lpstr>맑은 고딕</vt:lpstr>
      <vt:lpstr>微软雅黑</vt:lpstr>
      <vt:lpstr>微軟正黑體</vt:lpstr>
      <vt:lpstr>標楷體</vt:lpstr>
      <vt:lpstr>Arial</vt:lpstr>
      <vt:lpstr>Calibri</vt:lpstr>
      <vt:lpstr>Calibri Light</vt:lpstr>
      <vt:lpstr>Cambria</vt:lpstr>
      <vt:lpstr>Times New Roman</vt:lpstr>
      <vt:lpstr>Wingdings</vt:lpstr>
      <vt:lpstr>Contents Slide Master</vt:lpstr>
      <vt:lpstr>Section Break Slide Master</vt:lpstr>
      <vt:lpstr>Office 主题​​</vt:lpstr>
      <vt:lpstr>Office 主题</vt:lpstr>
      <vt:lpstr>2_Contents Slide Master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user</cp:lastModifiedBy>
  <cp:revision>348</cp:revision>
  <cp:lastPrinted>2020-11-05T02:07:41Z</cp:lastPrinted>
  <dcterms:created xsi:type="dcterms:W3CDTF">2016-12-05T23:26:54Z</dcterms:created>
  <dcterms:modified xsi:type="dcterms:W3CDTF">2026-02-10T04:06:21Z</dcterms:modified>
</cp:coreProperties>
</file>