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65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4D26DA"/>
    <a:srgbClr val="D3E8A0"/>
    <a:srgbClr val="EED29A"/>
    <a:srgbClr val="CC6600"/>
    <a:srgbClr val="8E9F47"/>
    <a:srgbClr val="D4CAB0"/>
    <a:srgbClr val="3D7765"/>
    <a:srgbClr val="95796B"/>
    <a:srgbClr val="B95A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2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E745BB-01C4-420E-88B2-83BC5A5C3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6B600FF-22F1-4E44-8DA3-5C43E75485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299FF26-AB85-4418-847F-666315D09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08A24-ECA6-41D7-BB58-A53074E349B5}" type="datetimeFigureOut">
              <a:rPr lang="zh-TW" altLang="en-US" smtClean="0"/>
              <a:t>2025/3/15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EF48DFE-61E2-4EB4-B9BD-1D778EB75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48E355-1B61-48B2-975A-CE9A5CA84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81D4-79E6-476E-B1F2-8437C66CE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2855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E9708C-5E42-4D0F-82A9-453F23622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9483160-0D11-44F5-AA2A-209E82BB10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ACA43A-0A90-4312-8390-14DC993C6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08A24-ECA6-41D7-BB58-A53074E349B5}" type="datetimeFigureOut">
              <a:rPr lang="zh-TW" altLang="en-US" smtClean="0"/>
              <a:t>2025/3/15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E1503B7-1C43-4E4C-8F5B-AE8C07868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54C8C1F-F771-464F-B19B-CA2869D3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81D4-79E6-476E-B1F2-8437C66CE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7561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CABEEAA-5E85-4559-83FA-0CE7D18C81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87C1B56-D8CA-4DBE-9B12-517C1F049E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61BED20-5437-44DA-9396-3D06ED489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08A24-ECA6-41D7-BB58-A53074E349B5}" type="datetimeFigureOut">
              <a:rPr lang="zh-TW" altLang="en-US" smtClean="0"/>
              <a:t>2025/3/15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E9A42C0-DE78-4C13-AEF6-829C51E1A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84B314A-07F2-4B10-9B63-8DDE04B8D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81D4-79E6-476E-B1F2-8437C66CE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809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1 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 sz="1800"/>
          </a:p>
        </p:txBody>
      </p:sp>
      <p:sp>
        <p:nvSpPr>
          <p:cNvPr id="23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1585305" y="6453336"/>
            <a:ext cx="477521" cy="372751"/>
          </a:xfrm>
          <a:prstGeom prst="rect">
            <a:avLst/>
          </a:prstGeom>
        </p:spPr>
        <p:txBody>
          <a:bodyPr anchor="t"/>
          <a:lstStyle>
            <a:lvl1pPr algn="ctr">
              <a:defRPr sz="20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24" name="圖片 4" descr="圖片 4"/>
          <p:cNvPicPr>
            <a:picLocks noChangeAspect="1"/>
          </p:cNvPicPr>
          <p:nvPr/>
        </p:nvPicPr>
        <p:blipFill>
          <a:blip r:embed="rId2"/>
          <a:srcRect l="22227" r="5650"/>
          <a:stretch>
            <a:fillRect/>
          </a:stretch>
        </p:blipFill>
        <p:spPr>
          <a:xfrm>
            <a:off x="11570678" y="284"/>
            <a:ext cx="621324" cy="6857435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內文層級一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06400" y="381000"/>
            <a:ext cx="10769600" cy="743744"/>
          </a:xfrm>
          <a:prstGeom prst="rect">
            <a:avLst/>
          </a:prstGeom>
          <a:solidFill>
            <a:srgbClr val="B77E40"/>
          </a:solidFill>
        </p:spPr>
        <p:txBody>
          <a:bodyPr anchor="ctr"/>
          <a:lstStyle>
            <a:lvl1pPr>
              <a:spcBef>
                <a:spcPts val="800"/>
              </a:spcBef>
              <a:defRPr sz="3600" b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標楷體"/>
                <a:ea typeface="標楷體"/>
                <a:cs typeface="標楷體"/>
                <a:sym typeface="標楷體"/>
              </a:defRPr>
            </a:lvl1pPr>
            <a:lvl2pPr>
              <a:spcBef>
                <a:spcPts val="800"/>
              </a:spcBef>
              <a:defRPr sz="3600" b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標楷體"/>
                <a:ea typeface="標楷體"/>
                <a:cs typeface="標楷體"/>
                <a:sym typeface="標楷體"/>
              </a:defRPr>
            </a:lvl2pPr>
            <a:lvl3pPr>
              <a:spcBef>
                <a:spcPts val="800"/>
              </a:spcBef>
              <a:defRPr sz="3600" b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標楷體"/>
                <a:ea typeface="標楷體"/>
                <a:cs typeface="標楷體"/>
                <a:sym typeface="標楷體"/>
              </a:defRPr>
            </a:lvl3pPr>
            <a:lvl4pPr>
              <a:spcBef>
                <a:spcPts val="800"/>
              </a:spcBef>
              <a:defRPr sz="3600" b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標楷體"/>
                <a:ea typeface="標楷體"/>
                <a:cs typeface="標楷體"/>
                <a:sym typeface="標楷體"/>
              </a:defRPr>
            </a:lvl4pPr>
            <a:lvl5pPr>
              <a:spcBef>
                <a:spcPts val="800"/>
              </a:spcBef>
              <a:defRPr sz="3600" b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標楷體"/>
                <a:ea typeface="標楷體"/>
                <a:cs typeface="標楷體"/>
                <a:sym typeface="標楷體"/>
              </a:defRPr>
            </a:lvl5pPr>
          </a:lstStyle>
          <a:p>
            <a:r>
              <a:t>按一下以新增標題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26" name="8CEA66F6-7808-413D-A124-8F777441EED3" descr="8CEA66F6-7808-413D-A124-8F777441EED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389" y="6309319"/>
            <a:ext cx="606024" cy="45213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58493117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7EC909-A2A5-4C20-BA4C-414EBF788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59538A7-9741-4A79-AECE-F19466454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D3D169-6373-4617-A9AF-1A9AC5A9F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08A24-ECA6-41D7-BB58-A53074E349B5}" type="datetimeFigureOut">
              <a:rPr lang="zh-TW" altLang="en-US" smtClean="0"/>
              <a:t>2025/3/15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42D9E25-7000-4F8D-9349-6F0E6659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EE8AB59-F465-43E4-BFB7-01AE4EE65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81D4-79E6-476E-B1F2-8437C66CE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106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9039E9-4970-4060-956C-DD6B6CEC5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E2351AC-CBAB-4C41-8B0C-87652E5F6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7461CE-E6EC-4568-89BD-67DC6005C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08A24-ECA6-41D7-BB58-A53074E349B5}" type="datetimeFigureOut">
              <a:rPr lang="zh-TW" altLang="en-US" smtClean="0"/>
              <a:t>2025/3/15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7E6E03B-0A01-4E1A-B812-A95AD5B11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782CBFA-4145-4996-8216-FF066138F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81D4-79E6-476E-B1F2-8437C66CE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302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078CB7-CFBD-4ED2-B5F6-BCB5CD0AA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F908123-5C79-413F-88E6-A91E5375D0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347E1ED-609E-4527-BA20-CCE0303D7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AF6E525-CF88-4A3E-9582-7FCC1C084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08A24-ECA6-41D7-BB58-A53074E349B5}" type="datetimeFigureOut">
              <a:rPr lang="zh-TW" altLang="en-US" smtClean="0"/>
              <a:t>2025/3/15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7853C51-C69E-4135-9214-A9A9B0F1F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0841217-EB60-4419-959E-40AAA15B1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81D4-79E6-476E-B1F2-8437C66CE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537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505F86-8147-4568-93C0-E41C183FA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9C76285-DB9B-4AB9-AF38-049D9C21B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AB8BB80-0838-4CB3-8D15-68379C97C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4A7E7E6F-2C56-4C7F-B24A-498B38DE21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39A9542-50A0-47C1-89E5-2FE6E7E683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8AE87FA-D9F5-403A-AD5E-3F5E53436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08A24-ECA6-41D7-BB58-A53074E349B5}" type="datetimeFigureOut">
              <a:rPr lang="zh-TW" altLang="en-US" smtClean="0"/>
              <a:t>2025/3/15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493DDFD-4B02-4AEE-8403-0A3032AB5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71B0161-5B4D-467A-84B0-4523CF005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81D4-79E6-476E-B1F2-8437C66CE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737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8ACAD8-6003-42A9-8BCF-F892A8511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855D5EC-B4AE-4845-AA59-FA8BAD83E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08A24-ECA6-41D7-BB58-A53074E349B5}" type="datetimeFigureOut">
              <a:rPr lang="zh-TW" altLang="en-US" smtClean="0"/>
              <a:t>2025/3/15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400BF35-D806-42AE-AD0C-584BBD0B9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4EBA439-F3B1-42CC-86ED-03CEA4C53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81D4-79E6-476E-B1F2-8437C66CE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6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50E55D0-2BEA-410E-A494-1D0E53823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08A24-ECA6-41D7-BB58-A53074E349B5}" type="datetimeFigureOut">
              <a:rPr lang="zh-TW" altLang="en-US" smtClean="0"/>
              <a:t>2025/3/15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3DB6C99-2B88-4AFD-A64A-F1CC5714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F6BAA3E-A188-401B-8905-D3BC070CC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81D4-79E6-476E-B1F2-8437C66CE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458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DC5052-A63D-4BB3-A8E2-58FE14DF7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9BB1796-7872-40CB-AA61-EC9C425A9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5396D1A-BCCC-4BCF-8D29-5B7C1E4EF1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A1E7588-3D97-4F42-96BC-CC4B03ABD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08A24-ECA6-41D7-BB58-A53074E349B5}" type="datetimeFigureOut">
              <a:rPr lang="zh-TW" altLang="en-US" smtClean="0"/>
              <a:t>2025/3/15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7EE939E-80B2-42D1-B938-C2E844395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2355778-EAD4-4794-915B-4B2AB0C49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81D4-79E6-476E-B1F2-8437C66CE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7992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617AA7-81CD-4AE5-AD1C-476C8B086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DD75683-57E8-42C0-93F6-1F5CACCE0E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9ECE92F-724D-41D0-BDC1-AB989492E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DE7A1E7-3671-4DE9-9921-5FEC96C71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08A24-ECA6-41D7-BB58-A53074E349B5}" type="datetimeFigureOut">
              <a:rPr lang="zh-TW" altLang="en-US" smtClean="0"/>
              <a:t>2025/3/15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B0CF5AA-540E-4B04-B300-DF9DEB5C2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C696481-2708-4B5C-97AC-8EDCA84D0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81D4-79E6-476E-B1F2-8437C66CE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7529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B144E99-1048-4E35-ABFC-D6828AC37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7E22437-391E-448C-B944-06F67B534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353CE6-1D5F-4C29-922A-B03069B2B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08A24-ECA6-41D7-BB58-A53074E349B5}" type="datetimeFigureOut">
              <a:rPr lang="zh-TW" altLang="en-US" smtClean="0"/>
              <a:t>2025/3/15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581A02B-5F56-4FFD-83F9-34E1C92685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C69034-48FE-472B-AA1E-BF2E9359F8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E81D4-79E6-476E-B1F2-8437C66CEA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233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tuibpu.ntu.edu.tw/Default.html" TargetMode="External"/><Relationship Id="rId2" Type="http://schemas.openxmlformats.org/officeDocument/2006/relationships/hyperlink" Target="https://coursemap.aca.ntu.edu.tw/course_map_all/class.php?code=2040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s://specom.aca.ntu.edu.tw/Domain/intro?lang=zh" TargetMode="External"/><Relationship Id="rId4" Type="http://schemas.openxmlformats.org/officeDocument/2006/relationships/hyperlink" Target="https://reg227.aca.ntu.edu.tw/TMD/stuquery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0276479" y="6453336"/>
            <a:ext cx="231141" cy="37275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  <p:sp>
        <p:nvSpPr>
          <p:cNvPr id="167" name="課程規劃架構"/>
          <p:cNvSpPr txBox="1">
            <a:spLocks noGrp="1"/>
          </p:cNvSpPr>
          <p:nvPr>
            <p:ph type="body" sz="quarter" idx="1"/>
          </p:nvPr>
        </p:nvSpPr>
        <p:spPr>
          <a:xfrm>
            <a:off x="256317" y="70606"/>
            <a:ext cx="11246419" cy="68329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系所介紹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專業領域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4020D18E-B809-4BBA-B070-A84E2A47E6C5}"/>
              </a:ext>
            </a:extLst>
          </p:cNvPr>
          <p:cNvSpPr txBox="1"/>
          <p:nvPr/>
        </p:nvSpPr>
        <p:spPr>
          <a:xfrm>
            <a:off x="244802" y="870515"/>
            <a:ext cx="5264042" cy="2527311"/>
          </a:xfrm>
          <a:prstGeom prst="rect">
            <a:avLst/>
          </a:prstGeom>
          <a:solidFill>
            <a:srgbClr val="B8CCC9"/>
          </a:solidFill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歷史發展</a:t>
            </a:r>
            <a:endParaRPr lang="en-US" altLang="zh-CN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臺大地質科學系創立於</a:t>
            </a:r>
            <a:r>
              <a:rPr lang="en-US" altLang="zh-CN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1940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年，為臺灣地質學教育與研究的先驅。</a:t>
            </a:r>
            <a:r>
              <a:rPr lang="en-US" altLang="zh-CN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1956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年成立地質學研究所，</a:t>
            </a:r>
            <a:r>
              <a:rPr lang="en-US" altLang="zh-CN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1993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年增設應用地質組，奠定了基礎地質研究與應用並重的發展方向，使本系成為國內外地質科學領域的重要高等教育與研究機構。 </a:t>
            </a:r>
            <a:r>
              <a:rPr lang="en-US" altLang="zh-CN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2000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年更名為地質科學系，並於</a:t>
            </a:r>
            <a:r>
              <a:rPr lang="en-US" altLang="zh-CN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2001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年納入地震地球物理領域的專任師資，進一步擴展學科範疇，發展成涵蓋傳統地質，應用地質與地球物理與地震科學的綜合系地球科學系。</a:t>
            </a:r>
            <a:endParaRPr lang="en-US" altLang="zh-CN" sz="17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" name="投影片編號版面配置區 3">
            <a:extLst>
              <a:ext uri="{FF2B5EF4-FFF2-40B4-BE49-F238E27FC236}">
                <a16:creationId xmlns:a16="http://schemas.microsoft.com/office/drawing/2014/main" id="{327AA540-F797-4C1D-A1D5-16C93789F5A3}"/>
              </a:ext>
            </a:extLst>
          </p:cNvPr>
          <p:cNvSpPr txBox="1">
            <a:spLocks/>
          </p:cNvSpPr>
          <p:nvPr/>
        </p:nvSpPr>
        <p:spPr>
          <a:xfrm>
            <a:off x="11645432" y="6262836"/>
            <a:ext cx="465992" cy="381000"/>
          </a:xfrm>
          <a:prstGeom prst="rect">
            <a:avLst/>
          </a:prstGeom>
        </p:spPr>
        <p:txBody>
          <a:bodyPr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endParaRPr kumimoji="1" lang="en-US" altLang="en-US" b="1" dirty="0">
              <a:solidFill>
                <a:schemeClr val="bg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0DC25FBC-9452-4C55-8D73-877691596156}"/>
              </a:ext>
            </a:extLst>
          </p:cNvPr>
          <p:cNvSpPr txBox="1"/>
          <p:nvPr/>
        </p:nvSpPr>
        <p:spPr>
          <a:xfrm>
            <a:off x="256317" y="3521682"/>
            <a:ext cx="5264041" cy="3277820"/>
          </a:xfrm>
          <a:prstGeom prst="rect">
            <a:avLst/>
          </a:prstGeom>
          <a:solidFill>
            <a:srgbClr val="D4CAB0"/>
          </a:solidFill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師資</a:t>
            </a:r>
            <a:r>
              <a:rPr lang="zh-CN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設備與資源</a:t>
            </a:r>
            <a:endParaRPr lang="en-US" altLang="zh-CN" sz="16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本系目前共有</a:t>
            </a:r>
            <a:r>
              <a:rPr lang="en-US" altLang="zh-CN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21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名專任教師，以及多位合聘與兼任教師，除必修課程外提供多樣學術與實務的課程供學生選修。同時積極參與國內外研究合作計劃與雙邊學術交流，鼓勵學生加入實驗室，於國內外學術研討會發表研究成果。本系擁有先進的研究設施，超過</a:t>
            </a:r>
            <a:r>
              <a:rPr lang="en-US" altLang="zh-CN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間以上專業的實驗室，提供學術與應用研究以及教學有力的支援。包括用於地震監測</a:t>
            </a:r>
            <a:r>
              <a:rPr lang="zh-CN" altLang="en-US" sz="17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與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地震預警的儀器與地質構造模擬設備，礦物岩石電子微探，顯微鏡，</a:t>
            </a:r>
            <a:r>
              <a:rPr lang="en-US" altLang="zh-TW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光儀器</a:t>
            </a:r>
            <a:r>
              <a:rPr lang="zh-CN" altLang="en-US" sz="17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同位素分析</a:t>
            </a:r>
            <a:r>
              <a:rPr lang="zh-CN" altLang="en-US" sz="17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與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定年質譜儀，以及其它地質微生物，岩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芯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掃描，環境和奈米材料，古生物，古海洋等相關設備和實驗室。</a:t>
            </a:r>
            <a:endParaRPr lang="en-US" altLang="zh-CN" sz="17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100F881E-5694-4A6A-8FAB-81C24F92B08E}"/>
              </a:ext>
            </a:extLst>
          </p:cNvPr>
          <p:cNvSpPr txBox="1"/>
          <p:nvPr/>
        </p:nvSpPr>
        <p:spPr>
          <a:xfrm>
            <a:off x="5673436" y="880906"/>
            <a:ext cx="5829300" cy="5837495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科系專業方向</a:t>
            </a:r>
            <a:endParaRPr lang="en-US" altLang="zh-CN" sz="2000" b="1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本系專業領域</a:t>
            </a:r>
            <a:r>
              <a:rPr lang="zh-CN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大致可分成</a:t>
            </a:r>
            <a:r>
              <a:rPr lang="zh-TW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八大面向，包括地震</a:t>
            </a: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地球物理、地球化學、古生物地層、古環境變遷、水文及工程地質、石油地質、材料科學、環境奈米科學，為學生提供多元學術與應用發展的機會，培育具備跨領域能力的地球科學專業人才。</a:t>
            </a:r>
          </a:p>
          <a:p>
            <a:pPr>
              <a:spcBef>
                <a:spcPts val="200"/>
              </a:spcBef>
            </a:pPr>
            <a:r>
              <a:rPr lang="zh-CN" altLang="en-US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地震</a:t>
            </a:r>
            <a:r>
              <a:rPr lang="en-US" altLang="zh-CN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CN" altLang="en-US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地球物理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：利用地震</a:t>
            </a:r>
            <a:r>
              <a:rPr lang="zh-CN" altLang="en-US" sz="17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震測</a:t>
            </a:r>
            <a:r>
              <a:rPr lang="zh-CN" altLang="en-US" sz="17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重磁</a:t>
            </a:r>
            <a:r>
              <a:rPr lang="zh-CN" altLang="en-US" sz="17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大地測量</a:t>
            </a:r>
            <a:r>
              <a:rPr lang="zh-CN" altLang="en-US" sz="17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遙測，實驗與數值模擬等方法，研究地球內部物理性質，地震斷層構造與地震預警防災應用。</a:t>
            </a:r>
            <a:endParaRPr lang="en-US" altLang="zh-CN" sz="17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</a:pPr>
            <a:r>
              <a:rPr lang="zh-CN" altLang="en-US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地球化學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kumimoji="0" lang="zh-TW" altLang="zh-TW" sz="1700" b="0" i="0" u="none" strike="noStrike" cap="none" normalizeH="0" baseline="0" dirty="0">
                <a:ln>
                  <a:noFill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探索地球</a:t>
            </a:r>
            <a:r>
              <a:rPr kumimoji="0" lang="zh-CN" altLang="en-US" sz="1700" b="0" i="0" u="none" strike="noStrike" cap="none" normalizeH="0" baseline="0" dirty="0">
                <a:ln>
                  <a:noFill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於行星</a:t>
            </a:r>
            <a:r>
              <a:rPr kumimoji="0" lang="zh-TW" altLang="zh-TW" sz="1700" b="0" i="0" u="none" strike="noStrike" cap="none" normalizeH="0" baseline="0" dirty="0">
                <a:ln>
                  <a:noFill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化學組成、物質循環</a:t>
            </a:r>
            <a:r>
              <a:rPr kumimoji="0" lang="zh-CN" altLang="en-US" sz="1700" b="0" i="0" u="none" strike="noStrike" cap="none" normalizeH="0" baseline="0" dirty="0">
                <a:ln>
                  <a:noFill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及</a:t>
            </a:r>
            <a:r>
              <a:rPr kumimoji="0" lang="zh-TW" altLang="zh-TW" sz="1700" b="0" i="0" u="none" strike="noStrike" cap="none" normalizeH="0" baseline="0" dirty="0">
                <a:ln>
                  <a:noFill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成岩作用</a:t>
            </a:r>
            <a:r>
              <a:rPr kumimoji="0" lang="zh-CN" altLang="en-US" sz="1700" b="0" i="0" u="none" strike="noStrike" cap="none" normalizeH="0" baseline="0" dirty="0">
                <a:ln>
                  <a:noFill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r>
              <a:rPr kumimoji="0" lang="zh-TW" altLang="zh-TW" sz="1700" b="0" i="0" u="none" strike="noStrike" cap="none" normalizeH="0" baseline="0" dirty="0">
                <a:ln>
                  <a:noFill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包括同位素、岩石與礦物、深部礦物物理學，環境地球化學。</a:t>
            </a:r>
            <a:endParaRPr kumimoji="0" lang="zh-TW" altLang="zh-TW" sz="1700" b="1" i="0" u="none" strike="noStrike" cap="none" normalizeH="0" baseline="0" dirty="0">
              <a:ln>
                <a:noFill/>
              </a:ln>
              <a:effectLst/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</a:pPr>
            <a:r>
              <a:rPr lang="zh-CN" altLang="en-US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古生物地層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：研究古生物與地層，探討地球歷史，生物演化與地層年代。</a:t>
            </a:r>
            <a:endParaRPr lang="en-US" altLang="zh-CN" sz="17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</a:pPr>
            <a:r>
              <a:rPr lang="zh-CN" altLang="en-US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古環境變遷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zh-TW" altLang="zh-TW" sz="17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透過岩芯與冰芯來分析古氣候</a:t>
            </a:r>
            <a:r>
              <a:rPr lang="zh-CN" altLang="en-US" sz="17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古環境</a:t>
            </a:r>
            <a:r>
              <a:rPr lang="zh-TW" altLang="zh-TW" sz="17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變</a:t>
            </a:r>
            <a:r>
              <a:rPr lang="zh-CN" altLang="en-US" sz="17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遷，</a:t>
            </a:r>
            <a:r>
              <a:rPr lang="zh-TW" altLang="zh-TW" sz="17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預測現代氣候趨勢，</a:t>
            </a:r>
            <a:r>
              <a:rPr lang="zh-CN" altLang="en-US" sz="17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提供</a:t>
            </a:r>
            <a:r>
              <a:rPr lang="zh-TW" altLang="zh-TW" sz="17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全球暖化與環境變遷的應對策略</a:t>
            </a:r>
            <a:r>
              <a:rPr lang="zh-CN" altLang="en-US" sz="17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zh-TW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spcBef>
                <a:spcPts val="200"/>
              </a:spcBef>
            </a:pPr>
            <a:r>
              <a:rPr lang="zh-CN" altLang="en-US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水文與工程地質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zh-CN" altLang="en-US" sz="17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研究</a:t>
            </a:r>
            <a:r>
              <a:rPr lang="zh-TW" altLang="zh-TW" sz="17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地下水資源、地質災害與</a:t>
            </a:r>
            <a:r>
              <a:rPr lang="zh-CN" altLang="en-US" sz="17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與</a:t>
            </a:r>
            <a:r>
              <a:rPr lang="zh-TW" altLang="zh-TW" sz="17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基礎</a:t>
            </a:r>
            <a:r>
              <a:rPr lang="zh-CN" altLang="en-US" sz="17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工程</a:t>
            </a:r>
            <a:r>
              <a:rPr lang="zh-TW" altLang="zh-TW" sz="17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建設的地質評估</a:t>
            </a:r>
            <a:r>
              <a:rPr lang="zh-CN" altLang="en-US" sz="17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zh-TW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spcBef>
                <a:spcPts val="200"/>
              </a:spcBef>
            </a:pPr>
            <a:r>
              <a:rPr lang="zh-CN" altLang="en-US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石油地質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：研究油氣資源與開採評估，支援能源產業發展。</a:t>
            </a:r>
            <a:endParaRPr lang="en-US" altLang="zh-CN" sz="17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</a:pPr>
            <a:r>
              <a:rPr lang="zh-CN" altLang="en-US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地質材料科學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：研究礦物岩石等地質材料的性質及其在工程科技的應用。</a:t>
            </a:r>
            <a:endParaRPr lang="en-US" altLang="zh-CN" sz="17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</a:pPr>
            <a:r>
              <a:rPr lang="zh-CN" altLang="en-US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環境奈米科學</a:t>
            </a:r>
            <a:r>
              <a:rPr lang="zh-CN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：研究奈米材料在環境中的行為，以及奈米技術在污染治理與碳封存技術的應用。</a:t>
            </a:r>
            <a:endParaRPr lang="en-US" altLang="zh-CN" sz="17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105CB6B5-5BBB-4602-AE6D-6375C01715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086" y="70606"/>
            <a:ext cx="914400" cy="914400"/>
          </a:xfrm>
          <a:prstGeom prst="rect">
            <a:avLst/>
          </a:prstGeom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A036C9FC-4B2A-45FA-B2BD-708BD7B2982A}"/>
              </a:ext>
            </a:extLst>
          </p:cNvPr>
          <p:cNvSpPr txBox="1"/>
          <p:nvPr/>
        </p:nvSpPr>
        <p:spPr>
          <a:xfrm>
            <a:off x="9502486" y="188445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NTUGEO</a:t>
            </a:r>
          </a:p>
          <a:p>
            <a:pPr algn="ctr"/>
            <a:r>
              <a:rPr lang="zh-CN" altLang="en-US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臺大地質系所網站</a:t>
            </a:r>
            <a:endParaRPr lang="zh-TW" altLang="en-US" sz="16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05441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0276479" y="6453336"/>
            <a:ext cx="231141" cy="37275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167" name="課程規劃架構"/>
          <p:cNvSpPr txBox="1">
            <a:spLocks noGrp="1"/>
          </p:cNvSpPr>
          <p:nvPr>
            <p:ph type="body" sz="quarter" idx="1"/>
          </p:nvPr>
        </p:nvSpPr>
        <p:spPr>
          <a:xfrm>
            <a:off x="394857" y="199936"/>
            <a:ext cx="11163293" cy="69368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b="1" dirty="0" err="1"/>
              <a:t>課程規劃架構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&amp;</a:t>
            </a:r>
            <a:r>
              <a:rPr lang="zh-CN" altLang="en-US" b="1" dirty="0"/>
              <a:t>跨領域學習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DF879E1A-8776-4626-A0A4-314F5ABD9529}"/>
              </a:ext>
            </a:extLst>
          </p:cNvPr>
          <p:cNvSpPr/>
          <p:nvPr/>
        </p:nvSpPr>
        <p:spPr>
          <a:xfrm>
            <a:off x="1319646" y="6439833"/>
            <a:ext cx="117867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臺大課程地圖：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https://coursemap.aca.ntu.edu.tw/course_map_all/class.php?code=2040</a:t>
            </a:r>
            <a:endParaRPr lang="zh-TW" altLang="en-US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9" name="內容版面配置區 2">
            <a:extLst>
              <a:ext uri="{FF2B5EF4-FFF2-40B4-BE49-F238E27FC236}">
                <a16:creationId xmlns:a16="http://schemas.microsoft.com/office/drawing/2014/main" id="{B71AF489-70F0-43AB-B1A7-DF6943CD19B5}"/>
              </a:ext>
            </a:extLst>
          </p:cNvPr>
          <p:cNvSpPr txBox="1"/>
          <p:nvPr/>
        </p:nvSpPr>
        <p:spPr>
          <a:xfrm>
            <a:off x="6017296" y="1094433"/>
            <a:ext cx="5367415" cy="52846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Autofit/>
          </a:bodyPr>
          <a:lstStyle/>
          <a:p>
            <a:pPr marL="360000" lvl="1" indent="-342900">
              <a:spcBef>
                <a:spcPts val="300"/>
              </a:spcBef>
              <a:buClr>
                <a:srgbClr val="A96D2B"/>
              </a:buClr>
              <a:buSzPct val="100000"/>
              <a:buFont typeface="Wingdings" panose="05000000000000000000" pitchFamily="2" charset="2"/>
              <a:buChar char="l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TW" altLang="en-US" sz="17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校學士</a:t>
            </a:r>
            <a:r>
              <a:rPr lang="zh-TW" altLang="en-US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： </a:t>
            </a:r>
            <a:r>
              <a:rPr lang="zh-TW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自主學習，</a:t>
            </a:r>
            <a:r>
              <a:rPr lang="zh-TW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Times New Roman"/>
              </a:rPr>
              <a:t>訂製專屬自己的學位！</a:t>
            </a:r>
            <a:r>
              <a:rPr lang="en-US" altLang="zh-TW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  <a:hlinkClick r:id="rId3"/>
              </a:rPr>
              <a:t>https://ntuibpu.ntu.edu.tw/Default.html</a:t>
            </a:r>
            <a:endParaRPr lang="en-US" altLang="zh-TW" sz="17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Times New Roman"/>
            </a:endParaRPr>
          </a:p>
          <a:p>
            <a:pPr marL="360000" lvl="1" indent="-342900">
              <a:spcBef>
                <a:spcPts val="300"/>
              </a:spcBef>
              <a:buClr>
                <a:srgbClr val="A96D2B"/>
              </a:buClr>
              <a:buSzPct val="100000"/>
              <a:buFont typeface="Wingdings" panose="05000000000000000000" pitchFamily="2" charset="2"/>
              <a:buChar char="l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CN" altLang="en-US" sz="17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院學士與榮譽學士規劃中</a:t>
            </a:r>
            <a:endParaRPr lang="en-US" altLang="zh-TW" sz="17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Times New Roman"/>
            </a:endParaRPr>
          </a:p>
          <a:p>
            <a:pPr marL="360000" lvl="1" indent="-342900">
              <a:spcBef>
                <a:spcPts val="300"/>
              </a:spcBef>
              <a:buClr>
                <a:srgbClr val="A96D2B"/>
              </a:buClr>
              <a:buSzPct val="100000"/>
              <a:buFont typeface="Wingdings" panose="05000000000000000000" pitchFamily="2" charset="2"/>
              <a:buChar char="l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TW" altLang="en-US" sz="17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輔系，雙主修</a:t>
            </a:r>
            <a:endParaRPr lang="en-US" altLang="zh-TW" sz="17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標楷體"/>
            </a:endParaRPr>
          </a:p>
          <a:p>
            <a:pPr marL="360000" lvl="1" indent="-342900">
              <a:spcBef>
                <a:spcPts val="300"/>
              </a:spcBef>
              <a:buClr>
                <a:srgbClr val="A96D2B"/>
              </a:buClr>
              <a:buSzPct val="100000"/>
              <a:buFont typeface="Wingdings" panose="05000000000000000000" pitchFamily="2" charset="2"/>
              <a:buChar char="l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TW" altLang="en-US" sz="17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 </a:t>
            </a:r>
            <a:r>
              <a:rPr lang="en-US" altLang="zh-TW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  <a:hlinkClick r:id="rId4"/>
              </a:rPr>
              <a:t>https://reg227.aca.ntu.edu.tw/TMD/stuquery/</a:t>
            </a:r>
            <a:endParaRPr lang="zh-TW" altLang="en-US" sz="17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標楷體"/>
            </a:endParaRPr>
          </a:p>
          <a:p>
            <a:pPr marL="360000" lvl="1" indent="-342900">
              <a:spcBef>
                <a:spcPts val="300"/>
              </a:spcBef>
              <a:buClr>
                <a:srgbClr val="A96D2B"/>
              </a:buClr>
              <a:buSzPct val="100000"/>
              <a:buFont typeface="Wingdings" panose="05000000000000000000" pitchFamily="2" charset="2"/>
              <a:buChar char="l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TW" altLang="en-US" sz="17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領域專長學程</a:t>
            </a:r>
          </a:p>
          <a:p>
            <a:pPr marL="360000" lvl="2">
              <a:spcBef>
                <a:spcPts val="300"/>
              </a:spcBef>
              <a:buClr>
                <a:srgbClr val="A96D2B"/>
              </a:buClr>
              <a:buSzPct val="100000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TW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無需事先申請，透過</a:t>
            </a:r>
            <a:r>
              <a:rPr lang="zh-TW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Times New Roman"/>
              </a:rPr>
              <a:t>明確主軸將 </a:t>
            </a:r>
            <a:r>
              <a:rPr lang="en-US" altLang="zh-TW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Times New Roman"/>
              </a:rPr>
              <a:t>4-5</a:t>
            </a:r>
            <a:r>
              <a:rPr lang="zh-TW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Times New Roman"/>
              </a:rPr>
              <a:t>門課串為模組，分成基礎、理論、方法、總整課，完成後畢業時可獲得領域專長證書。</a:t>
            </a:r>
          </a:p>
          <a:p>
            <a:pPr marL="360000" lvl="2">
              <a:spcBef>
                <a:spcPts val="300"/>
              </a:spcBef>
              <a:buClr>
                <a:srgbClr val="A96D2B"/>
              </a:buClr>
              <a:buSzPct val="100000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altLang="zh-TW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  <a:hlinkClick r:id="rId5"/>
              </a:rPr>
              <a:t>https://specom.aca.ntu.edu.tw/Domain/intro?lang=zh</a:t>
            </a:r>
            <a:endParaRPr lang="zh-TW" altLang="en-US" sz="17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標楷體"/>
            </a:endParaRPr>
          </a:p>
          <a:p>
            <a:pPr marL="360000" lvl="2" indent="-342900">
              <a:spcBef>
                <a:spcPts val="300"/>
              </a:spcBef>
              <a:buClr>
                <a:srgbClr val="A96D2B"/>
              </a:buClr>
              <a:buSzPct val="100000"/>
              <a:buFont typeface="Wingdings" panose="05000000000000000000" pitchFamily="2" charset="2"/>
              <a:buChar char="l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TW" altLang="en-US" sz="17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地質領域專長課程 </a:t>
            </a:r>
          </a:p>
          <a:p>
            <a:pPr marL="360000" lvl="2">
              <a:spcBef>
                <a:spcPts val="300"/>
              </a:spcBef>
              <a:buClr>
                <a:srgbClr val="A96D2B"/>
              </a:buClr>
              <a:buSzPct val="100000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TW" altLang="en-US" sz="17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	</a:t>
            </a:r>
            <a:r>
              <a:rPr lang="zh-TW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野外地質調查</a:t>
            </a:r>
          </a:p>
          <a:p>
            <a:pPr marL="360000" lvl="2">
              <a:spcBef>
                <a:spcPts val="300"/>
              </a:spcBef>
              <a:buClr>
                <a:srgbClr val="A96D2B"/>
              </a:buClr>
              <a:buSzPct val="100000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TW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	地震學</a:t>
            </a:r>
            <a:endParaRPr lang="en-US" altLang="zh-TW" sz="17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標楷體"/>
            </a:endParaRPr>
          </a:p>
          <a:p>
            <a:pPr marL="360000" lvl="2">
              <a:spcBef>
                <a:spcPts val="300"/>
              </a:spcBef>
              <a:buClr>
                <a:srgbClr val="A96D2B"/>
              </a:buClr>
              <a:buSzPct val="100000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altLang="zh-TW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	</a:t>
            </a:r>
            <a:r>
              <a:rPr lang="zh-TW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地球物理學</a:t>
            </a:r>
          </a:p>
          <a:p>
            <a:pPr marL="360000" lvl="2">
              <a:spcBef>
                <a:spcPts val="300"/>
              </a:spcBef>
              <a:buClr>
                <a:srgbClr val="A96D2B"/>
              </a:buClr>
              <a:buSzPct val="100000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TW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	關鍵區科學</a:t>
            </a:r>
          </a:p>
          <a:p>
            <a:pPr marL="360000" lvl="2">
              <a:spcBef>
                <a:spcPts val="300"/>
              </a:spcBef>
              <a:buClr>
                <a:srgbClr val="A96D2B"/>
              </a:buClr>
              <a:buSzPct val="100000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TW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	應用古生物地層</a:t>
            </a:r>
          </a:p>
          <a:p>
            <a:pPr marL="360000" lvl="2">
              <a:spcBef>
                <a:spcPts val="300"/>
              </a:spcBef>
              <a:buClr>
                <a:srgbClr val="A96D2B"/>
              </a:buClr>
              <a:buSzPct val="100000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TW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	氣候的過去與現在：來自海洋旳觀點</a:t>
            </a:r>
          </a:p>
          <a:p>
            <a:pPr marL="360000" lvl="2">
              <a:spcBef>
                <a:spcPts val="300"/>
              </a:spcBef>
              <a:buClr>
                <a:srgbClr val="A96D2B"/>
              </a:buClr>
              <a:buSzPct val="100000"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TW" altLang="en-US" sz="17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	地球化學原理與應用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4020D18E-B809-4BBA-B070-A84E2A47E6C5}"/>
              </a:ext>
            </a:extLst>
          </p:cNvPr>
          <p:cNvSpPr txBox="1"/>
          <p:nvPr/>
        </p:nvSpPr>
        <p:spPr>
          <a:xfrm>
            <a:off x="384031" y="1065769"/>
            <a:ext cx="2708214" cy="5355312"/>
          </a:xfrm>
          <a:prstGeom prst="rect">
            <a:avLst/>
          </a:prstGeom>
          <a:solidFill>
            <a:srgbClr val="B8CCC9"/>
          </a:solidFill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系訂必修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(52)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大一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(14)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微積分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1, 2, 3, 4 (8)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地質科學導論上，下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(8)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大二 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(14)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地球物質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&amp;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(4)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地球歷史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&amp;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(4)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地球構造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地球物理原理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含實習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(3)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大三 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(10)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地表作用與地形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地球化學原理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含實習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(3)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環境與工程地質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野外地質學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&amp;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大四 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(6)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地質資源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暑期野外地質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專題討論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</a:t>
            </a:r>
          </a:p>
          <a:p>
            <a:endParaRPr lang="en-US" altLang="zh-CN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A66FDF0-5D80-4D43-98A3-6A80611F62A3}"/>
              </a:ext>
            </a:extLst>
          </p:cNvPr>
          <p:cNvSpPr txBox="1"/>
          <p:nvPr/>
        </p:nvSpPr>
        <p:spPr>
          <a:xfrm>
            <a:off x="3252794" y="1099911"/>
            <a:ext cx="2628461" cy="1514405"/>
          </a:xfrm>
          <a:prstGeom prst="rect">
            <a:avLst/>
          </a:prstGeom>
          <a:solidFill>
            <a:srgbClr val="C4B544"/>
          </a:solidFill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通識課程 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(12)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應修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15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學分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視國文採記方式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，指定領域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A1-A5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A8,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詳見臺大共同教育中心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3FFB6CAC-7219-4492-9A85-06A53200790E}"/>
              </a:ext>
            </a:extLst>
          </p:cNvPr>
          <p:cNvSpPr txBox="1"/>
          <p:nvPr/>
        </p:nvSpPr>
        <p:spPr>
          <a:xfrm>
            <a:off x="3252794" y="2728983"/>
            <a:ext cx="2628460" cy="954107"/>
          </a:xfrm>
          <a:prstGeom prst="rect">
            <a:avLst/>
          </a:prstGeom>
          <a:solidFill>
            <a:srgbClr val="8E9F47"/>
          </a:solidFill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選修 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(52)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自由修習校內課程，依各人喜好安排課程。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B82DFAF3-11FC-4006-BB3E-94207B601819}"/>
              </a:ext>
            </a:extLst>
          </p:cNvPr>
          <p:cNvSpPr txBox="1"/>
          <p:nvPr/>
        </p:nvSpPr>
        <p:spPr>
          <a:xfrm>
            <a:off x="3252793" y="3785283"/>
            <a:ext cx="2628461" cy="2616101"/>
          </a:xfrm>
          <a:prstGeom prst="rect">
            <a:avLst/>
          </a:prstGeom>
          <a:solidFill>
            <a:srgbClr val="95796B"/>
          </a:solidFill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共同必修 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(12)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國文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(6)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英文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(6)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服務學習甲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(0)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健康體適能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(0)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專業運動學群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(0)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進階英文一二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(0)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服務學習乙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(0)</a:t>
            </a: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專業運動學群 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(0)</a:t>
            </a:r>
          </a:p>
        </p:txBody>
      </p:sp>
      <p:sp>
        <p:nvSpPr>
          <p:cNvPr id="23" name="投影片編號版面配置區 3">
            <a:extLst>
              <a:ext uri="{FF2B5EF4-FFF2-40B4-BE49-F238E27FC236}">
                <a16:creationId xmlns:a16="http://schemas.microsoft.com/office/drawing/2014/main" id="{24237FB3-514C-47A1-9573-20421570050E}"/>
              </a:ext>
            </a:extLst>
          </p:cNvPr>
          <p:cNvSpPr txBox="1">
            <a:spLocks/>
          </p:cNvSpPr>
          <p:nvPr/>
        </p:nvSpPr>
        <p:spPr>
          <a:xfrm>
            <a:off x="11645432" y="6262836"/>
            <a:ext cx="465992" cy="381000"/>
          </a:xfrm>
          <a:prstGeom prst="rect">
            <a:avLst/>
          </a:prstGeom>
        </p:spPr>
        <p:txBody>
          <a:bodyPr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endParaRPr kumimoji="1" lang="en-US" altLang="en-US" b="1" dirty="0">
              <a:solidFill>
                <a:schemeClr val="bg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22" name="圖片 21">
            <a:extLst>
              <a:ext uri="{FF2B5EF4-FFF2-40B4-BE49-F238E27FC236}">
                <a16:creationId xmlns:a16="http://schemas.microsoft.com/office/drawing/2014/main" id="{8B39F756-43BF-4EA3-BDF7-806A4F32C0E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0991" y="90399"/>
            <a:ext cx="914400" cy="914400"/>
          </a:xfrm>
          <a:prstGeom prst="rect">
            <a:avLst/>
          </a:prstGeom>
        </p:spPr>
      </p:pic>
      <p:sp>
        <p:nvSpPr>
          <p:cNvPr id="24" name="文字方塊 23">
            <a:extLst>
              <a:ext uri="{FF2B5EF4-FFF2-40B4-BE49-F238E27FC236}">
                <a16:creationId xmlns:a16="http://schemas.microsoft.com/office/drawing/2014/main" id="{74B30B9E-0CAA-4732-841E-CF698BEEC60C}"/>
              </a:ext>
            </a:extLst>
          </p:cNvPr>
          <p:cNvSpPr txBox="1"/>
          <p:nvPr/>
        </p:nvSpPr>
        <p:spPr>
          <a:xfrm>
            <a:off x="9535391" y="309646"/>
            <a:ext cx="10727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NTUGEO</a:t>
            </a:r>
          </a:p>
          <a:p>
            <a:pPr algn="ctr"/>
            <a:r>
              <a:rPr lang="zh-CN" altLang="en-US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粉絲專頁</a:t>
            </a:r>
            <a:endParaRPr lang="zh-TW" altLang="en-US" sz="16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0276479" y="6453336"/>
            <a:ext cx="231141" cy="37275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 dirty="0"/>
          </a:p>
        </p:txBody>
      </p:sp>
      <p:sp>
        <p:nvSpPr>
          <p:cNvPr id="167" name="課程規劃架構"/>
          <p:cNvSpPr txBox="1">
            <a:spLocks noGrp="1"/>
          </p:cNvSpPr>
          <p:nvPr>
            <p:ph type="body" sz="quarter" idx="1"/>
          </p:nvPr>
        </p:nvSpPr>
        <p:spPr>
          <a:xfrm>
            <a:off x="353296" y="140966"/>
            <a:ext cx="11066314" cy="69368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人才培育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就業前景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A5B1A90-FB3E-44FF-A9F2-7F4F764E4824}"/>
              </a:ext>
            </a:extLst>
          </p:cNvPr>
          <p:cNvSpPr txBox="1"/>
          <p:nvPr/>
        </p:nvSpPr>
        <p:spPr>
          <a:xfrm>
            <a:off x="363684" y="1044167"/>
            <a:ext cx="5340925" cy="206210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海外學習機會</a:t>
            </a:r>
            <a:endParaRPr lang="en-US" altLang="zh-CN" sz="2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為提升學生全球移動力，本系除了提供國際雙學位，國際交換學生機會，並響應臺大推動</a:t>
            </a:r>
            <a:r>
              <a:rPr lang="en-US" altLang="zh-CN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Beyond Borders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計劃，擴大補助學生出國見習學習的機會。本系教師積極參與該計劃，帶領學生到國外進行野外實習與學術交流的課程，使學生提早體驗國外專業學術研究環境，培養國際視野與實務經驗。</a:t>
            </a:r>
            <a:endParaRPr lang="en-US" altLang="zh-CN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F63EF43E-5EDC-4596-92A1-B96380C3F190}"/>
              </a:ext>
            </a:extLst>
          </p:cNvPr>
          <p:cNvSpPr txBox="1"/>
          <p:nvPr/>
        </p:nvSpPr>
        <p:spPr>
          <a:xfrm>
            <a:off x="363684" y="3284610"/>
            <a:ext cx="5340925" cy="3170099"/>
          </a:xfrm>
          <a:prstGeom prst="rect">
            <a:avLst/>
          </a:prstGeom>
          <a:solidFill>
            <a:srgbClr val="EED29A"/>
          </a:solidFill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就業前景</a:t>
            </a:r>
            <a:endParaRPr lang="en-US" altLang="zh-CN" sz="2000" b="1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標楷體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本系畢業生可投身學術研究，教育，礦業（如金屬礦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、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寶石），能源產業（如油氣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、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地熱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、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風能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、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海洋能），大型建設（如水庫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、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隧道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、</a:t>
            </a:r>
            <a:r>
              <a:rPr lang="zh-CN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標楷體"/>
              </a:rPr>
              <a:t>交通工程），與國家公園管理等領域。主要就業單位包括中央研究院，大專院校，國高中小學，工研院綠能與環境研究所，國家公園管處，經濟部地礦中心，交通部氣象局地震測報中心，環保署，國家公園管處，各級博物館，政府工工務局建設局單位，中油，台塑石油，臺電，中鋼，中鋁，臺泥，鐵路與大型工程顧問公司，地質技師事務所，甚至跨域到其它領域。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標楷體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D0517E6-918F-45AB-9C62-29A52A5A0929}"/>
              </a:ext>
            </a:extLst>
          </p:cNvPr>
          <p:cNvSpPr/>
          <p:nvPr/>
        </p:nvSpPr>
        <p:spPr>
          <a:xfrm>
            <a:off x="5886452" y="1111588"/>
            <a:ext cx="5340924" cy="5109091"/>
          </a:xfrm>
          <a:prstGeom prst="rect">
            <a:avLst/>
          </a:prstGeom>
          <a:solidFill>
            <a:srgbClr val="D3E8A0"/>
          </a:solidFill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創新領域人才培育</a:t>
            </a:r>
            <a:endParaRPr lang="en-US" altLang="zh-CN" sz="2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進入二十一世紀，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全球面臨日益嚴峻的氣候變遷與地震地質災害挑戰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實現淨零碳排放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以及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地球資源永續經營與管理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已成為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迫切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需求。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本系不僅傳承傳統地質學的核心研究，亦持續開拓創新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積極發展應用地質、地震地球物理及環境科學等領域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以應對當代科學與社會發展的需求。 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此外，地質科學正邁向跨領域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整合與應用導向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的新時代，在碳封存技術、地熱與綠能開發等領域發揮關鍵作用。同時，人工智慧（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AI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）在地球科學的應用亦日益深化，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推動大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數據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分析、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地質地震災害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監測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預測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以及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決策輔助的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革新，提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高地球科學研究與應用的效率與精準度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本系教師在臺大兩個校級研究中心</a:t>
            </a:r>
            <a:r>
              <a:rPr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CN" altLang="en-US" b="1" dirty="0">
                <a:solidFill>
                  <a:srgbClr val="4D26D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永續地球尖端科學研究中心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b="1" dirty="0">
                <a:solidFill>
                  <a:srgbClr val="4D26D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新碳勘科技研究</a:t>
            </a:r>
            <a:r>
              <a:rPr lang="zh-CN" altLang="en-US" b="1" dirty="0">
                <a:solidFill>
                  <a:srgbClr val="4D26D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中心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擔當重要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推手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角色，致力於發展前瞻地質與能源科技，以培育專業人才，迎接全球挑戰，確保臺灣在國際地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質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科學領域的競爭力。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投影片編號版面配置區 3">
            <a:extLst>
              <a:ext uri="{FF2B5EF4-FFF2-40B4-BE49-F238E27FC236}">
                <a16:creationId xmlns:a16="http://schemas.microsoft.com/office/drawing/2014/main" id="{57D37F18-822E-4B29-8415-641894BC0658}"/>
              </a:ext>
            </a:extLst>
          </p:cNvPr>
          <p:cNvSpPr txBox="1">
            <a:spLocks/>
          </p:cNvSpPr>
          <p:nvPr/>
        </p:nvSpPr>
        <p:spPr>
          <a:xfrm>
            <a:off x="11645432" y="6262836"/>
            <a:ext cx="465992" cy="381000"/>
          </a:xfrm>
          <a:prstGeom prst="rect">
            <a:avLst/>
          </a:prstGeom>
        </p:spPr>
        <p:txBody>
          <a:bodyPr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endParaRPr kumimoji="1" lang="en-US" altLang="en-US" b="1" dirty="0">
              <a:solidFill>
                <a:schemeClr val="bg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96A5F72A-96E3-4554-B0EC-288B2B51CF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3395" y="58721"/>
            <a:ext cx="914400" cy="914400"/>
          </a:xfrm>
          <a:prstGeom prst="rect">
            <a:avLst/>
          </a:prstGeom>
        </p:spPr>
      </p:pic>
      <p:sp>
        <p:nvSpPr>
          <p:cNvPr id="17" name="文字方塊 16">
            <a:extLst>
              <a:ext uri="{FF2B5EF4-FFF2-40B4-BE49-F238E27FC236}">
                <a16:creationId xmlns:a16="http://schemas.microsoft.com/office/drawing/2014/main" id="{DDE60965-818C-4A87-855C-1B67104E2D5E}"/>
              </a:ext>
            </a:extLst>
          </p:cNvPr>
          <p:cNvSpPr txBox="1"/>
          <p:nvPr/>
        </p:nvSpPr>
        <p:spPr>
          <a:xfrm>
            <a:off x="9377795" y="249879"/>
            <a:ext cx="16209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臺大地質標本館</a:t>
            </a:r>
            <a:endParaRPr lang="en-US" altLang="zh-CN" sz="16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zh-CN" altLang="en-US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粉絲專頁</a:t>
            </a:r>
            <a:endParaRPr lang="zh-TW" altLang="en-US" sz="16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62258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1410</Words>
  <Application>Microsoft Office PowerPoint</Application>
  <PresentationFormat>寬螢幕</PresentationFormat>
  <Paragraphs>84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Calibri Light</vt:lpstr>
      <vt:lpstr>Times New Roman</vt:lpstr>
      <vt:lpstr>Wingdings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shung</dc:creator>
  <cp:lastModifiedBy>shung</cp:lastModifiedBy>
  <cp:revision>43</cp:revision>
  <dcterms:created xsi:type="dcterms:W3CDTF">2025-03-15T08:12:33Z</dcterms:created>
  <dcterms:modified xsi:type="dcterms:W3CDTF">2025-03-15T16:43:43Z</dcterms:modified>
</cp:coreProperties>
</file>