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61" r:id="rId2"/>
    <p:sldId id="260" r:id="rId3"/>
    <p:sldId id="285" r:id="rId4"/>
    <p:sldId id="257" r:id="rId5"/>
    <p:sldId id="265" r:id="rId6"/>
    <p:sldId id="289" r:id="rId7"/>
    <p:sldId id="287" r:id="rId8"/>
    <p:sldId id="291" r:id="rId9"/>
    <p:sldId id="292" r:id="rId10"/>
    <p:sldId id="296" r:id="rId11"/>
    <p:sldId id="294" r:id="rId12"/>
    <p:sldId id="297" r:id="rId13"/>
    <p:sldId id="298" r:id="rId14"/>
    <p:sldId id="299" r:id="rId15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7A"/>
    <a:srgbClr val="345C72"/>
    <a:srgbClr val="FFFFFF"/>
    <a:srgbClr val="728D9D"/>
    <a:srgbClr val="F4C899"/>
    <a:srgbClr val="80CAF9"/>
    <a:srgbClr val="FAFDFD"/>
    <a:srgbClr val="EBEBEB"/>
    <a:srgbClr val="151515"/>
    <a:srgbClr val="100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2"/>
    <p:restoredTop sz="91776" autoAdjust="0"/>
  </p:normalViewPr>
  <p:slideViewPr>
    <p:cSldViewPr snapToGrid="0" snapToObjects="1">
      <p:cViewPr varScale="1">
        <p:scale>
          <a:sx n="85" d="100"/>
          <a:sy n="85" d="100"/>
        </p:scale>
        <p:origin x="17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3:51.3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 10 24575,'-6'-5'0,"2"0"0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4T17:03:56.80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36BA5-8B33-481E-A3E7-CFD54FA30952}" type="datetimeFigureOut">
              <a:rPr lang="zh-TW" altLang="en-US" smtClean="0"/>
              <a:t>2026/2/5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AF782-0183-4F27-A5AC-4CB80F3017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36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國科會的三艘研究船資料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AF782-0183-4F27-A5AC-4CB80F3017D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91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船測</a:t>
            </a:r>
            <a:r>
              <a:rPr lang="zh-TW" altLang="en-US" dirty="0"/>
              <a:t> 測量</a:t>
            </a:r>
            <a:r>
              <a:rPr lang="en-US" altLang="zh-TW" dirty="0"/>
              <a:t> </a:t>
            </a:r>
            <a:r>
              <a:rPr lang="zh-TW" altLang="en-US" dirty="0"/>
              <a:t>人體（抽血 體檢）</a:t>
            </a:r>
            <a:br>
              <a:rPr lang="en-US" altLang="zh-TW" dirty="0"/>
            </a:br>
            <a:endParaRPr lang="en-US" altLang="zh-TW" dirty="0"/>
          </a:p>
          <a:p>
            <a:r>
              <a:rPr lang="en-US" dirty="0" err="1"/>
              <a:t>空間</a:t>
            </a:r>
            <a:r>
              <a:rPr lang="zh-TW" altLang="en-US" dirty="0"/>
              <a:t> 時間（季節） 深度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AF782-0183-4F27-A5AC-4CB80F3017D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22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14種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AF782-0183-4F27-A5AC-4CB80F3017D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6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預期看到的資料</a:t>
            </a:r>
            <a:r>
              <a:rPr lang="zh-TW" altLang="en-US" dirty="0"/>
              <a:t> </a:t>
            </a:r>
            <a:r>
              <a:rPr lang="en-TW" dirty="0"/>
              <a:t>等等圖台上一起操作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AF782-0183-4F27-A5AC-4CB80F3017D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7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AF782-0183-4F27-A5AC-4CB80F3017D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15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5671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210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7063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5416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4087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6632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4222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0357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3474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6986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13969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7493-639D-2949-8ACB-C093A1328C2A}" type="datetimeFigureOut">
              <a:rPr lang="en-TW" smtClean="0"/>
              <a:t>2026/2/5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C94F7-8C38-0940-A183-B235B93411D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22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photo?fbid=25558857643698477&amp;set=a.106191752725083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acebook.com/mdc.cwb/posts/pfbid0bFeHvp6xYwtvHiezFrZyaCGrM9Zn4iRVL967NQ8dusmb5SVKCkomaUN89qG93An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cruise.oc.ntu.edu.tw/nnrvf/" TargetMode="Externa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hyperlink" Target="https://www.odb.ntu.edu.tw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YS-KgPr4KI?feature=oembed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db.ntu.edu.tw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7D21E5-3DA3-3DE0-E902-7FC234E75CF5}"/>
              </a:ext>
            </a:extLst>
          </p:cNvPr>
          <p:cNvSpPr/>
          <p:nvPr/>
        </p:nvSpPr>
        <p:spPr>
          <a:xfrm>
            <a:off x="0" y="0"/>
            <a:ext cx="714756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870844-36E7-54FC-21FA-9DDB874909DE}"/>
              </a:ext>
            </a:extLst>
          </p:cNvPr>
          <p:cNvSpPr/>
          <p:nvPr/>
        </p:nvSpPr>
        <p:spPr>
          <a:xfrm>
            <a:off x="7147560" y="0"/>
            <a:ext cx="5044440" cy="6858000"/>
          </a:xfrm>
          <a:prstGeom prst="rect">
            <a:avLst/>
          </a:prstGeom>
          <a:solidFill>
            <a:srgbClr val="72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DB1B69-34BE-7649-E20B-70423DBEB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38" t="34099" r="29687" b="37268"/>
          <a:stretch/>
        </p:blipFill>
        <p:spPr>
          <a:xfrm>
            <a:off x="8584098" y="4915584"/>
            <a:ext cx="5044440" cy="1963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9AD59-C6DF-0FEA-4C5F-E36D73CE4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9" t="11699" r="16625" b="10444"/>
          <a:stretch/>
        </p:blipFill>
        <p:spPr>
          <a:xfrm>
            <a:off x="-2560320" y="381000"/>
            <a:ext cx="9326880" cy="61078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0F77D3-D859-5BF9-5D94-D9B7E40D8B5D}"/>
              </a:ext>
            </a:extLst>
          </p:cNvPr>
          <p:cNvSpPr/>
          <p:nvPr/>
        </p:nvSpPr>
        <p:spPr>
          <a:xfrm>
            <a:off x="2865120" y="685800"/>
            <a:ext cx="9326880" cy="550164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2C6478-3F21-F471-FFA9-5184A024EA8E}"/>
              </a:ext>
            </a:extLst>
          </p:cNvPr>
          <p:cNvSpPr txBox="1">
            <a:spLocks/>
          </p:cNvSpPr>
          <p:nvPr/>
        </p:nvSpPr>
        <p:spPr>
          <a:xfrm>
            <a:off x="3554898" y="2521492"/>
            <a:ext cx="7551420" cy="13306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國科會海洋學門資料庫</a:t>
            </a:r>
            <a:endParaRPr lang="en-US" altLang="zh-TW" sz="5400" b="1" dirty="0">
              <a:solidFill>
                <a:schemeClr val="tx1">
                  <a:lumMod val="85000"/>
                  <a:lumOff val="15000"/>
                </a:schemeClr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3A964CC-683F-462B-437A-7246B1377857}"/>
              </a:ext>
            </a:extLst>
          </p:cNvPr>
          <p:cNvSpPr txBox="1">
            <a:spLocks/>
          </p:cNvSpPr>
          <p:nvPr/>
        </p:nvSpPr>
        <p:spPr>
          <a:xfrm>
            <a:off x="4277326" y="930484"/>
            <a:ext cx="9047548" cy="6674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Ocean Data Bank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 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(ODB)</a:t>
            </a:r>
            <a:endParaRPr lang="en-TW" sz="2000" b="1" dirty="0">
              <a:solidFill>
                <a:schemeClr val="tx1">
                  <a:lumMod val="85000"/>
                  <a:lumOff val="15000"/>
                </a:schemeClr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34F82-747D-D4C1-13DA-969DA5A48D93}"/>
              </a:ext>
            </a:extLst>
          </p:cNvPr>
          <p:cNvSpPr txBox="1"/>
          <p:nvPr/>
        </p:nvSpPr>
        <p:spPr>
          <a:xfrm>
            <a:off x="3528060" y="528224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國立臺灣大學海洋研究所</a:t>
            </a:r>
            <a:endParaRPr lang="en-US" altLang="zh-TW" dirty="0">
              <a:solidFill>
                <a:schemeClr val="bg2">
                  <a:lumMod val="50000"/>
                </a:schemeClr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EF5B6-004E-B3D9-0C94-8489B174A702}"/>
              </a:ext>
            </a:extLst>
          </p:cNvPr>
          <p:cNvSpPr txBox="1"/>
          <p:nvPr/>
        </p:nvSpPr>
        <p:spPr>
          <a:xfrm>
            <a:off x="6402605" y="52822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葉庭禎</a:t>
            </a:r>
            <a:endParaRPr lang="en-TW" dirty="0">
              <a:solidFill>
                <a:schemeClr val="bg2">
                  <a:lumMod val="50000"/>
                </a:schemeClr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A8A5F-D839-B2D3-D4C3-403497D312DE}"/>
              </a:ext>
            </a:extLst>
          </p:cNvPr>
          <p:cNvSpPr txBox="1"/>
          <p:nvPr/>
        </p:nvSpPr>
        <p:spPr>
          <a:xfrm>
            <a:off x="8353820" y="528224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2026/02/05</a:t>
            </a:r>
            <a:endParaRPr lang="en-TW" dirty="0">
              <a:solidFill>
                <a:schemeClr val="bg2">
                  <a:lumMod val="50000"/>
                </a:schemeClr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05EC59-B4D0-7962-C338-B009D7EB4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697" y="931183"/>
            <a:ext cx="949109" cy="949109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22C34F82-747D-D4C1-13DA-969DA5A48D93}"/>
              </a:ext>
            </a:extLst>
          </p:cNvPr>
          <p:cNvSpPr txBox="1"/>
          <p:nvPr/>
        </p:nvSpPr>
        <p:spPr>
          <a:xfrm>
            <a:off x="5262559" y="3741990"/>
            <a:ext cx="4134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50000"/>
                  </a:schemeClr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從讀懂資料開始培養科學家思維</a:t>
            </a:r>
            <a:endParaRPr lang="en-US" altLang="zh-TW" sz="2200" dirty="0">
              <a:solidFill>
                <a:schemeClr val="bg2">
                  <a:lumMod val="50000"/>
                </a:schemeClr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062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A1A38-5306-06AA-0AA2-6B5AA588A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AFF918-571C-2638-A541-0DE9F2AF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5" y="53435"/>
            <a:ext cx="4746290" cy="49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4046A-C7E6-F066-43BF-6FCC2C6B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" y="2058918"/>
            <a:ext cx="5549219" cy="42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C7880D2-1310-1309-5790-EFB934EB0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62" y="2607692"/>
            <a:ext cx="8033237" cy="340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EEC42-4598-D549-9582-0388A41174D3}"/>
              </a:ext>
            </a:extLst>
          </p:cNvPr>
          <p:cNvSpPr txBox="1"/>
          <p:nvPr/>
        </p:nvSpPr>
        <p:spPr>
          <a:xfrm>
            <a:off x="459245" y="6390472"/>
            <a:ext cx="6100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1800" b="0" i="0" u="sng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hlinkClick r:id="rId5"/>
              </a:rPr>
              <a:t>鄭明典臉書 </a:t>
            </a:r>
            <a:r>
              <a:rPr lang="en-US" altLang="zh-TW" sz="1800" b="0" i="0" u="sng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hlinkClick r:id="rId5"/>
              </a:rPr>
              <a:t>2025/10/24</a:t>
            </a:r>
            <a:endParaRPr lang="zh-TW" altLang="en-US" b="0" dirty="0">
              <a:effectLst/>
            </a:endParaRPr>
          </a:p>
          <a:p>
            <a:br>
              <a:rPr lang="zh-TW" altLang="en-US" dirty="0"/>
            </a:b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103108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A1A38-5306-06AA-0AA2-6B5AA588A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67D447-049F-9A3B-2A76-57AA9E002767}"/>
              </a:ext>
            </a:extLst>
          </p:cNvPr>
          <p:cNvSpPr txBox="1"/>
          <p:nvPr/>
        </p:nvSpPr>
        <p:spPr>
          <a:xfrm>
            <a:off x="292474" y="6202890"/>
            <a:ext cx="4746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zh-TW" altLang="en-US" b="0" dirty="0">
                <a:effectLst/>
              </a:rPr>
            </a:br>
            <a:r>
              <a:rPr lang="zh-TW" altLang="en-US" sz="1800" b="0" i="0" u="sng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hlinkClick r:id="rId2"/>
              </a:rPr>
              <a:t>鄭明典</a:t>
            </a:r>
            <a:r>
              <a:rPr lang="en-US" sz="1800" b="0" i="0" u="sng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hlinkClick r:id="rId2"/>
              </a:rPr>
              <a:t>FB 2024/10/9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TW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E078A1-1703-A709-22F6-66E90127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4" y="545219"/>
            <a:ext cx="5961081" cy="57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876DAA8-6DE1-AE29-9ACE-A6939EC4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29" y="647700"/>
            <a:ext cx="4064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08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6AD68-3A07-48BB-49ED-24AC3F94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E2D690-600C-82DC-4E72-3F97867BD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45" y="1825625"/>
            <a:ext cx="5484709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7E5427-8762-BC8F-9CD3-AE19D13C75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中山女高</a:t>
            </a:r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7FD4C-CEE7-1C0F-8E14-4CB9068DF9AB}"/>
              </a:ext>
            </a:extLst>
          </p:cNvPr>
          <p:cNvSpPr/>
          <p:nvPr/>
        </p:nvSpPr>
        <p:spPr>
          <a:xfrm>
            <a:off x="571069" y="365125"/>
            <a:ext cx="11049862" cy="637885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EBA49-E07B-4D73-2B15-14FC77EEE0F6}"/>
              </a:ext>
            </a:extLst>
          </p:cNvPr>
          <p:cNvSpPr txBox="1"/>
          <p:nvPr/>
        </p:nvSpPr>
        <p:spPr>
          <a:xfrm>
            <a:off x="919933" y="759756"/>
            <a:ext cx="852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Noto Sans TC" panose="020B0500000000000000" pitchFamily="34" charset="-128"/>
                <a:ea typeface="Noto Sans TC" panose="020B0500000000000000" pitchFamily="34" charset="-128"/>
              </a:rPr>
              <a:t>中山女高</a:t>
            </a: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張淵淑老師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F3B763-4515-2E01-CC52-FF262F40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667" y="1282976"/>
            <a:ext cx="68834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1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05E3-3499-936C-4F64-D14D4E14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63933CE-4DC8-727C-F4BB-8E237B26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9586" y="1825625"/>
            <a:ext cx="5972827" cy="4351338"/>
          </a:xfr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36F07B1-AF07-02C0-AAE2-F3701A8C7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45" y="1825625"/>
            <a:ext cx="5484709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7E9FA8-4D6C-9236-93FE-79B53DD4A0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中山女高</a:t>
            </a:r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BFD8A-DAEF-D54E-F835-DF6D0E9C1A34}"/>
              </a:ext>
            </a:extLst>
          </p:cNvPr>
          <p:cNvSpPr/>
          <p:nvPr/>
        </p:nvSpPr>
        <p:spPr>
          <a:xfrm>
            <a:off x="571069" y="365125"/>
            <a:ext cx="11049862" cy="637885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2C71E-B3E0-235F-C9C7-DF1F07FA3E42}"/>
              </a:ext>
            </a:extLst>
          </p:cNvPr>
          <p:cNvSpPr txBox="1"/>
          <p:nvPr/>
        </p:nvSpPr>
        <p:spPr>
          <a:xfrm>
            <a:off x="919933" y="759756"/>
            <a:ext cx="852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新店高中陳正昌老師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42AD5-DFA6-4629-3C9D-22335E1F4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08894"/>
            <a:ext cx="73914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9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50227-C064-7BDF-1A17-B306E338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0FD01-AF48-ED30-53A3-5B1E3F4FB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BF8C4-567C-6F72-B50A-6280EABA7D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中山女高</a:t>
            </a:r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46F4AE-5A3E-0595-76AB-EEE26FF80DF1}"/>
              </a:ext>
            </a:extLst>
          </p:cNvPr>
          <p:cNvSpPr/>
          <p:nvPr/>
        </p:nvSpPr>
        <p:spPr>
          <a:xfrm>
            <a:off x="571069" y="365125"/>
            <a:ext cx="11049862" cy="637885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D65C0-6880-44CC-E8FC-B688225B18C9}"/>
              </a:ext>
            </a:extLst>
          </p:cNvPr>
          <p:cNvSpPr txBox="1"/>
          <p:nvPr/>
        </p:nvSpPr>
        <p:spPr>
          <a:xfrm>
            <a:off x="919933" y="759756"/>
            <a:ext cx="976805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2025 </a:t>
            </a: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國海院高中生專題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暖暖高中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消失的魚蹤</a:t>
            </a:r>
            <a:r>
              <a:rPr lang="en-US" altLang="zh-TW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:</a:t>
            </a: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小沙丁魚出現紀錄數量變少是氣候的 錯</a:t>
            </a:r>
            <a:r>
              <a:rPr lang="en-US" altLang="zh-TW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?</a:t>
            </a: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─探討西北太平洋沙丁魚分布與 </a:t>
            </a:r>
            <a:r>
              <a:rPr 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SST/</a:t>
            </a: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海流變化 的關係 </a:t>
            </a:r>
            <a:endParaRPr lang="zh-TW" altLang="en-US" sz="2800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基隆安樂高中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臺灣周遭海域波浪能潛力之大數據分析與應用 </a:t>
            </a:r>
            <a:endParaRPr lang="en-US" altLang="zh-TW" sz="1800" dirty="0">
              <a:effectLst/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zh-TW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zh-TW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Noto Sans TC" panose="020B0500000000000000" pitchFamily="34" charset="-128"/>
                <a:ea typeface="Noto Sans TC" panose="020B0500000000000000" pitchFamily="34" charset="-128"/>
              </a:rPr>
              <a:t>台北內湖高中</a:t>
            </a:r>
            <a:endParaRPr lang="en-US" altLang="zh-TW" sz="2800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臺灣北部短期</a:t>
            </a:r>
            <a:r>
              <a:rPr lang="en-US" altLang="zh-TW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(2020-2024 </a:t>
            </a: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年</a:t>
            </a:r>
            <a:r>
              <a:rPr lang="en-US" altLang="zh-TW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)</a:t>
            </a:r>
            <a:r>
              <a:rPr lang="zh-TW" altLang="en-US" sz="1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海洋熱浪觀察 </a:t>
            </a:r>
            <a:endParaRPr lang="en-US" altLang="zh-TW" sz="1800" dirty="0">
              <a:effectLst/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zh-TW" sz="1800" dirty="0">
              <a:effectLst/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altLang="zh-TW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國立嘉科實驗高級中學 </a:t>
            </a:r>
            <a:endParaRPr lang="en-US" altLang="zh-TW" sz="2800" dirty="0">
              <a:effectLst/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zh-TW" altLang="en-US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評估澎湖綠</a:t>
            </a:r>
            <a:r>
              <a:rPr lang="zh-TW" altLang="en-US" dirty="0">
                <a:latin typeface="Noto Sans TC" panose="020B0500000000000000" pitchFamily="34" charset="-128"/>
                <a:ea typeface="Noto Sans TC" panose="020B0500000000000000" pitchFamily="34" charset="-128"/>
              </a:rPr>
              <a:t>國立嘉科</a:t>
            </a:r>
            <a:r>
              <a:rPr lang="zh-TW" altLang="en-US" dirty="0">
                <a:effectLst/>
                <a:latin typeface="Noto Sans TC" panose="020B0500000000000000" pitchFamily="34" charset="-128"/>
                <a:ea typeface="Noto Sans TC" panose="020B0500000000000000" pitchFamily="34" charset="-128"/>
              </a:rPr>
              <a:t>蠵龜棲地之時空變異 </a:t>
            </a:r>
            <a:endParaRPr lang="zh-TW" altLang="en-US" sz="2800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zh-TW" altLang="en-US" sz="2800" dirty="0">
              <a:latin typeface="Noto Sans TC" panose="020B0500000000000000" pitchFamily="34" charset="-128"/>
              <a:ea typeface="Noto Sans T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6C8B6EC-86C3-DD57-9CC1-F8F12434C86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1524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5DEDC3-CEE3-1ADA-F2C7-5C5C3D6529B9}"/>
                </a:ext>
              </a:extLst>
            </p:cNvPr>
            <p:cNvSpPr/>
            <p:nvPr/>
          </p:nvSpPr>
          <p:spPr>
            <a:xfrm>
              <a:off x="0" y="15240"/>
              <a:ext cx="3749040" cy="6858000"/>
            </a:xfrm>
            <a:prstGeom prst="rect">
              <a:avLst/>
            </a:prstGeom>
            <a:solidFill>
              <a:srgbClr val="345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B69AB3-A9B7-6B00-6659-67B722095B1A}"/>
                </a:ext>
              </a:extLst>
            </p:cNvPr>
            <p:cNvSpPr/>
            <p:nvPr/>
          </p:nvSpPr>
          <p:spPr>
            <a:xfrm>
              <a:off x="3749040" y="15240"/>
              <a:ext cx="8442960" cy="6858000"/>
            </a:xfrm>
            <a:prstGeom prst="rect">
              <a:avLst/>
            </a:prstGeom>
            <a:solidFill>
              <a:srgbClr val="728D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E60FB8-8FBB-A3E6-D3CA-F773D61BDD6D}"/>
              </a:ext>
            </a:extLst>
          </p:cNvPr>
          <p:cNvSpPr txBox="1"/>
          <p:nvPr/>
        </p:nvSpPr>
        <p:spPr>
          <a:xfrm>
            <a:off x="381000" y="421422"/>
            <a:ext cx="301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分享流程</a:t>
            </a:r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…</a:t>
            </a:r>
            <a:endParaRPr lang="en-TW" sz="4400" dirty="0">
              <a:solidFill>
                <a:srgbClr val="FFFFFF"/>
              </a:solidFill>
              <a:latin typeface="Noto Sans TC" panose="020B0500000000000000" pitchFamily="34" charset="-128"/>
              <a:ea typeface="Noto Sans TC" panose="020B0500000000000000" pitchFamily="34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977C3D-7770-8DFA-7AAC-F520C1855A51}"/>
              </a:ext>
            </a:extLst>
          </p:cNvPr>
          <p:cNvSpPr/>
          <p:nvPr/>
        </p:nvSpPr>
        <p:spPr>
          <a:xfrm>
            <a:off x="3398520" y="640080"/>
            <a:ext cx="701040" cy="685800"/>
          </a:xfrm>
          <a:prstGeom prst="ellipse">
            <a:avLst/>
          </a:prstGeom>
          <a:solidFill>
            <a:srgbClr val="FF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39022-02F9-FCCD-4F0D-3D470F535080}"/>
              </a:ext>
            </a:extLst>
          </p:cNvPr>
          <p:cNvSpPr txBox="1"/>
          <p:nvPr/>
        </p:nvSpPr>
        <p:spPr>
          <a:xfrm>
            <a:off x="4282439" y="659815"/>
            <a:ext cx="487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 </a:t>
            </a:r>
            <a:r>
              <a:rPr lang="zh-TW" altLang="en-US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的角色</a:t>
            </a:r>
            <a:endParaRPr lang="en-TW" sz="36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C1DE0C-16FD-F065-C028-FADF9750D0DF}"/>
              </a:ext>
            </a:extLst>
          </p:cNvPr>
          <p:cNvSpPr/>
          <p:nvPr/>
        </p:nvSpPr>
        <p:spPr>
          <a:xfrm>
            <a:off x="3398520" y="2068085"/>
            <a:ext cx="701040" cy="685800"/>
          </a:xfrm>
          <a:prstGeom prst="ellipse">
            <a:avLst/>
          </a:prstGeom>
          <a:solidFill>
            <a:srgbClr val="FF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2790F5-39FE-16D8-87BF-27882A23952C}"/>
              </a:ext>
            </a:extLst>
          </p:cNvPr>
          <p:cNvSpPr txBox="1"/>
          <p:nvPr/>
        </p:nvSpPr>
        <p:spPr>
          <a:xfrm>
            <a:off x="4282440" y="2087820"/>
            <a:ext cx="528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</a:t>
            </a:r>
            <a:r>
              <a:rPr lang="zh-TW" altLang="en-US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有什麼資料</a:t>
            </a:r>
            <a:endParaRPr lang="en-TW" sz="36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EC3ACF-06D8-1E4A-61BB-3A9AB1C27D6D}"/>
              </a:ext>
            </a:extLst>
          </p:cNvPr>
          <p:cNvSpPr/>
          <p:nvPr/>
        </p:nvSpPr>
        <p:spPr>
          <a:xfrm>
            <a:off x="3398520" y="3620288"/>
            <a:ext cx="701040" cy="685800"/>
          </a:xfrm>
          <a:prstGeom prst="ellipse">
            <a:avLst/>
          </a:prstGeom>
          <a:solidFill>
            <a:srgbClr val="FF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C5C5F8-6137-AC58-C219-F5B616BB9E64}"/>
              </a:ext>
            </a:extLst>
          </p:cNvPr>
          <p:cNvSpPr txBox="1"/>
          <p:nvPr/>
        </p:nvSpPr>
        <p:spPr>
          <a:xfrm>
            <a:off x="4282440" y="3640023"/>
            <a:ext cx="58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</a:t>
            </a:r>
            <a:r>
              <a:rPr lang="zh-TW" altLang="en-US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圖台</a:t>
            </a:r>
            <a:r>
              <a:rPr lang="en-US" altLang="zh-TW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-</a:t>
            </a:r>
            <a:r>
              <a:rPr lang="en-US" altLang="zh-TW" sz="3600" dirty="0" err="1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Hidy</a:t>
            </a:r>
            <a:r>
              <a:rPr lang="en-US" altLang="zh-TW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Viewer</a:t>
            </a:r>
            <a:endParaRPr lang="en-TW" sz="36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3E7273-DFC5-8CA2-41C2-2BD569F3FF61}"/>
              </a:ext>
            </a:extLst>
          </p:cNvPr>
          <p:cNvSpPr/>
          <p:nvPr/>
        </p:nvSpPr>
        <p:spPr>
          <a:xfrm>
            <a:off x="3398520" y="5229276"/>
            <a:ext cx="701040" cy="685800"/>
          </a:xfrm>
          <a:prstGeom prst="ellipse">
            <a:avLst/>
          </a:prstGeom>
          <a:solidFill>
            <a:srgbClr val="FF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5C150-EF0A-366E-08F8-96212463541D}"/>
              </a:ext>
            </a:extLst>
          </p:cNvPr>
          <p:cNvSpPr txBox="1"/>
          <p:nvPr/>
        </p:nvSpPr>
        <p:spPr>
          <a:xfrm>
            <a:off x="4282439" y="5249011"/>
            <a:ext cx="777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專題分享</a:t>
            </a:r>
            <a:endParaRPr lang="en-TW" altLang="zh-TW" sz="36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5AE61A-1FED-53BB-389C-4F4B90043049}"/>
              </a:ext>
            </a:extLst>
          </p:cNvPr>
          <p:cNvSpPr txBox="1"/>
          <p:nvPr/>
        </p:nvSpPr>
        <p:spPr>
          <a:xfrm>
            <a:off x="3611880" y="731921"/>
            <a:ext cx="71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3DB6D5-F4C7-D12F-6938-1B4525D5A171}"/>
              </a:ext>
            </a:extLst>
          </p:cNvPr>
          <p:cNvSpPr txBox="1"/>
          <p:nvPr/>
        </p:nvSpPr>
        <p:spPr>
          <a:xfrm>
            <a:off x="3566160" y="2149375"/>
            <a:ext cx="71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II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1E62F-FF6D-7D28-7B72-EF41E3B00934}"/>
              </a:ext>
            </a:extLst>
          </p:cNvPr>
          <p:cNvSpPr txBox="1"/>
          <p:nvPr/>
        </p:nvSpPr>
        <p:spPr>
          <a:xfrm>
            <a:off x="3520440" y="3701578"/>
            <a:ext cx="71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III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F21A37-C3CE-3A32-F426-E4D47132A3BB}"/>
              </a:ext>
            </a:extLst>
          </p:cNvPr>
          <p:cNvSpPr txBox="1"/>
          <p:nvPr/>
        </p:nvSpPr>
        <p:spPr>
          <a:xfrm>
            <a:off x="3489960" y="5310566"/>
            <a:ext cx="71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IV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8ADCF6-F07D-FCE6-D301-91F9B4BF4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38" t="34099" r="29687" b="37268"/>
          <a:stretch/>
        </p:blipFill>
        <p:spPr>
          <a:xfrm>
            <a:off x="9732729" y="-128974"/>
            <a:ext cx="2998302" cy="1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4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6AC3FB-AFD5-88A9-3C42-DB1C20C73F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5048A-B4A6-5ECD-7740-A30938C37F1F}"/>
              </a:ext>
            </a:extLst>
          </p:cNvPr>
          <p:cNvSpPr/>
          <p:nvPr/>
        </p:nvSpPr>
        <p:spPr>
          <a:xfrm>
            <a:off x="670560" y="0"/>
            <a:ext cx="7650480" cy="6858000"/>
          </a:xfrm>
          <a:prstGeom prst="rect">
            <a:avLst/>
          </a:prstGeom>
          <a:solidFill>
            <a:srgbClr val="5C6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046912-7D10-9210-983E-CFA536A3CEC4}"/>
              </a:ext>
            </a:extLst>
          </p:cNvPr>
          <p:cNvSpPr/>
          <p:nvPr/>
        </p:nvSpPr>
        <p:spPr>
          <a:xfrm>
            <a:off x="3322320" y="685800"/>
            <a:ext cx="8869680" cy="550164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620AC-61E4-6B06-50E2-C92FF8A2B01B}"/>
              </a:ext>
            </a:extLst>
          </p:cNvPr>
          <p:cNvSpPr txBox="1"/>
          <p:nvPr/>
        </p:nvSpPr>
        <p:spPr>
          <a:xfrm>
            <a:off x="965200" y="6858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I. </a:t>
            </a:r>
            <a:r>
              <a:rPr lang="en-US" altLang="zh-TW" sz="4400" dirty="0">
                <a:solidFill>
                  <a:srgbClr val="FFFFFF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ODB</a:t>
            </a:r>
            <a:endParaRPr lang="en-TW" sz="4400" dirty="0">
              <a:solidFill>
                <a:srgbClr val="FFFFFF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0843A-CEA3-C803-929C-0657F444A9AC}"/>
              </a:ext>
            </a:extLst>
          </p:cNvPr>
          <p:cNvSpPr txBox="1"/>
          <p:nvPr/>
        </p:nvSpPr>
        <p:spPr>
          <a:xfrm>
            <a:off x="3833723" y="1082549"/>
            <a:ext cx="721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國科會「國家新研究船船隊貴重儀器及資料庫計畫」之子計畫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C56994-FD32-746B-8E60-E50A19FCDC3F}"/>
              </a:ext>
            </a:extLst>
          </p:cNvPr>
          <p:cNvSpPr txBox="1"/>
          <p:nvPr/>
        </p:nvSpPr>
        <p:spPr>
          <a:xfrm>
            <a:off x="3833723" y="3180815"/>
            <a:ext cx="721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海洋學門資料庫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2844D-4447-3259-A3B0-F953A79FA0DA}"/>
              </a:ext>
            </a:extLst>
          </p:cNvPr>
          <p:cNvSpPr txBox="1"/>
          <p:nvPr/>
        </p:nvSpPr>
        <p:spPr>
          <a:xfrm>
            <a:off x="3833723" y="4848193"/>
            <a:ext cx="721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收</a:t>
            </a:r>
            <a:r>
              <a:rPr lang="zh-TW" altLang="zh-TW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集</a:t>
            </a: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、處理、</a:t>
            </a:r>
            <a:r>
              <a:rPr lang="zh-TW" altLang="zh-TW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保存我國海洋研究船探測所得的各種海洋</a:t>
            </a:r>
            <a:r>
              <a:rPr lang="zh-TW" altLang="en-US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環境</a:t>
            </a:r>
            <a:r>
              <a:rPr lang="zh-TW" altLang="zh-TW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資料，以提供學術研究</a:t>
            </a:r>
            <a:endParaRPr lang="en-US" altLang="zh-TW" sz="2800" dirty="0"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331970" y="2042291"/>
            <a:ext cx="621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800" dirty="0">
                <a:solidFill>
                  <a:srgbClr val="345C72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  <a:hlinkClick r:id="rId3"/>
              </a:rPr>
              <a:t>https://cruise.oc.ntu.edu.tw/nnrvf/</a:t>
            </a:r>
            <a:endParaRPr lang="en-US" altLang="zh-TW" sz="2800" dirty="0">
              <a:solidFill>
                <a:srgbClr val="345C72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33515" y="3720463"/>
            <a:ext cx="621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800" dirty="0">
                <a:solidFill>
                  <a:srgbClr val="345C72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  <a:hlinkClick r:id="rId4"/>
              </a:rPr>
              <a:t>https://www.odb.ntu.edu.tw/</a:t>
            </a:r>
            <a:endParaRPr lang="en-US" altLang="zh-TW" sz="2800" dirty="0">
              <a:solidFill>
                <a:srgbClr val="345C72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A95D681-9E08-1A46-0052-8B3FF591B1A6}"/>
                  </a:ext>
                </a:extLst>
              </p14:cNvPr>
              <p14:cNvContentPartPr/>
              <p14:nvPr/>
            </p14:nvContentPartPr>
            <p14:xfrm>
              <a:off x="11658576" y="-791610"/>
              <a:ext cx="3960" cy="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A95D681-9E08-1A46-0052-8B3FF591B1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49576" y="-800610"/>
                <a:ext cx="216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8269AD1-1B58-CA0C-DE19-22167120BE0B}"/>
                  </a:ext>
                </a:extLst>
              </p14:cNvPr>
              <p14:cNvContentPartPr/>
              <p14:nvPr/>
            </p14:nvContentPartPr>
            <p14:xfrm>
              <a:off x="-698220" y="83362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8269AD1-1B58-CA0C-DE19-22167120BE0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07220" y="8249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55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6F3D-2F09-6DE9-10A2-B4E28C25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8D752-AC9C-1490-6595-0491283BE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圖片 11">
            <a:extLst>
              <a:ext uri="{FF2B5EF4-FFF2-40B4-BE49-F238E27FC236}">
                <a16:creationId xmlns:a16="http://schemas.microsoft.com/office/drawing/2014/main" id="{7C9FA6B1-77E8-F045-4F56-5D9AFB29F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5" y="0"/>
            <a:ext cx="12219915" cy="6873298"/>
          </a:xfrm>
          <a:prstGeom prst="rect">
            <a:avLst/>
          </a:prstGeom>
        </p:spPr>
      </p:pic>
      <p:pic>
        <p:nvPicPr>
          <p:cNvPr id="6" name="圖片 4">
            <a:extLst>
              <a:ext uri="{FF2B5EF4-FFF2-40B4-BE49-F238E27FC236}">
                <a16:creationId xmlns:a16="http://schemas.microsoft.com/office/drawing/2014/main" id="{A93338BA-1D8B-0CDC-42B7-23B75037C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384" y="2021558"/>
            <a:ext cx="2432081" cy="1407442"/>
          </a:xfrm>
          <a:prstGeom prst="rect">
            <a:avLst/>
          </a:prstGeom>
        </p:spPr>
      </p:pic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6961050F-0B61-DC43-D021-918B6474F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417" y="300079"/>
            <a:ext cx="2758807" cy="140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852C9-DF2E-3608-D71F-88A1B6B3F4EB}"/>
              </a:ext>
            </a:extLst>
          </p:cNvPr>
          <p:cNvSpPr txBox="1"/>
          <p:nvPr/>
        </p:nvSpPr>
        <p:spPr>
          <a:xfrm>
            <a:off x="0" y="6488668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solidFill>
                  <a:srgbClr val="FF9E7A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注意所需的時間</a:t>
            </a:r>
            <a:r>
              <a:rPr lang="zh-TW" altLang="en-US" dirty="0">
                <a:solidFill>
                  <a:srgbClr val="FF9E7A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 空間 深度</a:t>
            </a:r>
            <a:endParaRPr lang="en-TW" dirty="0">
              <a:solidFill>
                <a:srgbClr val="FF9E7A"/>
              </a:solidFill>
              <a:latin typeface="Noto Sans TC" panose="020B0500000000000000" pitchFamily="34" charset="-128"/>
              <a:ea typeface="Noto Sans T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41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A1A38-5306-06AA-0AA2-6B5AA588A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F882B-1573-096F-2343-4C113F1D7098}"/>
              </a:ext>
            </a:extLst>
          </p:cNvPr>
          <p:cNvSpPr txBox="1"/>
          <p:nvPr/>
        </p:nvSpPr>
        <p:spPr>
          <a:xfrm>
            <a:off x="917512" y="476878"/>
            <a:ext cx="5976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II. 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有什麼資料</a:t>
            </a:r>
            <a:endParaRPr lang="en-TW" altLang="zh-TW" sz="44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EE97A087-C986-7920-B27D-086DAAAAD8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5135"/>
              </p:ext>
            </p:extLst>
          </p:nvPr>
        </p:nvGraphicFramePr>
        <p:xfrm>
          <a:off x="2544395" y="1516797"/>
          <a:ext cx="7628074" cy="5072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8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900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644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579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=</a:t>
                      </a:r>
                      <a:r>
                        <a:rPr lang="zh-TW" altLang="en-US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單點</a:t>
                      </a:r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單次</a:t>
                      </a:r>
                      <a:endParaRPr lang="en-US" altLang="zh-TW" sz="11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=</a:t>
                      </a:r>
                      <a:r>
                        <a:rPr lang="zh-TW" altLang="en-US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連續觀測</a:t>
                      </a:r>
                      <a:endParaRPr lang="zh-TW" altLang="en-US" sz="11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資料說明</a:t>
                      </a:r>
                      <a:endParaRPr lang="zh-TW" altLang="en-US" sz="18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船測</a:t>
                      </a:r>
                      <a:endParaRPr lang="zh-TW" altLang="en-US" sz="12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定點</a:t>
                      </a:r>
                      <a:endParaRPr lang="zh-TW" altLang="en-US" sz="12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2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遙測</a:t>
                      </a:r>
                      <a:endParaRPr lang="zh-TW" altLang="en-US" sz="12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x</a:t>
                      </a:r>
                      <a:endParaRPr lang="zh-TW" altLang="en-US" sz="18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y</a:t>
                      </a:r>
                      <a:endParaRPr lang="zh-TW" altLang="en-US" sz="18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z</a:t>
                      </a:r>
                      <a:endParaRPr lang="zh-TW" altLang="en-US" sz="18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t</a:t>
                      </a:r>
                      <a:endParaRPr lang="zh-TW" altLang="en-US" sz="18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資料數量</a:t>
                      </a:r>
                      <a:endParaRPr lang="zh-TW" altLang="en-US" sz="1800" b="0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solidFill>
                      <a:srgbClr val="FF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785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ADCP</a:t>
                      </a:r>
                      <a:endParaRPr lang="zh-TW" altLang="en-US" sz="12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沿船跡流速剖面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186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萬公里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148,764,522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785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CTD</a:t>
                      </a:r>
                      <a:endParaRPr lang="zh-TW" altLang="en-US" sz="12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定點水文剖面量測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5.5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萬測站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15,297,479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785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SCTD</a:t>
                      </a:r>
                      <a:endParaRPr lang="zh-TW" altLang="en-US" sz="12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沿船跡海表溫鹽度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172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萬公里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8,2154,312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785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EK</a:t>
                      </a:r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聲納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沿船跡水下聲納剖面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56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萬公里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579,517,447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MIDAS</a:t>
                      </a:r>
                      <a:endParaRPr lang="zh-TW" altLang="en-US" sz="12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沿船跡即時氣象資料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214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萬公里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248,298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785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水深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沿船跡海底深度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214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萬公里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105,050,567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重力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沿船跡重力資料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192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航次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917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萬筆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Chirp</a:t>
                      </a:r>
                      <a:endParaRPr lang="zh-TW" altLang="en-US" sz="12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沿船跡海床底質剖面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334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航次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6,067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測線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震測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多頻道反射震測剖面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76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航次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928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測線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岩心採樣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岩心採樣與底質調查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3,537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測站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4,085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水樣採集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定點採水瓶水樣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121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航次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43,246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785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生物拖網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沿航跡生物拖網採樣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6,700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次拖網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137,819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en-US" altLang="zh-TW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CODAR</a:t>
                      </a:r>
                      <a:endParaRPr lang="zh-TW" altLang="en-US" sz="12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雷達表面合成流速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2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測站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14,484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筆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2008">
                <a:tc>
                  <a:txBody>
                    <a:bodyPr/>
                    <a:lstStyle/>
                    <a:p>
                      <a:r>
                        <a:rPr lang="zh-TW" altLang="en-US" sz="1200" b="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錨碇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定點施放儀量測</a:t>
                      </a:r>
                    </a:p>
                  </a:txBody>
                  <a:tcPr marL="36000" marR="36000" marT="36000" marB="36000" anchor="ctr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  <a:sym typeface="Wingdings 2"/>
                        </a:rPr>
                        <a:t></a:t>
                      </a:r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 b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jf-openhuninn-1.1" panose="020F0500000000000000" pitchFamily="34" charset="-120"/>
                        <a:ea typeface="jf-openhuninn-1.1" panose="020F0500000000000000" pitchFamily="34" charset="-120"/>
                      </a:endParaRP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△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▲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76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站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/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 </a:t>
                      </a:r>
                      <a:r>
                        <a:rPr lang="en-US" altLang="zh-TW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12,185</a:t>
                      </a:r>
                      <a:r>
                        <a:rPr lang="zh-TW" altLang="en-US" sz="11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jf-openhuninn-1.1" panose="020F0500000000000000" pitchFamily="34" charset="-120"/>
                          <a:ea typeface="jf-openhuninn-1.1" panose="020F0500000000000000" pitchFamily="34" charset="-120"/>
                        </a:rPr>
                        <a:t>小時</a:t>
                      </a:r>
                    </a:p>
                  </a:txBody>
                  <a:tcPr anchor="ctr" anchorCtr="1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1F6A5D04-EE27-980C-2C46-8E6F203A2DAC}"/>
              </a:ext>
            </a:extLst>
          </p:cNvPr>
          <p:cNvSpPr txBox="1"/>
          <p:nvPr/>
        </p:nvSpPr>
        <p:spPr>
          <a:xfrm>
            <a:off x="10350960" y="6294790"/>
            <a:ext cx="16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~2019/09/30</a:t>
            </a:r>
            <a:endParaRPr lang="zh-TW" altLang="en-US" dirty="0">
              <a:solidFill>
                <a:schemeClr val="bg1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1387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A1A38-5306-06AA-0AA2-6B5AA588A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F882B-1573-096F-2343-4C113F1D7098}"/>
              </a:ext>
            </a:extLst>
          </p:cNvPr>
          <p:cNvSpPr txBox="1"/>
          <p:nvPr/>
        </p:nvSpPr>
        <p:spPr>
          <a:xfrm>
            <a:off x="917512" y="476878"/>
            <a:ext cx="10690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II. 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有什麼資料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-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以溫鹽深儀 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CTD 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為例</a:t>
            </a:r>
            <a:endParaRPr lang="en-TW" altLang="zh-TW" sz="44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DFD34-E8B7-C0B2-DA26-4B2BEDD3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5098422"/>
          </a:xfrm>
        </p:spPr>
        <p:txBody>
          <a:bodyPr>
            <a:normAutofit fontScale="92500" lnSpcReduction="20000"/>
          </a:bodyPr>
          <a:lstStyle/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裝載著電子探針的海洋觀測儀器</a:t>
            </a:r>
            <a:endParaRPr lang="en-US" altLang="zh-TW" sz="2000" dirty="0">
              <a:solidFill>
                <a:srgbClr val="FAFDFD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這些電子探針用於測量海水的</a:t>
            </a:r>
            <a:endParaRPr lang="en-US" altLang="zh-TW" sz="2000" dirty="0">
              <a:solidFill>
                <a:srgbClr val="FAFDFD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1257300" lvl="2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導電度（</a:t>
            </a:r>
            <a:r>
              <a:rPr 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Conductivity）</a:t>
            </a:r>
          </a:p>
          <a:p>
            <a:pPr marL="1257300" lvl="2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溫度（</a:t>
            </a:r>
            <a:r>
              <a:rPr 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Temperature）</a:t>
            </a:r>
          </a:p>
          <a:p>
            <a:pPr marL="1257300" lvl="2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深度（</a:t>
            </a:r>
            <a:r>
              <a:rPr 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Depth）</a:t>
            </a: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可以加掛探針，例如化學探針</a:t>
            </a:r>
            <a:endParaRPr lang="en-US" sz="2000" dirty="0">
              <a:solidFill>
                <a:srgbClr val="FAFDFD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1257300" lvl="2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TW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螢光度探針</a:t>
            </a:r>
          </a:p>
          <a:p>
            <a:pPr marL="1257300" lvl="2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TW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溶氧探針</a:t>
            </a:r>
          </a:p>
          <a:p>
            <a:pPr marL="1257300" lvl="2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透光度探</a:t>
            </a:r>
            <a:endParaRPr lang="en-US" altLang="zh-TW" sz="2000" dirty="0">
              <a:solidFill>
                <a:srgbClr val="FAFDFD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TW" sz="2000" dirty="0">
                <a:solidFill>
                  <a:srgbClr val="FAFDFD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與輪盤採水系統一起下放</a:t>
            </a:r>
          </a:p>
          <a:p>
            <a:pPr>
              <a:lnSpc>
                <a:spcPct val="170000"/>
              </a:lnSpc>
            </a:pPr>
            <a:endParaRPr lang="en-TW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BB7FDE-B361-9FF4-8E35-04E398FFC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6" t="6942" r="32146" b="7157"/>
          <a:stretch/>
        </p:blipFill>
        <p:spPr>
          <a:xfrm>
            <a:off x="6556612" y="1278565"/>
            <a:ext cx="3944203" cy="54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A1A38-5306-06AA-0AA2-6B5AA588A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F882B-1573-096F-2343-4C113F1D7098}"/>
              </a:ext>
            </a:extLst>
          </p:cNvPr>
          <p:cNvSpPr txBox="1"/>
          <p:nvPr/>
        </p:nvSpPr>
        <p:spPr>
          <a:xfrm>
            <a:off x="917512" y="476878"/>
            <a:ext cx="8062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II. 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有什麼資料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-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船測現場</a:t>
            </a:r>
            <a:endParaRPr lang="en-TW" altLang="zh-TW" sz="44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pic>
        <p:nvPicPr>
          <p:cNvPr id="9" name="Online Media 8" descr="20160711  國立臺灣大學海洋研究所 CTD 溫鹽深儀作業">
            <a:hlinkClick r:id="" action="ppaction://media"/>
            <a:extLst>
              <a:ext uri="{FF2B5EF4-FFF2-40B4-BE49-F238E27FC236}">
                <a16:creationId xmlns:a16="http://schemas.microsoft.com/office/drawing/2014/main" id="{4EE10C80-8EB2-3997-4764-E122D45DC2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8389" y="1871248"/>
            <a:ext cx="8062586" cy="4361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7AF918-6146-0B99-0E40-2933E0F9C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950" y="1246319"/>
            <a:ext cx="43815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CA1A38-5306-06AA-0AA2-6B5AA588A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F882B-1573-096F-2343-4C113F1D7098}"/>
              </a:ext>
            </a:extLst>
          </p:cNvPr>
          <p:cNvSpPr txBox="1"/>
          <p:nvPr/>
        </p:nvSpPr>
        <p:spPr>
          <a:xfrm>
            <a:off x="917512" y="476878"/>
            <a:ext cx="8062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II. </a:t>
            </a:r>
            <a:r>
              <a:rPr lang="en-US" altLang="zh-TW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ODB</a:t>
            </a:r>
            <a:r>
              <a:rPr lang="zh-TW" altLang="en-US" sz="4400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有什麼資料</a:t>
            </a:r>
            <a:endParaRPr lang="en-TW" altLang="zh-TW" sz="4400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59B89-709A-FCAC-7A5E-F0EDD1B17957}"/>
              </a:ext>
            </a:extLst>
          </p:cNvPr>
          <p:cNvGrpSpPr/>
          <p:nvPr/>
        </p:nvGrpSpPr>
        <p:grpSpPr>
          <a:xfrm>
            <a:off x="975514" y="1495295"/>
            <a:ext cx="5241343" cy="2763225"/>
            <a:chOff x="734022" y="3713839"/>
            <a:chExt cx="5241343" cy="27632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C942D5-9764-E25B-F9ED-B9D8510CCAE5}"/>
                </a:ext>
              </a:extLst>
            </p:cNvPr>
            <p:cNvSpPr/>
            <p:nvPr/>
          </p:nvSpPr>
          <p:spPr>
            <a:xfrm>
              <a:off x="734022" y="4070464"/>
              <a:ext cx="5076645" cy="2406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8" name="圖片 4">
              <a:extLst>
                <a:ext uri="{FF2B5EF4-FFF2-40B4-BE49-F238E27FC236}">
                  <a16:creationId xmlns:a16="http://schemas.microsoft.com/office/drawing/2014/main" id="{D601F920-7E19-0B99-7F2D-292153039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 t="46118" r="5068" b="2123"/>
            <a:stretch/>
          </p:blipFill>
          <p:spPr>
            <a:xfrm>
              <a:off x="879142" y="4165827"/>
              <a:ext cx="4786404" cy="227497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3E8206-7C7D-0AF0-95AD-2466598B0DA5}"/>
                </a:ext>
              </a:extLst>
            </p:cNvPr>
            <p:cNvSpPr txBox="1"/>
            <p:nvPr/>
          </p:nvSpPr>
          <p:spPr>
            <a:xfrm>
              <a:off x="4583887" y="3713839"/>
              <a:ext cx="1391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FFFFFF"/>
                  </a:solidFill>
                  <a:latin typeface="jf-openhuninn-1.1" panose="020F0500000000000000" pitchFamily="34" charset="-120"/>
                  <a:ea typeface="jf-openhuninn-1.1" panose="020F0500000000000000" pitchFamily="34" charset="-120"/>
                </a:rPr>
                <a:t>海流玫瑰圖</a:t>
              </a:r>
              <a:endParaRPr lang="zh-TW" altLang="en-US" b="1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endParaRPr>
            </a:p>
          </p:txBody>
        </p:sp>
      </p:grpSp>
      <p:pic>
        <p:nvPicPr>
          <p:cNvPr id="11" name="圖片 4">
            <a:extLst>
              <a:ext uri="{FF2B5EF4-FFF2-40B4-BE49-F238E27FC236}">
                <a16:creationId xmlns:a16="http://schemas.microsoft.com/office/drawing/2014/main" id="{83CEF291-EAF1-DE32-20B7-D37C6055D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7941" r="10271" b="6451"/>
          <a:stretch/>
        </p:blipFill>
        <p:spPr>
          <a:xfrm>
            <a:off x="7192370" y="956507"/>
            <a:ext cx="4622715" cy="54246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FD3326-F2E6-7D0A-08DA-39D74C5B1E1A}"/>
              </a:ext>
            </a:extLst>
          </p:cNvPr>
          <p:cNvSpPr txBox="1"/>
          <p:nvPr/>
        </p:nvSpPr>
        <p:spPr>
          <a:xfrm>
            <a:off x="7192370" y="6381122"/>
            <a:ext cx="4357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台灣週邊 </a:t>
            </a:r>
            <a:r>
              <a:rPr lang="en-US" altLang="zh-TW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500</a:t>
            </a:r>
            <a:r>
              <a:rPr lang="zh-TW" altLang="en-US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公尺網格 </a:t>
            </a:r>
            <a:r>
              <a:rPr lang="en-US" altLang="zh-TW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/</a:t>
            </a:r>
            <a:r>
              <a:rPr lang="zh-TW" altLang="en-US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200</a:t>
            </a:r>
            <a:r>
              <a:rPr lang="zh-TW" altLang="en-US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公尺網格海底地形圖 </a:t>
            </a:r>
            <a:r>
              <a:rPr lang="en-US" altLang="zh-TW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(2~35°N</a:t>
            </a:r>
            <a:r>
              <a:rPr lang="zh-TW" altLang="en-US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105~150°E)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646D4A-5D63-B553-C8FC-CDE42EA4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82" y="4684290"/>
            <a:ext cx="5211377" cy="33936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74C497-41E9-9B5F-D4B2-EA35B7CEC1EB}"/>
              </a:ext>
            </a:extLst>
          </p:cNvPr>
          <p:cNvSpPr txBox="1"/>
          <p:nvPr/>
        </p:nvSpPr>
        <p:spPr>
          <a:xfrm>
            <a:off x="4601980" y="4353883"/>
            <a:ext cx="1614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FFFF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</a:rPr>
              <a:t>生物物種分布</a:t>
            </a:r>
            <a:endParaRPr lang="zh-TW" altLang="en-US" b="1" dirty="0">
              <a:solidFill>
                <a:srgbClr val="FFFFFF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215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2254-D215-C9DB-CF55-228FCB35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B654-04A4-03DC-0209-528C78539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5FAFC-E5CE-0221-C3EF-8A91CCD22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solidFill>
                <a:srgbClr val="22232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EB21E-BBB6-3EA7-1E86-79876A9621A7}"/>
              </a:ext>
            </a:extLst>
          </p:cNvPr>
          <p:cNvSpPr/>
          <p:nvPr/>
        </p:nvSpPr>
        <p:spPr>
          <a:xfrm>
            <a:off x="670560" y="0"/>
            <a:ext cx="7650480" cy="6858000"/>
          </a:xfrm>
          <a:prstGeom prst="rect">
            <a:avLst/>
          </a:prstGeom>
          <a:solidFill>
            <a:srgbClr val="5C6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2FD2BB-EA28-58EA-8679-C3AD8B6C93FF}"/>
              </a:ext>
            </a:extLst>
          </p:cNvPr>
          <p:cNvSpPr/>
          <p:nvPr/>
        </p:nvSpPr>
        <p:spPr>
          <a:xfrm>
            <a:off x="1142138" y="1690688"/>
            <a:ext cx="11049862" cy="449675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3DF84-742A-637A-CA3E-29D788A05CA2}"/>
              </a:ext>
            </a:extLst>
          </p:cNvPr>
          <p:cNvSpPr txBox="1"/>
          <p:nvPr/>
        </p:nvSpPr>
        <p:spPr>
          <a:xfrm>
            <a:off x="965200" y="685800"/>
            <a:ext cx="381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FFFF"/>
                </a:solidFill>
                <a:latin typeface="Noto Sans TC" panose="020B0500000000000000" pitchFamily="34" charset="-128"/>
                <a:ea typeface="Noto Sans TC" panose="020B0500000000000000" pitchFamily="34" charset="-128"/>
              </a:rPr>
              <a:t>III. </a:t>
            </a:r>
            <a:r>
              <a:rPr lang="en-US" altLang="zh-TW" sz="4400" dirty="0">
                <a:solidFill>
                  <a:srgbClr val="FFFFFF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ODB </a:t>
            </a:r>
            <a:r>
              <a:rPr lang="zh-TW" altLang="en-US" sz="4400" dirty="0">
                <a:solidFill>
                  <a:srgbClr val="FFFFFF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圖台</a:t>
            </a:r>
            <a:endParaRPr lang="en-US" altLang="zh-TW" sz="4400" dirty="0">
              <a:solidFill>
                <a:srgbClr val="FFFFFF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F0E44-87E3-3316-1C22-DCDFA492BF36}"/>
              </a:ext>
            </a:extLst>
          </p:cNvPr>
          <p:cNvSpPr txBox="1"/>
          <p:nvPr/>
        </p:nvSpPr>
        <p:spPr>
          <a:xfrm>
            <a:off x="1491002" y="2085319"/>
            <a:ext cx="852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 err="1">
                <a:latin typeface="jf-openhuninn-1.1" panose="020F0500000000000000" pitchFamily="34" charset="-120"/>
                <a:ea typeface="jf-openhuninn-1.1" panose="020F0500000000000000" pitchFamily="34" charset="-120"/>
              </a:rPr>
              <a:t>Hidy</a:t>
            </a:r>
            <a:r>
              <a:rPr lang="en-US" altLang="zh-TW" sz="2800" dirty="0">
                <a:latin typeface="jf-openhuninn-1.1" panose="020F0500000000000000" pitchFamily="34" charset="-120"/>
                <a:ea typeface="jf-openhuninn-1.1" panose="020F0500000000000000" pitchFamily="34" charset="-120"/>
              </a:rPr>
              <a:t> Viewer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5B8C1D1-F872-80E7-CB93-F88B44296E3C}"/>
              </a:ext>
            </a:extLst>
          </p:cNvPr>
          <p:cNvSpPr txBox="1"/>
          <p:nvPr/>
        </p:nvSpPr>
        <p:spPr>
          <a:xfrm>
            <a:off x="1980060" y="2737174"/>
            <a:ext cx="621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800" dirty="0">
                <a:solidFill>
                  <a:srgbClr val="345C72"/>
                </a:solidFill>
                <a:latin typeface="jf-openhuninn-1.1" panose="020F0500000000000000" pitchFamily="34" charset="-120"/>
                <a:ea typeface="jf-openhuninn-1.1" panose="020F0500000000000000" pitchFamily="34" charset="-120"/>
                <a:hlinkClick r:id="rId2"/>
              </a:rPr>
              <a:t>https://www.odb.ntu.edu.tw/</a:t>
            </a:r>
            <a:endParaRPr lang="en-US" altLang="zh-TW" sz="2800" dirty="0">
              <a:solidFill>
                <a:srgbClr val="345C72"/>
              </a:solidFill>
              <a:latin typeface="jf-openhuninn-1.1" panose="020F0500000000000000" pitchFamily="34" charset="-120"/>
              <a:ea typeface="jf-openhuninn-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222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2522</TotalTime>
  <Words>654</Words>
  <Application>Microsoft Macintosh PowerPoint</Application>
  <PresentationFormat>Widescreen</PresentationFormat>
  <Paragraphs>200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jf open 粉圓 1.1</vt:lpstr>
      <vt:lpstr>jf-openhuninn-1.1</vt:lpstr>
      <vt:lpstr>Noto Sans TC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科技部海洋學門資料庫</dc:title>
  <dc:creator>Microsoft Office User</dc:creator>
  <cp:lastModifiedBy>Microsoft Office User</cp:lastModifiedBy>
  <cp:revision>31</cp:revision>
  <dcterms:created xsi:type="dcterms:W3CDTF">2022-05-09T08:53:13Z</dcterms:created>
  <dcterms:modified xsi:type="dcterms:W3CDTF">2026-02-04T23:59:35Z</dcterms:modified>
</cp:coreProperties>
</file>