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8" r:id="rId2"/>
    <p:sldId id="257" r:id="rId3"/>
    <p:sldId id="259" r:id="rId4"/>
    <p:sldId id="260" r:id="rId5"/>
    <p:sldId id="273" r:id="rId6"/>
    <p:sldId id="1264" r:id="rId7"/>
    <p:sldId id="1263" r:id="rId8"/>
    <p:sldId id="269" r:id="rId9"/>
    <p:sldId id="274" r:id="rId10"/>
    <p:sldId id="1269" r:id="rId11"/>
    <p:sldId id="1267" r:id="rId12"/>
    <p:sldId id="1262" r:id="rId13"/>
    <p:sldId id="1268" r:id="rId14"/>
    <p:sldId id="261" r:id="rId15"/>
    <p:sldId id="262" r:id="rId16"/>
    <p:sldId id="1270" r:id="rId17"/>
    <p:sldId id="1272" r:id="rId18"/>
    <p:sldId id="1271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5"/>
    <p:restoredTop sz="96035"/>
  </p:normalViewPr>
  <p:slideViewPr>
    <p:cSldViewPr snapToGrid="0">
      <p:cViewPr varScale="1">
        <p:scale>
          <a:sx n="114" d="100"/>
          <a:sy n="114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56D58-A781-BB4B-B499-AA3DB6D2DACA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33508-66F9-4541-A0E3-EA80964B0D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222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TW" dirty="0"/>
              <a:t>https://</a:t>
            </a:r>
            <a:r>
              <a:rPr kumimoji="1" lang="en" altLang="zh-TW" dirty="0" err="1"/>
              <a:t>docs.google.com</a:t>
            </a:r>
            <a:r>
              <a:rPr kumimoji="1" lang="en" altLang="zh-TW" dirty="0"/>
              <a:t>/document/d/1va4axvzuxC05bT4swX_kYfJSE_3MNQErysmuCbQ9_6U/</a:t>
            </a:r>
            <a:r>
              <a:rPr kumimoji="1" lang="en" altLang="zh-TW" dirty="0" err="1"/>
              <a:t>edit?usp</a:t>
            </a:r>
            <a:r>
              <a:rPr kumimoji="1" lang="en" altLang="zh-TW" dirty="0"/>
              <a:t>=sharing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33508-66F9-4541-A0E3-EA80964B0D23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16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5443ED-6D14-397D-879B-B41961A04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D9D5B28-C21C-DC2B-066A-289DC6CD1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4BDD82-4C73-1DEA-3D01-9ED473B8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B1AF1F5-5351-BC44-30A2-EF69240E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76091AE-6459-AD14-5786-2D8DBABC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3597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84BA84-01B8-3A07-08FE-FAC929BB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08DCB1C-B43A-A925-5BBF-C04E25470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BBBDE6-A7CB-37C3-CA5C-869C59DA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F77F3C-58B9-164A-5934-C715C50A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ED0E21-C924-7649-1E74-A46F0909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262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3232CEF-CD5A-B957-1A8A-990CC16AB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F2AB2C8-5930-51FC-FDFB-10DE91336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ECB5BA5-FCB5-DD97-9BD8-3445B0CA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83EC2F-A98C-CD58-CB48-6F1BA810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C28CE25-2E8D-BC39-50B5-12341B2F2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02519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711925-C602-5E3C-181C-A69312E08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46E126-3D29-739E-489E-3EB0ED384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426634-20B5-FCE4-7720-DD4255F4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6EAB24-075C-A954-2B63-C3CDB5211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70557C-12D4-45D2-6243-DCEB3B6D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9202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DD4DA5-955D-A2C1-3C7C-F28C73F4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E9BD02D-20BB-FD28-0E02-00518FE23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DF73CC-FBE1-A82B-41F7-4A8AAED5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A4A24D-4279-3A9F-0962-D9C7C26F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301214-C262-B657-4879-EDD0454D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2891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8F5D89-1686-1C97-362C-C0B789D9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2DF344-4B0F-BA81-EA13-F7B6DA21B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7B28AFF-425F-8442-E6EE-BA7711978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469AC2B-B307-0F59-CD1C-FC9B8CA2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2677326-1758-159C-BAEB-B05ADDF4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9AC2B1-E5AB-DC63-1A16-A0BCA37F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725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4DE27-370E-9B97-FAA9-09B5743A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009ECC0-60FE-366A-394D-958A4D3D9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D1C799F-1F27-8EDC-652A-5699A1199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9B2D89-CAB0-D471-A37B-D45EAEF90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56D22EC-A7FE-5F8E-5100-52D2BDA75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FEDD9DF-00DF-171D-3633-6AC8BEB22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6CC2D37-BC1B-FB44-B594-9184699C6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35D16CA-C816-8CD4-F291-49F3B921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053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746478-8FEB-6D4F-2E49-4B5D6CA8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6E6EF53-8DC9-4461-8500-54AAA281F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655C62F-55EB-C069-5882-110AF0873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A06E01B-141B-A20D-3D25-B4FBD104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57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57C193B-617B-865A-ED24-6F9B37E1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DB582DF-CEF8-99CB-FD17-ED282DB0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5DA48B0-4261-D2D5-3C40-589DA9A6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7774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C84A70-EFA0-29F3-FB02-C12B0845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62971F-3365-A156-9CDD-7F086B54D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0961286-41D5-70C7-327A-32286E309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973F5F6-0C04-6C40-0FC8-0C5A7359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D1F711-68E8-DBC3-4333-E4BF89B73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16D23E-7D82-A2B4-7FB0-B8112403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373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EE947C-20BA-9C42-D12B-CA04BAC5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9A7FF9D-A27F-CBBE-1E14-299851AF1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B681855-699C-6A09-F7E8-4890649D8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A4A7676-1D7D-FBA3-57D3-433863EE3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2F9DA0C-0AC6-23C3-9E88-30A84E81F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FED6777-5912-48AC-A605-DC611A04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2652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29F1CAF-978B-FFB8-7D50-8B8E1DA2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62CA11C-4F59-739D-996B-FA18B65F6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02D879-E267-2C7A-1B32-40E06F3AC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9A7E3-DA9D-2F4C-BFA3-9FBA4EAC3666}" type="datetimeFigureOut">
              <a:rPr kumimoji="1" lang="zh-TW" altLang="en-US" smtClean="0"/>
              <a:t>2026/2/3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FEBFC9-5E6A-0773-DEA1-D2B9E6910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4AD0DB-B233-F176-FB3D-57FE1C938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13D8A-C463-B049-88DA-A2788353C5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00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317635-EE76-E281-A913-E0077E620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48" y="436942"/>
            <a:ext cx="10742304" cy="58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3E8B8D5-FB3C-E30F-BAD0-4DF5A7E4E26E}"/>
              </a:ext>
            </a:extLst>
          </p:cNvPr>
          <p:cNvSpPr txBox="1"/>
          <p:nvPr/>
        </p:nvSpPr>
        <p:spPr>
          <a:xfrm>
            <a:off x="1747874" y="705578"/>
            <a:ext cx="8359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i="0" dirty="0">
                <a:solidFill>
                  <a:schemeClr val="bg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「地球科學開放資料庫 </a:t>
            </a:r>
            <a:r>
              <a:rPr lang="en-US" altLang="zh-TW" sz="2400" b="1" i="0" dirty="0">
                <a:solidFill>
                  <a:schemeClr val="bg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× </a:t>
            </a:r>
            <a:r>
              <a:rPr lang="en" altLang="zh-TW" sz="2400" b="1" i="0" dirty="0">
                <a:solidFill>
                  <a:schemeClr val="bg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AI </a:t>
            </a:r>
            <a:r>
              <a:rPr lang="zh-TW" altLang="en-US" sz="2400" b="1" i="0" dirty="0">
                <a:solidFill>
                  <a:schemeClr val="bg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探索」</a:t>
            </a:r>
            <a:r>
              <a:rPr lang="zh-TW" altLang="en-US" sz="24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寒假</a:t>
            </a:r>
            <a:r>
              <a:rPr lang="zh-TW" altLang="en-US" sz="2400" b="1" i="0" dirty="0">
                <a:solidFill>
                  <a:schemeClr val="bg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線上分享會</a:t>
            </a:r>
            <a:endParaRPr lang="zh-TW" altLang="en-US" sz="24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D65E0B3-5B9F-05B9-2700-A7DA9CEF2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244" y="3940414"/>
            <a:ext cx="1436230" cy="138368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FE95C71-5902-8F1F-F9A5-37A376F31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25" y="4462398"/>
            <a:ext cx="62515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TW" altLang="zh-TW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1/27（二）14:00｜地震科學資料庫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TW" altLang="zh-TW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2/2（一）10:00｜大氣資料庫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TW" altLang="zh-TW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2/3（二）14:00｜大地測量資料庫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TW" altLang="zh-TW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2/5（四）14:00｜海洋資料庫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D328A2-480F-CD1A-A858-3275FB350AD2}"/>
              </a:ext>
            </a:extLst>
          </p:cNvPr>
          <p:cNvSpPr txBox="1"/>
          <p:nvPr/>
        </p:nvSpPr>
        <p:spPr>
          <a:xfrm>
            <a:off x="1201635" y="5629202"/>
            <a:ext cx="10159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邀請第一線資料庫負責人與專題指導經驗豐富的專家，帶你一次認識地球科學開放資料庫，</a:t>
            </a:r>
            <a:endParaRPr lang="en-US" altLang="zh-TW" sz="1400" dirty="0">
              <a:solidFill>
                <a:schemeClr val="bg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algn="ctr"/>
            <a:r>
              <a:rPr lang="zh-TW" altLang="en-US" sz="1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並分享 </a:t>
            </a:r>
            <a:r>
              <a:rPr lang="en" altLang="zh-TW" sz="1400" b="1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AI </a:t>
            </a:r>
            <a:r>
              <a:rPr lang="zh-TW" altLang="en-US" sz="1400" b="1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世代下「從資料出發」的專題探索方式，</a:t>
            </a:r>
            <a:r>
              <a:rPr lang="zh-TW" altLang="en-US" sz="1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歡迎報名</a:t>
            </a:r>
            <a:r>
              <a:rPr lang="zh-TW" altLang="en-US" sz="1400" b="1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！</a:t>
            </a:r>
            <a:endParaRPr lang="zh-TW" altLang="en-US" sz="1400" dirty="0">
              <a:solidFill>
                <a:schemeClr val="bg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2B2D5A5-2C14-A242-4552-ED1D74DAA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245" y="3164375"/>
            <a:ext cx="3925229" cy="23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7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C7B29B9-DB44-CE6C-2AB5-0ED5FBEA3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422" y="141496"/>
            <a:ext cx="6807148" cy="6351379"/>
          </a:xfrm>
        </p:spPr>
      </p:pic>
    </p:spTree>
    <p:extLst>
      <p:ext uri="{BB962C8B-B14F-4D97-AF65-F5344CB8AC3E}">
        <p14:creationId xmlns:p14="http://schemas.microsoft.com/office/powerpoint/2010/main" val="3267660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4E1EA698-934D-46C6-880B-FAA32BC328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23058" y="876299"/>
            <a:ext cx="11963402" cy="5981701"/>
          </a:xfrm>
          <a:prstGeom prst="rect">
            <a:avLst/>
          </a:prstGeom>
        </p:spPr>
      </p:pic>
      <p:grpSp>
        <p:nvGrpSpPr>
          <p:cNvPr id="29" name="组合 22">
            <a:extLst>
              <a:ext uri="{FF2B5EF4-FFF2-40B4-BE49-F238E27FC236}">
                <a16:creationId xmlns:a16="http://schemas.microsoft.com/office/drawing/2014/main" id="{85EE776A-3472-0708-B579-502D6B59C20D}"/>
              </a:ext>
            </a:extLst>
          </p:cNvPr>
          <p:cNvGrpSpPr>
            <a:grpSpLocks/>
          </p:cNvGrpSpPr>
          <p:nvPr/>
        </p:nvGrpSpPr>
        <p:grpSpPr bwMode="auto">
          <a:xfrm>
            <a:off x="2569226" y="79119"/>
            <a:ext cx="7053547" cy="774253"/>
            <a:chOff x="0" y="0"/>
            <a:chExt cx="1857388" cy="1082310"/>
          </a:xfrm>
        </p:grpSpPr>
        <p:pic>
          <p:nvPicPr>
            <p:cNvPr id="30" name="图片 23" descr="未标题-g sag1.jpg">
              <a:extLst>
                <a:ext uri="{FF2B5EF4-FFF2-40B4-BE49-F238E27FC236}">
                  <a16:creationId xmlns:a16="http://schemas.microsoft.com/office/drawing/2014/main" id="{B92A5A8B-9448-E3D1-155D-56CB2B93E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7388" cy="108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24">
              <a:extLst>
                <a:ext uri="{FF2B5EF4-FFF2-40B4-BE49-F238E27FC236}">
                  <a16:creationId xmlns:a16="http://schemas.microsoft.com/office/drawing/2014/main" id="{36405848-0262-C036-0411-7E49441E8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9" y="150193"/>
              <a:ext cx="1754129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如何發想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題目？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" name="Picture 42">
            <a:extLst>
              <a:ext uri="{FF2B5EF4-FFF2-40B4-BE49-F238E27FC236}">
                <a16:creationId xmlns:a16="http://schemas.microsoft.com/office/drawing/2014/main" id="{3BF1D7E2-3595-5720-2526-78F977857A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18" descr="一張含有 手, 人員, 室內 的圖片&#10;&#10;自動產生的描述">
            <a:extLst>
              <a:ext uri="{FF2B5EF4-FFF2-40B4-BE49-F238E27FC236}">
                <a16:creationId xmlns:a16="http://schemas.microsoft.com/office/drawing/2014/main" id="{43F70A4B-98F0-45FD-ACB0-2004932C9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29" y="2652512"/>
            <a:ext cx="2768104" cy="276810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7003FBF-831F-4994-A675-AF63B80114A9}"/>
              </a:ext>
            </a:extLst>
          </p:cNvPr>
          <p:cNvSpPr/>
          <p:nvPr/>
        </p:nvSpPr>
        <p:spPr>
          <a:xfrm>
            <a:off x="429242" y="1322857"/>
            <a:ext cx="2777979" cy="860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TW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GNSS</a:t>
            </a:r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資料庫</a:t>
            </a:r>
            <a:endParaRPr kumimoji="1" lang="en-US" altLang="zh-TW" sz="2400" dirty="0">
              <a:solidFill>
                <a:schemeClr val="bg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algn="ctr">
              <a:spcAft>
                <a:spcPts val="600"/>
              </a:spcAft>
            </a:pPr>
            <a:r>
              <a:rPr kumimoji="1" lang="en-US" altLang="zh-TW" sz="16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[</a:t>
            </a:r>
            <a:r>
              <a:rPr kumimoji="1" lang="zh-TW" altLang="en-US" sz="16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大地測量的其中一種工具</a:t>
            </a:r>
            <a:r>
              <a:rPr kumimoji="1" lang="en-US" altLang="zh-TW" sz="16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]</a:t>
            </a:r>
            <a:endParaRPr kumimoji="1" lang="zh-TW" altLang="en-US" sz="1600" dirty="0">
              <a:solidFill>
                <a:schemeClr val="bg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DC92400-28C4-45C5-9902-6747FDE95104}"/>
              </a:ext>
            </a:extLst>
          </p:cNvPr>
          <p:cNvSpPr/>
          <p:nvPr/>
        </p:nvSpPr>
        <p:spPr>
          <a:xfrm>
            <a:off x="3956605" y="1322857"/>
            <a:ext cx="2552854" cy="860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地表變形的特徵</a:t>
            </a:r>
            <a:endParaRPr kumimoji="1" lang="zh-TW" altLang="en-US" sz="1600" dirty="0">
              <a:solidFill>
                <a:schemeClr val="bg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FCA66A4-2903-4C8D-B794-14FE70CCE2BB}"/>
              </a:ext>
            </a:extLst>
          </p:cNvPr>
          <p:cNvSpPr/>
          <p:nvPr/>
        </p:nvSpPr>
        <p:spPr>
          <a:xfrm>
            <a:off x="7483968" y="1322857"/>
            <a:ext cx="3785393" cy="860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不同機制會在</a:t>
            </a:r>
            <a:r>
              <a:rPr kumimoji="1" lang="zh-TW" altLang="en-US" sz="2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kumimoji="1" lang="zh-TW" altLang="en-US" sz="2400" b="1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時空</a:t>
            </a:r>
            <a:r>
              <a:rPr kumimoji="1"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中造成不同的地表變形形態</a:t>
            </a:r>
            <a:endParaRPr kumimoji="1" lang="zh-TW" altLang="en-US" sz="1600" dirty="0">
              <a:solidFill>
                <a:schemeClr val="bg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  <p:sp>
        <p:nvSpPr>
          <p:cNvPr id="9" name="箭號: 左-右雙向 8">
            <a:extLst>
              <a:ext uri="{FF2B5EF4-FFF2-40B4-BE49-F238E27FC236}">
                <a16:creationId xmlns:a16="http://schemas.microsoft.com/office/drawing/2014/main" id="{728AFCAA-C26A-4F7A-A0B3-C92A061B6415}"/>
              </a:ext>
            </a:extLst>
          </p:cNvPr>
          <p:cNvSpPr/>
          <p:nvPr/>
        </p:nvSpPr>
        <p:spPr>
          <a:xfrm>
            <a:off x="3207222" y="1621136"/>
            <a:ext cx="524257" cy="263611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箭號: 左-右雙向 26">
            <a:extLst>
              <a:ext uri="{FF2B5EF4-FFF2-40B4-BE49-F238E27FC236}">
                <a16:creationId xmlns:a16="http://schemas.microsoft.com/office/drawing/2014/main" id="{01EAD7BF-4A62-44BB-BE99-2E6BD03A66F1}"/>
              </a:ext>
            </a:extLst>
          </p:cNvPr>
          <p:cNvSpPr/>
          <p:nvPr/>
        </p:nvSpPr>
        <p:spPr>
          <a:xfrm>
            <a:off x="6734585" y="1621135"/>
            <a:ext cx="524257" cy="263611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3A9F0F0-30C4-4975-8868-3EE5F0689E0D}"/>
              </a:ext>
            </a:extLst>
          </p:cNvPr>
          <p:cNvSpPr txBox="1"/>
          <p:nvPr/>
        </p:nvSpPr>
        <p:spPr>
          <a:xfrm>
            <a:off x="429243" y="2773738"/>
            <a:ext cx="48125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en-US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使用資料時要注意：</a:t>
            </a:r>
            <a:endParaRPr lang="en-US" altLang="zh-TW" dirty="0">
              <a:effectLst>
                <a:glow rad="127000">
                  <a:schemeClr val="bg1"/>
                </a:glow>
              </a:effectLst>
              <a:ea typeface="微軟正黑體" panose="020B0604030504040204" pitchFamily="34" charset="-120"/>
            </a:endParaRP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zh-TW" altLang="en-US" b="1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資料的解析力</a:t>
            </a:r>
            <a:br>
              <a:rPr lang="en-US" altLang="zh-TW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</a:br>
            <a:r>
              <a:rPr lang="zh-TW" altLang="en-US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不同測量工具與技術會有不同的精度</a:t>
            </a:r>
            <a:br>
              <a:rPr lang="en-US" altLang="zh-TW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</a:br>
            <a:r>
              <a:rPr lang="zh-TW" altLang="en-US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例如：</a:t>
            </a:r>
            <a:r>
              <a:rPr lang="en-US" altLang="zh-TW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GNSS</a:t>
            </a:r>
            <a:r>
              <a:rPr lang="zh-TW" altLang="en-US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平面坐標精度約</a:t>
            </a:r>
            <a:r>
              <a:rPr lang="en-US" altLang="zh-TW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1</a:t>
            </a:r>
            <a:r>
              <a:rPr lang="zh-TW" altLang="en-US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cm</a:t>
            </a:r>
            <a:r>
              <a:rPr lang="zh-TW" altLang="en-US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；高程約</a:t>
            </a:r>
            <a:r>
              <a:rPr lang="en-US" altLang="zh-TW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1.5</a:t>
            </a:r>
            <a:r>
              <a:rPr lang="zh-TW" altLang="en-US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cm</a:t>
            </a:r>
            <a:endParaRPr lang="zh-TW" altLang="en-US" sz="1600" dirty="0">
              <a:solidFill>
                <a:srgbClr val="3333FF"/>
              </a:solidFill>
              <a:effectLst>
                <a:glow rad="127000">
                  <a:schemeClr val="bg1"/>
                </a:glow>
              </a:effectLst>
              <a:ea typeface="微軟正黑體" panose="020B0604030504040204" pitchFamily="34" charset="-120"/>
            </a:endParaRP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zh-TW" altLang="en-US" b="1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何謂訊號？何謂雜訊？</a:t>
            </a:r>
            <a:br>
              <a:rPr lang="en-US" altLang="zh-TW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</a:br>
            <a:r>
              <a:rPr lang="zh-TW" altLang="en-US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知道資料形態意義：訊號</a:t>
            </a:r>
            <a:br>
              <a:rPr lang="en-US" altLang="zh-TW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</a:br>
            <a:r>
              <a:rPr lang="zh-TW" altLang="en-US" sz="1600" dirty="0">
                <a:solidFill>
                  <a:srgbClr val="3333FF"/>
                </a:solidFill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不知道資料形態意義：雜訊</a:t>
            </a:r>
            <a:endParaRPr lang="en-US" altLang="zh-TW" sz="1600" dirty="0">
              <a:solidFill>
                <a:srgbClr val="3333FF"/>
              </a:solidFill>
              <a:effectLst>
                <a:glow rad="127000">
                  <a:schemeClr val="bg1"/>
                </a:glow>
              </a:effectLst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F45B506-2736-4743-9D37-481171998DCE}"/>
              </a:ext>
            </a:extLst>
          </p:cNvPr>
          <p:cNvSpPr txBox="1"/>
          <p:nvPr/>
        </p:nvSpPr>
        <p:spPr>
          <a:xfrm>
            <a:off x="5497222" y="2740786"/>
            <a:ext cx="330090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zh-TW" altLang="en-US" b="1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可能的地質相關機制</a:t>
            </a:r>
            <a:endParaRPr lang="en-US" altLang="zh-TW" b="1" dirty="0">
              <a:effectLst>
                <a:glow rad="127000">
                  <a:schemeClr val="bg1"/>
                </a:glow>
              </a:effectLst>
              <a:ea typeface="微軟正黑體" panose="020B0604030504040204" pitchFamily="34" charset="-12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zh-TW" altLang="en-US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斷層活動</a:t>
            </a:r>
            <a:endParaRPr lang="en-US" altLang="zh-TW" dirty="0">
              <a:effectLst>
                <a:glow rad="127000">
                  <a:schemeClr val="bg1"/>
                </a:glow>
              </a:effectLst>
              <a:ea typeface="微軟正黑體" panose="020B0604030504040204" pitchFamily="34" charset="-12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zh-TW" altLang="en-US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火山</a:t>
            </a:r>
            <a:endParaRPr lang="en-US" altLang="zh-TW" dirty="0">
              <a:effectLst>
                <a:glow rad="127000">
                  <a:schemeClr val="bg1"/>
                </a:glow>
              </a:effectLst>
              <a:ea typeface="微軟正黑體" panose="020B0604030504040204" pitchFamily="34" charset="-12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zh-TW" altLang="en-US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邊坡滑動</a:t>
            </a:r>
            <a:r>
              <a:rPr lang="en-US" altLang="zh-TW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大規模崩塌</a:t>
            </a:r>
            <a:endParaRPr lang="en-US" altLang="zh-TW" dirty="0">
              <a:effectLst>
                <a:glow rad="127000">
                  <a:schemeClr val="bg1"/>
                </a:glow>
              </a:effectLst>
              <a:ea typeface="微軟正黑體" panose="020B0604030504040204" pitchFamily="34" charset="-12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zh-TW" altLang="en-US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泥體構造</a:t>
            </a:r>
            <a:r>
              <a:rPr lang="en-US" altLang="zh-TW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泥貫入體</a:t>
            </a:r>
            <a:endParaRPr lang="en-US" altLang="zh-TW" dirty="0">
              <a:effectLst>
                <a:glow rad="127000">
                  <a:schemeClr val="bg1"/>
                </a:glow>
              </a:effectLst>
              <a:ea typeface="微軟正黑體" panose="020B0604030504040204" pitchFamily="34" charset="-12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zh-TW" altLang="en-US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地層下陷</a:t>
            </a:r>
            <a:endParaRPr lang="en-US" altLang="zh-TW" dirty="0">
              <a:effectLst>
                <a:glow rad="127000">
                  <a:schemeClr val="bg1"/>
                </a:glow>
              </a:effectLst>
              <a:ea typeface="微軟正黑體" panose="020B0604030504040204" pitchFamily="34" charset="-12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zh-TW" altLang="en-US" dirty="0">
                <a:effectLst>
                  <a:glow rad="127000">
                    <a:schemeClr val="bg1"/>
                  </a:glow>
                </a:effectLst>
                <a:ea typeface="微軟正黑體" panose="020B0604030504040204" pitchFamily="34" charset="-120"/>
              </a:rPr>
              <a:t>其他地質或工程相關的運動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109F284-9F37-4C38-95F4-30F31ED5E884}"/>
              </a:ext>
            </a:extLst>
          </p:cNvPr>
          <p:cNvSpPr txBox="1"/>
          <p:nvPr/>
        </p:nvSpPr>
        <p:spPr>
          <a:xfrm>
            <a:off x="7020175" y="3042446"/>
            <a:ext cx="168988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地震</a:t>
            </a:r>
            <a:endParaRPr lang="en-US" altLang="zh-TW" sz="1400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慢地震</a:t>
            </a:r>
            <a:r>
              <a:rPr lang="en-US" altLang="zh-TW" sz="14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4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慢滑移事件</a:t>
            </a:r>
            <a:endParaRPr lang="en-US" altLang="zh-TW" sz="1400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潛移</a:t>
            </a:r>
          </a:p>
        </p:txBody>
      </p:sp>
      <p:sp>
        <p:nvSpPr>
          <p:cNvPr id="13" name="左大括弧 12">
            <a:extLst>
              <a:ext uri="{FF2B5EF4-FFF2-40B4-BE49-F238E27FC236}">
                <a16:creationId xmlns:a16="http://schemas.microsoft.com/office/drawing/2014/main" id="{B7D621B5-E9A5-4834-910A-B1B251566AD4}"/>
              </a:ext>
            </a:extLst>
          </p:cNvPr>
          <p:cNvSpPr/>
          <p:nvPr/>
        </p:nvSpPr>
        <p:spPr>
          <a:xfrm>
            <a:off x="6956726" y="3138616"/>
            <a:ext cx="93945" cy="708454"/>
          </a:xfrm>
          <a:prstGeom prst="leftBrace">
            <a:avLst>
              <a:gd name="adj1" fmla="val 104119"/>
              <a:gd name="adj2" fmla="val 41933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86AE615-2E30-4E13-B5E3-131F215731E6}"/>
              </a:ext>
            </a:extLst>
          </p:cNvPr>
          <p:cNvSpPr txBox="1"/>
          <p:nvPr/>
        </p:nvSpPr>
        <p:spPr>
          <a:xfrm>
            <a:off x="10233014" y="27884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機制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802DF0E-66CF-401F-B2A4-490FED04C78C}"/>
              </a:ext>
            </a:extLst>
          </p:cNvPr>
          <p:cNvSpPr txBox="1"/>
          <p:nvPr/>
        </p:nvSpPr>
        <p:spPr>
          <a:xfrm>
            <a:off x="10333682" y="48851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地表變形</a:t>
            </a:r>
            <a:endParaRPr lang="zh-TW" altLang="en-US" b="1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左中括弧 14">
            <a:extLst>
              <a:ext uri="{FF2B5EF4-FFF2-40B4-BE49-F238E27FC236}">
                <a16:creationId xmlns:a16="http://schemas.microsoft.com/office/drawing/2014/main" id="{44CD57FE-C87D-4C6D-90D9-825BDD37ADB3}"/>
              </a:ext>
            </a:extLst>
          </p:cNvPr>
          <p:cNvSpPr/>
          <p:nvPr/>
        </p:nvSpPr>
        <p:spPr>
          <a:xfrm rot="16200000">
            <a:off x="7066538" y="3991157"/>
            <a:ext cx="134371" cy="3119723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78F9E46-B01B-4AED-B90B-F186A6F7FAFD}"/>
              </a:ext>
            </a:extLst>
          </p:cNvPr>
          <p:cNvSpPr txBox="1"/>
          <p:nvPr/>
        </p:nvSpPr>
        <p:spPr>
          <a:xfrm>
            <a:off x="5670346" y="5714372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往往會搭配簡易的數值模型</a:t>
            </a:r>
          </a:p>
        </p:txBody>
      </p:sp>
    </p:spTree>
    <p:extLst>
      <p:ext uri="{BB962C8B-B14F-4D97-AF65-F5344CB8AC3E}">
        <p14:creationId xmlns:p14="http://schemas.microsoft.com/office/powerpoint/2010/main" val="16361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58996D80-EC28-4D9C-87C0-4952D003B4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23058" y="876299"/>
            <a:ext cx="11963402" cy="5981701"/>
          </a:xfrm>
          <a:prstGeom prst="rect">
            <a:avLst/>
          </a:prstGeom>
        </p:spPr>
      </p:pic>
      <p:pic>
        <p:nvPicPr>
          <p:cNvPr id="20" name="Picture 2" descr="C:\Users\User\Desktop\tmp\荃敏\PSInSAR_20080120\PSInSAR_AKND.jpg">
            <a:extLst>
              <a:ext uri="{FF2B5EF4-FFF2-40B4-BE49-F238E27FC236}">
                <a16:creationId xmlns:a16="http://schemas.microsoft.com/office/drawing/2014/main" id="{2289EE00-139D-440E-B967-02065BCA3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9499">
            <a:off x="5846554" y="3523959"/>
            <a:ext cx="2822730" cy="3785668"/>
          </a:xfrm>
          <a:prstGeom prst="rect">
            <a:avLst/>
          </a:prstGeom>
          <a:noFill/>
          <a:effectLst>
            <a:softEdge rad="317500"/>
          </a:effectLst>
          <a:scene3d>
            <a:camera prst="orthographicFront">
              <a:rot lat="19509137" lon="19434210" rev="110953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C051E6-A15A-A654-BCF7-6CE25FDB5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02" y="2251543"/>
            <a:ext cx="3252470" cy="727392"/>
          </a:xfrm>
        </p:spPr>
        <p:txBody>
          <a:bodyPr>
            <a:normAutofit/>
          </a:bodyPr>
          <a:lstStyle/>
          <a:p>
            <a:r>
              <a:rPr kumimoji="1" lang="zh-TW" altLang="en-US" sz="2400" dirty="0">
                <a:effectLst>
                  <a:glow rad="127000">
                    <a:schemeClr val="bg1"/>
                  </a:glow>
                </a:effectLst>
                <a:latin typeface="HanziPen SC" panose="03000300000000000000" pitchFamily="66" charset="-122"/>
                <a:ea typeface="HanziPen SC" panose="03000300000000000000" pitchFamily="66" charset="-122"/>
              </a:rPr>
              <a:t>能量的累積與釋放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0B7904A-528F-B356-3B14-1495945B4A05}"/>
              </a:ext>
            </a:extLst>
          </p:cNvPr>
          <p:cNvSpPr/>
          <p:nvPr/>
        </p:nvSpPr>
        <p:spPr>
          <a:xfrm>
            <a:off x="429243" y="1322857"/>
            <a:ext cx="2291080" cy="727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斷層活動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364F6A-F3B3-DC65-63F7-D057C1888690}"/>
              </a:ext>
            </a:extLst>
          </p:cNvPr>
          <p:cNvSpPr/>
          <p:nvPr/>
        </p:nvSpPr>
        <p:spPr>
          <a:xfrm>
            <a:off x="3681713" y="1322857"/>
            <a:ext cx="3319780" cy="727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大規模崩塌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4467F2E-4258-61A9-B15D-95C637A71F90}"/>
              </a:ext>
            </a:extLst>
          </p:cNvPr>
          <p:cNvSpPr txBox="1">
            <a:spLocks/>
          </p:cNvSpPr>
          <p:nvPr/>
        </p:nvSpPr>
        <p:spPr>
          <a:xfrm>
            <a:off x="3681713" y="2219794"/>
            <a:ext cx="3252470" cy="72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400" dirty="0">
                <a:effectLst>
                  <a:glow rad="127000">
                    <a:schemeClr val="bg1"/>
                  </a:glow>
                </a:effectLst>
                <a:latin typeface="HanziPen SC" panose="03000300000000000000" pitchFamily="66" charset="-122"/>
                <a:ea typeface="HanziPen SC" panose="03000300000000000000" pitchFamily="66" charset="-122"/>
              </a:rPr>
              <a:t>大規模崩塌的特性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10C58F0-22DE-F25B-05FA-DF197BB20E0C}"/>
              </a:ext>
            </a:extLst>
          </p:cNvPr>
          <p:cNvSpPr txBox="1"/>
          <p:nvPr/>
        </p:nvSpPr>
        <p:spPr>
          <a:xfrm>
            <a:off x="525259" y="2755286"/>
            <a:ext cx="2501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能量累積速率是否會隨時間改變？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地震發生時，無震變形會如何發生 </a:t>
            </a:r>
            <a:r>
              <a:rPr kumimoji="1" lang="en-US" altLang="zh-TW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[e.g., </a:t>
            </a:r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土壤液化</a:t>
            </a:r>
            <a:r>
              <a:rPr kumimoji="1" lang="en-US" altLang="zh-TW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]</a:t>
            </a:r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地震發生後的震後變形特徵意義？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慢地震</a:t>
            </a:r>
            <a:r>
              <a:rPr kumimoji="1" lang="en-US" altLang="zh-TW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/</a:t>
            </a:r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慢滑移事件的判釋與意義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87BE255-053E-83AC-BE2D-C9A04AFFF44D}"/>
              </a:ext>
            </a:extLst>
          </p:cNvPr>
          <p:cNvSpPr/>
          <p:nvPr/>
        </p:nvSpPr>
        <p:spPr>
          <a:xfrm>
            <a:off x="7962883" y="1302979"/>
            <a:ext cx="3319780" cy="727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泥體構造</a:t>
            </a: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1A5BA896-551F-B798-791C-7E7AB4201E71}"/>
              </a:ext>
            </a:extLst>
          </p:cNvPr>
          <p:cNvSpPr txBox="1">
            <a:spLocks/>
          </p:cNvSpPr>
          <p:nvPr/>
        </p:nvSpPr>
        <p:spPr>
          <a:xfrm>
            <a:off x="7962883" y="2219794"/>
            <a:ext cx="3252470" cy="72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400" dirty="0">
                <a:effectLst>
                  <a:glow rad="127000">
                    <a:schemeClr val="bg1"/>
                  </a:glow>
                </a:effectLst>
                <a:latin typeface="HanziPen SC" panose="03000300000000000000" pitchFamily="66" charset="-122"/>
                <a:ea typeface="HanziPen SC" panose="03000300000000000000" pitchFamily="66" charset="-122"/>
              </a:rPr>
              <a:t>泥體構造的運動特性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9F7CC45-AAB6-ED83-6937-2DB1DB6B9105}"/>
              </a:ext>
            </a:extLst>
          </p:cNvPr>
          <p:cNvSpPr txBox="1"/>
          <p:nvPr/>
        </p:nvSpPr>
        <p:spPr>
          <a:xfrm>
            <a:off x="3868290" y="2755286"/>
            <a:ext cx="33896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慢速運動與快速運動的變形特徵？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如何解析滑動面的摩擦特性變化？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邊坡工程如何改變滑動面特性？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如何做到預警？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4CB506A-37D9-6661-D4A0-67C330C1456D}"/>
              </a:ext>
            </a:extLst>
          </p:cNvPr>
          <p:cNvSpPr txBox="1"/>
          <p:nvPr/>
        </p:nvSpPr>
        <p:spPr>
          <a:xfrm>
            <a:off x="8201779" y="2755286"/>
            <a:ext cx="37032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泥體構造的地表變形時空特性？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泥體構造如何和斷層交互作用？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地震如何改變泥體構造的活動行為？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如何找到泥體構造？</a:t>
            </a:r>
          </a:p>
        </p:txBody>
      </p:sp>
      <p:grpSp>
        <p:nvGrpSpPr>
          <p:cNvPr id="29" name="组合 22">
            <a:extLst>
              <a:ext uri="{FF2B5EF4-FFF2-40B4-BE49-F238E27FC236}">
                <a16:creationId xmlns:a16="http://schemas.microsoft.com/office/drawing/2014/main" id="{85EE776A-3472-0708-B579-502D6B59C20D}"/>
              </a:ext>
            </a:extLst>
          </p:cNvPr>
          <p:cNvGrpSpPr>
            <a:grpSpLocks/>
          </p:cNvGrpSpPr>
          <p:nvPr/>
        </p:nvGrpSpPr>
        <p:grpSpPr bwMode="auto">
          <a:xfrm>
            <a:off x="2569226" y="79119"/>
            <a:ext cx="7053547" cy="774253"/>
            <a:chOff x="0" y="0"/>
            <a:chExt cx="1857388" cy="1082310"/>
          </a:xfrm>
        </p:grpSpPr>
        <p:pic>
          <p:nvPicPr>
            <p:cNvPr id="30" name="图片 23" descr="未标题-g sag1.jpg">
              <a:extLst>
                <a:ext uri="{FF2B5EF4-FFF2-40B4-BE49-F238E27FC236}">
                  <a16:creationId xmlns:a16="http://schemas.microsoft.com/office/drawing/2014/main" id="{B92A5A8B-9448-E3D1-155D-56CB2B93E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7388" cy="108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24">
              <a:extLst>
                <a:ext uri="{FF2B5EF4-FFF2-40B4-BE49-F238E27FC236}">
                  <a16:creationId xmlns:a16="http://schemas.microsoft.com/office/drawing/2014/main" id="{36405848-0262-C036-0411-7E49441E8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9" y="150193"/>
              <a:ext cx="1754129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題目有哪些方向？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" name="Picture 42">
            <a:extLst>
              <a:ext uri="{FF2B5EF4-FFF2-40B4-BE49-F238E27FC236}">
                <a16:creationId xmlns:a16="http://schemas.microsoft.com/office/drawing/2014/main" id="{3BF1D7E2-3595-5720-2526-78F977857A1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99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58996D80-EC28-4D9C-87C0-4952D003B4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23058" y="876299"/>
            <a:ext cx="11963402" cy="5981701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C051E6-A15A-A654-BCF7-6CE25FDB5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02" y="2251543"/>
            <a:ext cx="2876327" cy="727392"/>
          </a:xfrm>
        </p:spPr>
        <p:txBody>
          <a:bodyPr>
            <a:normAutofit/>
          </a:bodyPr>
          <a:lstStyle/>
          <a:p>
            <a:r>
              <a:rPr kumimoji="1" lang="zh-TW" altLang="en-US" sz="2400" dirty="0">
                <a:effectLst>
                  <a:glow rad="127000">
                    <a:schemeClr val="bg1"/>
                  </a:glow>
                </a:effectLst>
                <a:latin typeface="HanziPen SC" panose="03000300000000000000" pitchFamily="66" charset="-122"/>
                <a:ea typeface="HanziPen SC" panose="03000300000000000000" pitchFamily="66" charset="-122"/>
              </a:rPr>
              <a:t>火山噴發預警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0B7904A-528F-B356-3B14-1495945B4A05}"/>
              </a:ext>
            </a:extLst>
          </p:cNvPr>
          <p:cNvSpPr/>
          <p:nvPr/>
        </p:nvSpPr>
        <p:spPr>
          <a:xfrm>
            <a:off x="429243" y="1322857"/>
            <a:ext cx="2291080" cy="727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火山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364F6A-F3B3-DC65-63F7-D057C1888690}"/>
              </a:ext>
            </a:extLst>
          </p:cNvPr>
          <p:cNvSpPr/>
          <p:nvPr/>
        </p:nvSpPr>
        <p:spPr>
          <a:xfrm>
            <a:off x="3681713" y="1322857"/>
            <a:ext cx="3319780" cy="727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地層下陷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4467F2E-4258-61A9-B15D-95C637A71F90}"/>
              </a:ext>
            </a:extLst>
          </p:cNvPr>
          <p:cNvSpPr txBox="1">
            <a:spLocks/>
          </p:cNvSpPr>
          <p:nvPr/>
        </p:nvSpPr>
        <p:spPr>
          <a:xfrm>
            <a:off x="3681713" y="2219794"/>
            <a:ext cx="3252470" cy="72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400" dirty="0">
                <a:effectLst>
                  <a:glow rad="127000">
                    <a:schemeClr val="bg1"/>
                  </a:glow>
                </a:effectLst>
                <a:latin typeface="HanziPen SC" panose="03000300000000000000" pitchFamily="66" charset="-122"/>
                <a:ea typeface="HanziPen SC" panose="03000300000000000000" pitchFamily="66" charset="-122"/>
              </a:rPr>
              <a:t>地層下陷的危害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10C58F0-22DE-F25B-05FA-DF197BB20E0C}"/>
              </a:ext>
            </a:extLst>
          </p:cNvPr>
          <p:cNvSpPr txBox="1"/>
          <p:nvPr/>
        </p:nvSpPr>
        <p:spPr>
          <a:xfrm>
            <a:off x="525259" y="2755286"/>
            <a:ext cx="250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岩漿庫與岩脈的活動？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火山噴發預警？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87BE255-053E-83AC-BE2D-C9A04AFFF44D}"/>
              </a:ext>
            </a:extLst>
          </p:cNvPr>
          <p:cNvSpPr/>
          <p:nvPr/>
        </p:nvSpPr>
        <p:spPr>
          <a:xfrm>
            <a:off x="7962883" y="1302978"/>
            <a:ext cx="3319780" cy="893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chemeClr val="bg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其他地質或工程相關的運動</a:t>
            </a: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1A5BA896-551F-B798-791C-7E7AB4201E71}"/>
              </a:ext>
            </a:extLst>
          </p:cNvPr>
          <p:cNvSpPr txBox="1">
            <a:spLocks/>
          </p:cNvSpPr>
          <p:nvPr/>
        </p:nvSpPr>
        <p:spPr>
          <a:xfrm>
            <a:off x="7962883" y="2368077"/>
            <a:ext cx="3252470" cy="8934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kumimoji="1" lang="zh-TW" altLang="en-US" sz="2400" dirty="0">
                <a:effectLst>
                  <a:glow rad="127000">
                    <a:schemeClr val="bg1"/>
                  </a:glow>
                </a:effectLst>
                <a:latin typeface="HanziPen SC" panose="03000300000000000000" pitchFamily="66" charset="-122"/>
                <a:ea typeface="HanziPen SC" panose="03000300000000000000" pitchFamily="66" charset="-122"/>
              </a:rPr>
              <a:t>結構物和地質運動的關聯性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9F7CC45-AAB6-ED83-6937-2DB1DB6B9105}"/>
              </a:ext>
            </a:extLst>
          </p:cNvPr>
          <p:cNvSpPr txBox="1"/>
          <p:nvPr/>
        </p:nvSpPr>
        <p:spPr>
          <a:xfrm>
            <a:off x="3868290" y="2755286"/>
            <a:ext cx="3389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地層下陷的水平運動特徵？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如何合理的預估地層下陷變化量？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4CB506A-37D9-6661-D4A0-67C330C1456D}"/>
              </a:ext>
            </a:extLst>
          </p:cNvPr>
          <p:cNvSpPr txBox="1"/>
          <p:nvPr/>
        </p:nvSpPr>
        <p:spPr>
          <a:xfrm>
            <a:off x="8201779" y="3282516"/>
            <a:ext cx="37032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結構物的變形是否由地質運動造成？如果是，是否能完全反映地質運動的貢獻量？</a:t>
            </a:r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endParaRPr kumimoji="1" lang="en-US" altLang="zh-TW" dirty="0">
              <a:effectLst>
                <a:glow rad="127000">
                  <a:schemeClr val="bg1"/>
                </a:glow>
              </a:effectLst>
              <a:latin typeface="PingFang SC Thin" panose="020B0200000000000000" pitchFamily="34" charset="-122"/>
              <a:ea typeface="PingFang SC Thin" panose="020B0200000000000000" pitchFamily="34" charset="-122"/>
            </a:endParaRPr>
          </a:p>
          <a:p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能提供任何的預警機制嗎？</a:t>
            </a:r>
          </a:p>
        </p:txBody>
      </p:sp>
      <p:grpSp>
        <p:nvGrpSpPr>
          <p:cNvPr id="29" name="组合 22">
            <a:extLst>
              <a:ext uri="{FF2B5EF4-FFF2-40B4-BE49-F238E27FC236}">
                <a16:creationId xmlns:a16="http://schemas.microsoft.com/office/drawing/2014/main" id="{85EE776A-3472-0708-B579-502D6B59C20D}"/>
              </a:ext>
            </a:extLst>
          </p:cNvPr>
          <p:cNvGrpSpPr>
            <a:grpSpLocks/>
          </p:cNvGrpSpPr>
          <p:nvPr/>
        </p:nvGrpSpPr>
        <p:grpSpPr bwMode="auto">
          <a:xfrm>
            <a:off x="2569226" y="79119"/>
            <a:ext cx="7053547" cy="774253"/>
            <a:chOff x="0" y="0"/>
            <a:chExt cx="1857388" cy="1082310"/>
          </a:xfrm>
        </p:grpSpPr>
        <p:pic>
          <p:nvPicPr>
            <p:cNvPr id="30" name="图片 23" descr="未标题-g sag1.jpg">
              <a:extLst>
                <a:ext uri="{FF2B5EF4-FFF2-40B4-BE49-F238E27FC236}">
                  <a16:creationId xmlns:a16="http://schemas.microsoft.com/office/drawing/2014/main" id="{B92A5A8B-9448-E3D1-155D-56CB2B93E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7388" cy="108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24">
              <a:extLst>
                <a:ext uri="{FF2B5EF4-FFF2-40B4-BE49-F238E27FC236}">
                  <a16:creationId xmlns:a16="http://schemas.microsoft.com/office/drawing/2014/main" id="{36405848-0262-C036-0411-7E49441E8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9" y="150193"/>
              <a:ext cx="1754129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題目有哪些方向？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7" name="Picture 42">
            <a:extLst>
              <a:ext uri="{FF2B5EF4-FFF2-40B4-BE49-F238E27FC236}">
                <a16:creationId xmlns:a16="http://schemas.microsoft.com/office/drawing/2014/main" id="{3BF1D7E2-3595-5720-2526-78F977857A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 descr="一張含有 地圖 的圖片&#10;&#10;自動產生的描述">
            <a:extLst>
              <a:ext uri="{FF2B5EF4-FFF2-40B4-BE49-F238E27FC236}">
                <a16:creationId xmlns:a16="http://schemas.microsoft.com/office/drawing/2014/main" id="{9B8AA0E6-042E-41B1-911D-E2B5234571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"/>
          <a:stretch/>
        </p:blipFill>
        <p:spPr>
          <a:xfrm>
            <a:off x="2720323" y="3986285"/>
            <a:ext cx="4774488" cy="268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8783C80-EEF3-4E9B-8E8C-4E4C17F311E4}"/>
              </a:ext>
            </a:extLst>
          </p:cNvPr>
          <p:cNvSpPr txBox="1"/>
          <p:nvPr/>
        </p:nvSpPr>
        <p:spPr>
          <a:xfrm>
            <a:off x="1660795" y="6158518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報導者</a:t>
            </a:r>
          </a:p>
        </p:txBody>
      </p:sp>
    </p:spTree>
    <p:extLst>
      <p:ext uri="{BB962C8B-B14F-4D97-AF65-F5344CB8AC3E}">
        <p14:creationId xmlns:p14="http://schemas.microsoft.com/office/powerpoint/2010/main" val="76296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E428A-816D-0DEB-539A-BA923DC0F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BB7A21E-DD0C-E7EB-AC0C-9013F12541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23058" y="876299"/>
            <a:ext cx="11963402" cy="598170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A80FD08-517A-C257-EE7E-CD23D1D87786}"/>
              </a:ext>
            </a:extLst>
          </p:cNvPr>
          <p:cNvSpPr txBox="1"/>
          <p:nvPr/>
        </p:nvSpPr>
        <p:spPr>
          <a:xfrm>
            <a:off x="663698" y="161297"/>
            <a:ext cx="10363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題目可以怎麼來？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FC99342-9740-7308-D8BD-9B4EAD1BEBBD}"/>
              </a:ext>
            </a:extLst>
          </p:cNvPr>
          <p:cNvSpPr txBox="1"/>
          <p:nvPr/>
        </p:nvSpPr>
        <p:spPr>
          <a:xfrm>
            <a:off x="663698" y="1595093"/>
            <a:ext cx="450675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要由「領域專家」決定</a:t>
            </a:r>
            <a:endParaRPr lang="en-US" altLang="zh-TW" sz="32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740424B-2800-19CC-6498-08A956F7224E}"/>
              </a:ext>
            </a:extLst>
          </p:cNvPr>
          <p:cNvSpPr txBox="1"/>
          <p:nvPr/>
        </p:nvSpPr>
        <p:spPr>
          <a:xfrm>
            <a:off x="6350557" y="1578829"/>
            <a:ext cx="555561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AI</a:t>
            </a:r>
            <a:r>
              <a:rPr lang="zh-TW" altLang="en-US" sz="32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如何幫我規劃研究？</a:t>
            </a:r>
            <a:endParaRPr lang="en-US" altLang="zh-TW" sz="32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A2962D-046F-C7B3-D2E9-20B684DA1554}"/>
              </a:ext>
            </a:extLst>
          </p:cNvPr>
          <p:cNvSpPr txBox="1"/>
          <p:nvPr/>
        </p:nvSpPr>
        <p:spPr>
          <a:xfrm>
            <a:off x="6303828" y="2613392"/>
            <a:ext cx="51777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怎麼問問題，讓</a:t>
            </a:r>
            <a:r>
              <a:rPr lang="en-US" altLang="zh-TW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AI</a:t>
            </a:r>
            <a:r>
              <a:rPr lang="zh-TW" altLang="en-US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幫我規劃？</a:t>
            </a:r>
            <a:br>
              <a:rPr lang="en-US" altLang="zh-TW" sz="20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</a:br>
            <a:endParaRPr lang="zh-TW" altLang="en-US" sz="20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buFont typeface="+mj-lt"/>
              <a:buAutoNum type="arabicPeriod"/>
            </a:pPr>
            <a:r>
              <a:rPr lang="zh-TW" altLang="en-US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快速文獻共識檢查</a:t>
            </a:r>
            <a:endParaRPr lang="en-US" altLang="zh-TW" sz="20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>
              <a:buFont typeface="+mj-lt"/>
              <a:buAutoNum type="arabicPeriod"/>
            </a:pPr>
            <a:r>
              <a:rPr lang="zh-TW" altLang="en-US" sz="20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哪些假說已高度共識？</a:t>
            </a:r>
          </a:p>
          <a:p>
            <a:r>
              <a:rPr lang="en-US" altLang="zh-TW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3. </a:t>
            </a:r>
            <a:r>
              <a:rPr lang="zh-TW" altLang="en-US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濃縮成可執行題目</a:t>
            </a:r>
            <a:endParaRPr lang="en" altLang="zh-TW" sz="20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BB8F0A9-FC9B-652B-F43C-3CBAE1F05255}"/>
              </a:ext>
            </a:extLst>
          </p:cNvPr>
          <p:cNvSpPr txBox="1"/>
          <p:nvPr/>
        </p:nvSpPr>
        <p:spPr>
          <a:xfrm>
            <a:off x="663698" y="2579942"/>
            <a:ext cx="51777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地表變形資料特徵：哪裡異常？</a:t>
            </a:r>
            <a:endParaRPr lang="en-US" altLang="zh-TW" sz="20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r>
              <a:rPr lang="zh-TW" altLang="en-US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地表變形的時空分佈特徵：哪裡異常？</a:t>
            </a:r>
            <a:endParaRPr lang="en-US" altLang="zh-TW" sz="20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r>
              <a:rPr lang="zh-TW" altLang="en-US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地震與斷層的關係：哪裡沒有被充分釐清？</a:t>
            </a:r>
            <a:endParaRPr lang="en-US" altLang="zh-TW" sz="20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r>
              <a:rPr lang="zh-TW" altLang="en-US" sz="20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地球環境變動與地表變形的關係？</a:t>
            </a:r>
            <a:endParaRPr lang="en" altLang="zh-TW" sz="20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grpSp>
        <p:nvGrpSpPr>
          <p:cNvPr id="17" name="组合 22">
            <a:extLst>
              <a:ext uri="{FF2B5EF4-FFF2-40B4-BE49-F238E27FC236}">
                <a16:creationId xmlns:a16="http://schemas.microsoft.com/office/drawing/2014/main" id="{16382746-34B3-C248-2786-A284986ED772}"/>
              </a:ext>
            </a:extLst>
          </p:cNvPr>
          <p:cNvGrpSpPr>
            <a:grpSpLocks/>
          </p:cNvGrpSpPr>
          <p:nvPr/>
        </p:nvGrpSpPr>
        <p:grpSpPr bwMode="auto">
          <a:xfrm>
            <a:off x="2569226" y="79119"/>
            <a:ext cx="7053547" cy="774253"/>
            <a:chOff x="0" y="0"/>
            <a:chExt cx="1857388" cy="1082310"/>
          </a:xfrm>
        </p:grpSpPr>
        <p:pic>
          <p:nvPicPr>
            <p:cNvPr id="18" name="图片 23" descr="未标题-g sag1.jpg">
              <a:extLst>
                <a:ext uri="{FF2B5EF4-FFF2-40B4-BE49-F238E27FC236}">
                  <a16:creationId xmlns:a16="http://schemas.microsoft.com/office/drawing/2014/main" id="{F0A65B32-A0B8-4FC5-4CD3-B4299872B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7388" cy="108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矩形 24">
              <a:extLst>
                <a:ext uri="{FF2B5EF4-FFF2-40B4-BE49-F238E27FC236}">
                  <a16:creationId xmlns:a16="http://schemas.microsoft.com/office/drawing/2014/main" id="{982DEFEC-4651-0334-0759-6065DD226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4" y="102769"/>
              <a:ext cx="1630540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題目的生成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CAC2C42-F6C7-0DE5-9E3E-2E56256EFD16}"/>
              </a:ext>
            </a:extLst>
          </p:cNvPr>
          <p:cNvSpPr txBox="1"/>
          <p:nvPr/>
        </p:nvSpPr>
        <p:spPr>
          <a:xfrm>
            <a:off x="-128890" y="4145357"/>
            <a:ext cx="61920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accent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「哪些題目重要、常被研究？」</a:t>
            </a:r>
            <a:endParaRPr lang="en-US" altLang="zh-TW" sz="2800" dirty="0">
              <a:solidFill>
                <a:schemeClr val="accent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algn="ctr"/>
            <a:r>
              <a:rPr lang="zh-TW" altLang="en-US" sz="2800" dirty="0">
                <a:solidFill>
                  <a:schemeClr val="accent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「哪些題目已經被做爛？」</a:t>
            </a:r>
            <a:endParaRPr lang="en-US" altLang="zh-TW" sz="2800" dirty="0">
              <a:solidFill>
                <a:schemeClr val="accent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algn="ctr"/>
            <a:r>
              <a:rPr lang="zh-TW" altLang="en-US" sz="2800" dirty="0">
                <a:solidFill>
                  <a:schemeClr val="accent1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「哪些題目有競爭力？」</a:t>
            </a:r>
            <a:endParaRPr lang="en-US" altLang="zh-TW" sz="2800" dirty="0">
              <a:solidFill>
                <a:schemeClr val="accent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algn="ctr"/>
            <a:endParaRPr lang="en-US" altLang="zh-TW" sz="2800" dirty="0">
              <a:solidFill>
                <a:schemeClr val="accent1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  <p:pic>
        <p:nvPicPr>
          <p:cNvPr id="21" name="Picture 42">
            <a:extLst>
              <a:ext uri="{FF2B5EF4-FFF2-40B4-BE49-F238E27FC236}">
                <a16:creationId xmlns:a16="http://schemas.microsoft.com/office/drawing/2014/main" id="{16266B2E-A231-1806-6D70-657FEAFF80F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0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99003-AB8E-5E2F-18D5-CE9EF890A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60D7A2C-AFBA-36CD-3933-104CF26C69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04397" y="851997"/>
            <a:ext cx="11963402" cy="5981701"/>
          </a:xfrm>
          <a:prstGeom prst="rect">
            <a:avLst/>
          </a:prstGeom>
        </p:spPr>
      </p:pic>
      <p:grpSp>
        <p:nvGrpSpPr>
          <p:cNvPr id="10" name="组合 22">
            <a:extLst>
              <a:ext uri="{FF2B5EF4-FFF2-40B4-BE49-F238E27FC236}">
                <a16:creationId xmlns:a16="http://schemas.microsoft.com/office/drawing/2014/main" id="{3156E9FE-DDE9-1BE9-FFE9-3E4EE0C309F9}"/>
              </a:ext>
            </a:extLst>
          </p:cNvPr>
          <p:cNvGrpSpPr>
            <a:grpSpLocks/>
          </p:cNvGrpSpPr>
          <p:nvPr/>
        </p:nvGrpSpPr>
        <p:grpSpPr bwMode="auto">
          <a:xfrm>
            <a:off x="2314694" y="96716"/>
            <a:ext cx="8515540" cy="929651"/>
            <a:chOff x="-67025" y="24598"/>
            <a:chExt cx="2242370" cy="1299537"/>
          </a:xfrm>
        </p:grpSpPr>
        <p:pic>
          <p:nvPicPr>
            <p:cNvPr id="11" name="图片 23" descr="未标题-g sag1.jpg">
              <a:extLst>
                <a:ext uri="{FF2B5EF4-FFF2-40B4-BE49-F238E27FC236}">
                  <a16:creationId xmlns:a16="http://schemas.microsoft.com/office/drawing/2014/main" id="{AB3F406F-F28A-D337-691F-C563D11AF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7025" y="24598"/>
              <a:ext cx="2242370" cy="12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24">
              <a:extLst>
                <a:ext uri="{FF2B5EF4-FFF2-40B4-BE49-F238E27FC236}">
                  <a16:creationId xmlns:a16="http://schemas.microsoft.com/office/drawing/2014/main" id="{99DEA7EF-F72C-2940-6AFA-B09925D13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64" y="152894"/>
              <a:ext cx="1630540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</a:t>
              </a:r>
              <a:r>
                <a:rPr lang="zh-TW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題目發想</a:t>
              </a:r>
              <a:r>
                <a:rPr lang="zh-TW" altLang="en-US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TW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可以扮演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的角色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0BA3A4-980B-F805-BA68-3BD22D2D4404}"/>
              </a:ext>
            </a:extLst>
          </p:cNvPr>
          <p:cNvSpPr txBox="1"/>
          <p:nvPr/>
        </p:nvSpPr>
        <p:spPr>
          <a:xfrm>
            <a:off x="628458" y="1451955"/>
            <a:ext cx="3881535" cy="46166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我現在手上有什麼資料？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F1A394A-989D-E26F-EC0F-C3CB386CCD5D}"/>
              </a:ext>
            </a:extLst>
          </p:cNvPr>
          <p:cNvSpPr txBox="1"/>
          <p:nvPr/>
        </p:nvSpPr>
        <p:spPr>
          <a:xfrm>
            <a:off x="628457" y="2030532"/>
            <a:ext cx="5170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HanziPen SC" panose="03000300000000000000" pitchFamily="66" charset="-122"/>
                <a:ea typeface="HanziPen SC" panose="03000300000000000000" pitchFamily="66" charset="-122"/>
              </a:rPr>
              <a:t>TAIWAN GEODETIC MODEL</a:t>
            </a:r>
            <a: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  <a:t> </a:t>
            </a:r>
            <a:r>
              <a:rPr lang="en-US" altLang="zh-TW" dirty="0">
                <a:latin typeface="HanziPen SC" panose="03000300000000000000" pitchFamily="66" charset="-122"/>
                <a:ea typeface="HanziPen SC" panose="03000300000000000000" pitchFamily="66" charset="-122"/>
              </a:rPr>
              <a:t>(TGM)</a:t>
            </a:r>
            <a:r>
              <a:rPr lang="en" altLang="zh-TW" dirty="0">
                <a:latin typeface="HanziPen SC" panose="03000300000000000000" pitchFamily="66" charset="-122"/>
                <a:ea typeface="HanziPen SC" panose="03000300000000000000" pitchFamily="66" charset="-122"/>
              </a:rPr>
              <a:t> </a:t>
            </a:r>
            <a: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  <a:t>提供的是 </a:t>
            </a:r>
            <a:r>
              <a:rPr lang="zh-TW" altLang="en-US" b="1" dirty="0">
                <a:latin typeface="HanziPen SC" panose="03000300000000000000" pitchFamily="66" charset="-122"/>
                <a:ea typeface="HanziPen SC" panose="03000300000000000000" pitchFamily="66" charset="-122"/>
              </a:rPr>
              <a:t>台灣地區</a:t>
            </a:r>
            <a:r>
              <a:rPr lang="en-US" altLang="zh-TW" b="1" dirty="0">
                <a:latin typeface="HanziPen SC" panose="03000300000000000000" pitchFamily="66" charset="-122"/>
                <a:ea typeface="HanziPen SC" panose="03000300000000000000" pitchFamily="66" charset="-122"/>
              </a:rPr>
              <a:t>GNSS</a:t>
            </a:r>
            <a:r>
              <a:rPr lang="zh-TW" altLang="en-US" b="1" dirty="0">
                <a:latin typeface="HanziPen SC" panose="03000300000000000000" pitchFamily="66" charset="-122"/>
                <a:ea typeface="HanziPen SC" panose="03000300000000000000" pitchFamily="66" charset="-122"/>
              </a:rPr>
              <a:t>連續站三分量坐標時間序列資料</a:t>
            </a:r>
            <a: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  <a:t>。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FE174E4-CE35-3EE2-B9DE-74454CBFDE2A}"/>
              </a:ext>
            </a:extLst>
          </p:cNvPr>
          <p:cNvSpPr txBox="1"/>
          <p:nvPr/>
        </p:nvSpPr>
        <p:spPr>
          <a:xfrm>
            <a:off x="628457" y="3003682"/>
            <a:ext cx="3881535" cy="46166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這些資料能做什麼研究？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44F4F11-75F0-3AA1-C8E1-54F4E5581B60}"/>
              </a:ext>
            </a:extLst>
          </p:cNvPr>
          <p:cNvSpPr txBox="1"/>
          <p:nvPr/>
        </p:nvSpPr>
        <p:spPr>
          <a:xfrm>
            <a:off x="582225" y="4944380"/>
            <a:ext cx="3881535" cy="46166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我想比較</a:t>
            </a:r>
            <a:r>
              <a:rPr lang="en-US" altLang="zh-TW" sz="24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…</a:t>
            </a:r>
            <a:endParaRPr lang="zh-TW" altLang="en-US" sz="24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986B7E6-DFA6-145D-861F-7E4BD4F05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52" y="3479327"/>
            <a:ext cx="2824812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能量累積速率隨時間改變</a:t>
            </a: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kumimoji="1" lang="zh-TW" altLang="en-US" dirty="0">
                <a:effectLst>
                  <a:glow rad="127000">
                    <a:schemeClr val="bg1"/>
                  </a:glow>
                </a:effectLst>
                <a:latin typeface="PingFang SC Thin" panose="020B0200000000000000" pitchFamily="34" charset="-122"/>
                <a:ea typeface="PingFang SC Thin" panose="020B0200000000000000" pitchFamily="34" charset="-122"/>
              </a:rPr>
              <a:t>地震發生時之地表變形</a:t>
            </a: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zh-TW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地層下陷分析</a:t>
            </a: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zh-TW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泥體構造之活動</a:t>
            </a: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0F34FDF-477A-5DB0-8F05-9E4BA6670A95}"/>
              </a:ext>
            </a:extLst>
          </p:cNvPr>
          <p:cNvSpPr txBox="1"/>
          <p:nvPr/>
        </p:nvSpPr>
        <p:spPr>
          <a:xfrm>
            <a:off x="453549" y="5565115"/>
            <a:ext cx="3675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HanziPen SC" panose="03000300000000000000" pitchFamily="66" charset="-122"/>
                <a:ea typeface="HanziPen SC" panose="03000300000000000000" pitchFamily="66" charset="-122"/>
              </a:rPr>
              <a:t>X </a:t>
            </a:r>
            <a: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  <a:t>是否在 </a:t>
            </a:r>
            <a:r>
              <a:rPr lang="en" altLang="zh-TW" dirty="0">
                <a:latin typeface="HanziPen SC" panose="03000300000000000000" pitchFamily="66" charset="-122"/>
                <a:ea typeface="HanziPen SC" panose="03000300000000000000" pitchFamily="66" charset="-122"/>
              </a:rPr>
              <a:t>A </a:t>
            </a:r>
            <a: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  <a:t>與 </a:t>
            </a:r>
            <a:r>
              <a:rPr lang="en" altLang="zh-TW" dirty="0">
                <a:latin typeface="HanziPen SC" panose="03000300000000000000" pitchFamily="66" charset="-122"/>
                <a:ea typeface="HanziPen SC" panose="03000300000000000000" pitchFamily="66" charset="-122"/>
              </a:rPr>
              <a:t>B </a:t>
            </a:r>
            <a: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  <a:t>之間</a:t>
            </a:r>
            <a:b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</a:br>
            <a: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  <a:t>有系統性差異？</a:t>
            </a:r>
            <a:endParaRPr lang="en-US" altLang="zh-TW" dirty="0"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r>
              <a:rPr lang="en-US" altLang="zh-TW" dirty="0">
                <a:latin typeface="HanziPen SC" panose="03000300000000000000" pitchFamily="66" charset="-122"/>
                <a:ea typeface="HanziPen SC" panose="03000300000000000000" pitchFamily="66" charset="-122"/>
              </a:rPr>
              <a:t>X: </a:t>
            </a:r>
            <a: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  <a:t>量測量</a:t>
            </a:r>
            <a:r>
              <a:rPr lang="en-US" altLang="zh-TW" dirty="0">
                <a:latin typeface="HanziPen SC" panose="03000300000000000000" pitchFamily="66" charset="-122"/>
                <a:ea typeface="HanziPen SC" panose="03000300000000000000" pitchFamily="66" charset="-122"/>
              </a:rPr>
              <a:t> ; A &amp; B: </a:t>
            </a:r>
            <a:r>
              <a:rPr lang="zh-TW" altLang="en-US" dirty="0">
                <a:latin typeface="HanziPen SC" panose="03000300000000000000" pitchFamily="66" charset="-122"/>
                <a:ea typeface="HanziPen SC" panose="03000300000000000000" pitchFamily="66" charset="-122"/>
              </a:rPr>
              <a:t>兩個對象</a:t>
            </a:r>
            <a:endParaRPr lang="en-US" altLang="zh-TW" dirty="0"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ED0A64BC-89A5-A53C-EE4D-F1BF6C9DF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525" y="5567632"/>
            <a:ext cx="14398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不同</a:t>
            </a:r>
            <a:r>
              <a:rPr kumimoji="0" lang="zh-TW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事件</a:t>
            </a:r>
            <a:r>
              <a: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？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不同測站？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不同距離？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23901C0-B55C-C82B-2ACE-CD6928C0EB09}"/>
              </a:ext>
            </a:extLst>
          </p:cNvPr>
          <p:cNvSpPr txBox="1"/>
          <p:nvPr/>
        </p:nvSpPr>
        <p:spPr>
          <a:xfrm>
            <a:off x="6823018" y="1122571"/>
            <a:ext cx="424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地震發生時，同震地表變形是否有來自泥體構造活動的貢獻量？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803A4B0-85AA-3E15-C5EB-313F95657CFF}"/>
              </a:ext>
            </a:extLst>
          </p:cNvPr>
          <p:cNvSpPr txBox="1"/>
          <p:nvPr/>
        </p:nvSpPr>
        <p:spPr>
          <a:xfrm>
            <a:off x="6192988" y="5798445"/>
            <a:ext cx="5996476" cy="83099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這個題目有人做過嗎？重要性在哪裡？而挑戰又是什麼？我可以做得更深入嗎？</a:t>
            </a:r>
            <a:r>
              <a:rPr lang="en-US" altLang="zh-TW" sz="24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How?</a:t>
            </a:r>
            <a:endParaRPr lang="zh-TW" altLang="en-US" sz="24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32" name="左大括弧 31">
            <a:extLst>
              <a:ext uri="{FF2B5EF4-FFF2-40B4-BE49-F238E27FC236}">
                <a16:creationId xmlns:a16="http://schemas.microsoft.com/office/drawing/2014/main" id="{7EE62783-04B8-0D8A-C98E-FAF732F8160C}"/>
              </a:ext>
            </a:extLst>
          </p:cNvPr>
          <p:cNvSpPr/>
          <p:nvPr/>
        </p:nvSpPr>
        <p:spPr>
          <a:xfrm>
            <a:off x="3601558" y="5590459"/>
            <a:ext cx="154967" cy="763140"/>
          </a:xfrm>
          <a:prstGeom prst="leftBrace">
            <a:avLst>
              <a:gd name="adj1" fmla="val 8333"/>
              <a:gd name="adj2" fmla="val 708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DE5ADD3-DC7E-4FF0-A80C-847ADC683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40" y="1757087"/>
            <a:ext cx="5367511" cy="378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6BCA7E4-BE20-444A-B1A6-5C64D60309C4}"/>
              </a:ext>
            </a:extLst>
          </p:cNvPr>
          <p:cNvSpPr txBox="1"/>
          <p:nvPr/>
        </p:nvSpPr>
        <p:spPr>
          <a:xfrm>
            <a:off x="10182238" y="5363929"/>
            <a:ext cx="1381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Rau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et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al.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[2023]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 animBg="1"/>
      <p:bldP spid="22" grpId="0"/>
      <p:bldP spid="26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2DA387-2802-5D84-B0E0-492C0E94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32749A-4E54-7AD2-29B0-239C2F21E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A00418-41B8-A331-989F-60B2D420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93" y="600733"/>
            <a:ext cx="11720014" cy="565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19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6E9998-9161-492E-80EE-B959A9E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C15DB8-0D5B-130E-9315-0701F7DC6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A31487A-1112-4687-BAD1-664580B8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3" y="9503"/>
            <a:ext cx="7772400" cy="349730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4D84173-869A-24EE-D583-BEDE93D15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83" y="3396892"/>
            <a:ext cx="5131419" cy="345160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F93E0B6-3645-7AC5-4842-1F91BE56A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71" y="3396892"/>
            <a:ext cx="5367453" cy="34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49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CA3AC7-9700-65E0-F1FC-87BD493D5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20BBE6-C9D3-402F-ABA8-2CB7FDFE7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8C49A8-3A21-D057-CFCE-FFA1CE67E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84200"/>
            <a:ext cx="74295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1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F2123917-67A5-77B8-1064-4530885F4BE0}"/>
              </a:ext>
            </a:extLst>
          </p:cNvPr>
          <p:cNvSpPr/>
          <p:nvPr/>
        </p:nvSpPr>
        <p:spPr>
          <a:xfrm>
            <a:off x="228598" y="2944213"/>
            <a:ext cx="11530818" cy="347646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B998A9-7516-4B4E-39A2-641CBB24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5024" y="930738"/>
            <a:ext cx="11963402" cy="59817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4206EA-185B-5B35-91EE-2714035D9372}"/>
              </a:ext>
            </a:extLst>
          </p:cNvPr>
          <p:cNvSpPr/>
          <p:nvPr/>
        </p:nvSpPr>
        <p:spPr>
          <a:xfrm>
            <a:off x="7258097" y="3963516"/>
            <a:ext cx="2495138" cy="6569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00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8/28 (</a:t>
            </a:r>
            <a:r>
              <a:rPr kumimoji="1" lang="zh-TW" altLang="en-US" sz="2000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五）比賽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8655E7F-C4E6-BA7B-24A8-434FA7A2A5B4}"/>
              </a:ext>
            </a:extLst>
          </p:cNvPr>
          <p:cNvSpPr/>
          <p:nvPr/>
        </p:nvSpPr>
        <p:spPr>
          <a:xfrm>
            <a:off x="504922" y="3990547"/>
            <a:ext cx="2495138" cy="6569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r>
              <a:rPr kumimoji="1" lang="zh-TW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月底</a:t>
            </a:r>
            <a:r>
              <a:rPr kumimoji="1" lang="en-US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zh-TW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報名（短摘）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6453B72-F8A9-2B1C-D600-3014AB8C90F6}"/>
              </a:ext>
            </a:extLst>
          </p:cNvPr>
          <p:cNvSpPr/>
          <p:nvPr/>
        </p:nvSpPr>
        <p:spPr>
          <a:xfrm>
            <a:off x="3669669" y="3963516"/>
            <a:ext cx="3069299" cy="6569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r>
              <a:rPr kumimoji="1" lang="zh-TW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月底 投件截止 （小論文）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CFCC090-E9F6-7E6F-18FF-40062E765A5E}"/>
              </a:ext>
            </a:extLst>
          </p:cNvPr>
          <p:cNvSpPr txBox="1"/>
          <p:nvPr/>
        </p:nvSpPr>
        <p:spPr>
          <a:xfrm>
            <a:off x="354034" y="1099487"/>
            <a:ext cx="114053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地球科學是一門理解地球上、外太空所有自然現象之特徵與成因的科學，更是縱貫「自然科學」到「資料科學」的學問。當前全球接熱衷於整合</a:t>
            </a:r>
            <a:r>
              <a:rPr lang="en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  <a:t>AI</a:t>
            </a:r>
            <a:r>
              <a:rPr lang="zh-TW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與地球科學資料於熱門應用，但地球科學資料相當複雜，對於不同的資料之處理與運用，需要專業的領域知識。也因此地球科學人才，更需要拓展自己對人工智慧手段的理解！師大地科由於囊括五大領域，對於大地科領域知識和技能的推廣與銜接，不遺餘力！</a:t>
            </a:r>
            <a:br>
              <a:rPr lang="en-US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</a:br>
            <a:r>
              <a:rPr lang="en-US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  <a:t> [</a:t>
            </a:r>
            <a:r>
              <a:rPr lang="zh-TW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短期訓練課程</a:t>
            </a:r>
            <a:r>
              <a:rPr lang="en-US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  <a:t> /</a:t>
            </a:r>
            <a:r>
              <a:rPr lang="zh-TW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教師工作坊</a:t>
            </a:r>
            <a:r>
              <a:rPr lang="en-US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  <a:t> / </a:t>
            </a:r>
            <a:r>
              <a:rPr lang="zh-TW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暑期增能工作坊</a:t>
            </a:r>
            <a:r>
              <a:rPr lang="en-US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  <a:t>]</a:t>
            </a:r>
            <a:endParaRPr lang="zh-TW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l" rtl="0">
              <a:buNone/>
            </a:pPr>
            <a:br>
              <a:rPr lang="zh-TW" altLang="en-US" b="0" i="0" dirty="0">
                <a:solidFill>
                  <a:srgbClr val="1F1F1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</a:br>
            <a:endParaRPr lang="zh-TW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C256266-CFCB-3C94-9338-B39DEB7D8945}"/>
              </a:ext>
            </a:extLst>
          </p:cNvPr>
          <p:cNvSpPr txBox="1"/>
          <p:nvPr/>
        </p:nvSpPr>
        <p:spPr>
          <a:xfrm>
            <a:off x="313630" y="3072084"/>
            <a:ext cx="6365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8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2026</a:t>
            </a:r>
            <a:r>
              <a:rPr kumimoji="1" lang="zh-TW" altLang="en-US" sz="28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地球系統科學大賽 於師大地科 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向右箭號 21">
            <a:extLst>
              <a:ext uri="{FF2B5EF4-FFF2-40B4-BE49-F238E27FC236}">
                <a16:creationId xmlns:a16="http://schemas.microsoft.com/office/drawing/2014/main" id="{2D7E56C8-3B62-0FFB-0996-6E4703FF106F}"/>
              </a:ext>
            </a:extLst>
          </p:cNvPr>
          <p:cNvSpPr/>
          <p:nvPr/>
        </p:nvSpPr>
        <p:spPr>
          <a:xfrm>
            <a:off x="6774827" y="4174358"/>
            <a:ext cx="449837" cy="254684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向右箭號 22">
            <a:extLst>
              <a:ext uri="{FF2B5EF4-FFF2-40B4-BE49-F238E27FC236}">
                <a16:creationId xmlns:a16="http://schemas.microsoft.com/office/drawing/2014/main" id="{29298CB4-7424-B6B2-DC8A-0D1D83C0CD5D}"/>
              </a:ext>
            </a:extLst>
          </p:cNvPr>
          <p:cNvSpPr/>
          <p:nvPr/>
        </p:nvSpPr>
        <p:spPr>
          <a:xfrm>
            <a:off x="3114105" y="4188787"/>
            <a:ext cx="449837" cy="254684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D62DB3C-187F-4B3A-32FC-6ED6438E13DD}"/>
              </a:ext>
            </a:extLst>
          </p:cNvPr>
          <p:cNvSpPr/>
          <p:nvPr/>
        </p:nvSpPr>
        <p:spPr>
          <a:xfrm>
            <a:off x="504922" y="5516777"/>
            <a:ext cx="2495138" cy="6569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r>
              <a:rPr kumimoji="1" lang="zh-TW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月就要形成題目了！</a:t>
            </a:r>
          </a:p>
        </p:txBody>
      </p:sp>
      <p:sp>
        <p:nvSpPr>
          <p:cNvPr id="25" name="向右箭號 24">
            <a:extLst>
              <a:ext uri="{FF2B5EF4-FFF2-40B4-BE49-F238E27FC236}">
                <a16:creationId xmlns:a16="http://schemas.microsoft.com/office/drawing/2014/main" id="{50D02E59-7578-4BB5-84BC-CFA4D7541A2D}"/>
              </a:ext>
            </a:extLst>
          </p:cNvPr>
          <p:cNvSpPr/>
          <p:nvPr/>
        </p:nvSpPr>
        <p:spPr>
          <a:xfrm rot="16200000">
            <a:off x="1417825" y="4997172"/>
            <a:ext cx="449837" cy="254684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5AD9049-9920-072B-6112-886C82E50120}"/>
              </a:ext>
            </a:extLst>
          </p:cNvPr>
          <p:cNvSpPr txBox="1"/>
          <p:nvPr/>
        </p:nvSpPr>
        <p:spPr>
          <a:xfrm>
            <a:off x="6618298" y="2944213"/>
            <a:ext cx="438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C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高中組挹注更多獎項！</a:t>
            </a:r>
            <a:endParaRPr kumimoji="1" lang="en-US" altLang="zh-TW" sz="2000" dirty="0">
              <a:solidFill>
                <a:srgbClr val="FFC00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TW" altLang="en-US" sz="2000" dirty="0">
                <a:solidFill>
                  <a:srgbClr val="FFC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提供高中、大學的互動時間！</a:t>
            </a:r>
          </a:p>
        </p:txBody>
      </p:sp>
      <p:grpSp>
        <p:nvGrpSpPr>
          <p:cNvPr id="29" name="组合 22">
            <a:extLst>
              <a:ext uri="{FF2B5EF4-FFF2-40B4-BE49-F238E27FC236}">
                <a16:creationId xmlns:a16="http://schemas.microsoft.com/office/drawing/2014/main" id="{3615AAD4-D94B-C98A-2DA1-12452DEE2833}"/>
              </a:ext>
            </a:extLst>
          </p:cNvPr>
          <p:cNvGrpSpPr>
            <a:grpSpLocks/>
          </p:cNvGrpSpPr>
          <p:nvPr/>
        </p:nvGrpSpPr>
        <p:grpSpPr bwMode="auto">
          <a:xfrm>
            <a:off x="2569226" y="79119"/>
            <a:ext cx="7053547" cy="774253"/>
            <a:chOff x="0" y="0"/>
            <a:chExt cx="1857388" cy="1082310"/>
          </a:xfrm>
        </p:grpSpPr>
        <p:pic>
          <p:nvPicPr>
            <p:cNvPr id="30" name="图片 23" descr="未标题-g sag1.jpg">
              <a:extLst>
                <a:ext uri="{FF2B5EF4-FFF2-40B4-BE49-F238E27FC236}">
                  <a16:creationId xmlns:a16="http://schemas.microsoft.com/office/drawing/2014/main" id="{989E450B-6BE6-D7A8-6D11-25F2812F0F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7388" cy="108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24">
              <a:extLst>
                <a:ext uri="{FF2B5EF4-FFF2-40B4-BE49-F238E27FC236}">
                  <a16:creationId xmlns:a16="http://schemas.microsoft.com/office/drawing/2014/main" id="{FDBECF60-A42C-9350-001D-3E4A84C1F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64" y="152894"/>
              <a:ext cx="1357323" cy="585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地科人才培育前哨站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2" name="Picture 42">
            <a:extLst>
              <a:ext uri="{FF2B5EF4-FFF2-40B4-BE49-F238E27FC236}">
                <a16:creationId xmlns:a16="http://schemas.microsoft.com/office/drawing/2014/main" id="{85D175FA-4741-FAFD-D3E5-472BAF8C720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601553" y="5171491"/>
            <a:ext cx="1279360" cy="160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47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9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AEF2085-5150-E7B9-BCBE-48018A5C6D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23058" y="876299"/>
            <a:ext cx="11963402" cy="598170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93949D9-661B-F17B-CEAE-337CA555175A}"/>
              </a:ext>
            </a:extLst>
          </p:cNvPr>
          <p:cNvSpPr txBox="1"/>
          <p:nvPr/>
        </p:nvSpPr>
        <p:spPr>
          <a:xfrm>
            <a:off x="423058" y="1315555"/>
            <a:ext cx="1050834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zh-TW" altLang="en-US" sz="2400" b="1" i="0" u="none" strike="noStrike" dirty="0">
                <a:solidFill>
                  <a:schemeClr val="accent6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前半場</a:t>
            </a:r>
            <a:r>
              <a:rPr lang="en-US" altLang="zh-TW" sz="2400" b="1" dirty="0">
                <a:solidFill>
                  <a:schemeClr val="accent6"/>
                </a:solidFill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(</a:t>
            </a:r>
            <a:r>
              <a:rPr lang="en-US" altLang="zh-TW" sz="2400" b="1" i="0" u="none" strike="noStrike" dirty="0">
                <a:solidFill>
                  <a:schemeClr val="accent6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40-60 </a:t>
            </a:r>
            <a:r>
              <a:rPr lang="zh-TW" altLang="en-US" sz="2400" b="1" i="0" u="none" strike="noStrike" dirty="0">
                <a:solidFill>
                  <a:schemeClr val="accent6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分鐘</a:t>
            </a:r>
            <a:r>
              <a:rPr lang="en-US" altLang="zh-TW" sz="2400" b="1" i="0" u="none" strike="noStrike" dirty="0">
                <a:solidFill>
                  <a:schemeClr val="accent6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)</a:t>
            </a:r>
          </a:p>
          <a:p>
            <a:pPr algn="l" rtl="0">
              <a:buNone/>
            </a:pPr>
            <a:r>
              <a:rPr lang="zh-TW" altLang="en-US" sz="3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資料庫導覽與經驗分享</a:t>
            </a:r>
            <a:br>
              <a:rPr lang="zh-TW" altLang="en-US" b="1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r>
              <a:rPr lang="zh-TW" altLang="en-US" sz="2000" b="0" i="0" u="none" strike="noStrike" dirty="0">
                <a:solidFill>
                  <a:srgbClr val="1F1F1F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介紹目前持續精進中的地球科學相關</a:t>
            </a:r>
            <a:br>
              <a:rPr lang="en-US" altLang="zh-TW" sz="2000" b="0" i="0" u="none" strike="noStrike" dirty="0">
                <a:solidFill>
                  <a:srgbClr val="1F1F1F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</a:br>
            <a:r>
              <a:rPr lang="zh-TW" altLang="en-US" sz="2000" b="0" i="0" u="none" strike="noStrike" dirty="0">
                <a:solidFill>
                  <a:srgbClr val="1F1F1F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資料庫，說明：</a:t>
            </a:r>
            <a:endParaRPr lang="zh-TW" altLang="en-US" sz="2000" b="0" i="0" dirty="0">
              <a:solidFill>
                <a:srgbClr val="1F1F1F"/>
              </a:solidFill>
              <a:effectLst/>
              <a:latin typeface="Yuppy SC" panose="020F0603040207020204" pitchFamily="34" charset="-122"/>
              <a:ea typeface="Yuppy SC" panose="020F0603040207020204" pitchFamily="34" charset="-122"/>
              <a:cs typeface="Yuppy SC" panose="020F0603040207020204" pitchFamily="34" charset="-122"/>
            </a:endParaRPr>
          </a:p>
          <a:p>
            <a:pPr algn="l" rtl="0"/>
            <a:br>
              <a:rPr lang="zh-TW" altLang="en-US" b="0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0573890-9B89-D8E9-27A1-74A7D1DEEB92}"/>
              </a:ext>
            </a:extLst>
          </p:cNvPr>
          <p:cNvSpPr txBox="1"/>
          <p:nvPr/>
        </p:nvSpPr>
        <p:spPr>
          <a:xfrm>
            <a:off x="6658754" y="1449764"/>
            <a:ext cx="57531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zh-TW" altLang="en-US" sz="2400" b="1" i="0" u="none" strike="noStrike" dirty="0">
                <a:solidFill>
                  <a:schemeClr val="accent5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後半場：約 </a:t>
            </a:r>
            <a:r>
              <a:rPr lang="en-US" altLang="zh-TW" sz="2400" b="1" dirty="0">
                <a:solidFill>
                  <a:schemeClr val="accent5"/>
                </a:solidFill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40-60</a:t>
            </a:r>
            <a:r>
              <a:rPr lang="en-US" altLang="zh-TW" sz="2400" b="1" i="0" u="none" strike="noStrike" dirty="0">
                <a:solidFill>
                  <a:schemeClr val="accent5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 </a:t>
            </a:r>
            <a:r>
              <a:rPr lang="zh-TW" altLang="en-US" sz="2400" b="1" i="0" u="none" strike="noStrike" dirty="0">
                <a:solidFill>
                  <a:schemeClr val="accent5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分鐘</a:t>
            </a:r>
            <a:endParaRPr lang="en-US" altLang="zh-TW" sz="2400" b="1" i="0" u="none" strike="noStrike" dirty="0">
              <a:solidFill>
                <a:schemeClr val="accent5"/>
              </a:solidFill>
              <a:effectLst/>
              <a:latin typeface="Yuppy SC" panose="020F0603040207020204" pitchFamily="34" charset="-122"/>
              <a:ea typeface="Yuppy SC" panose="020F0603040207020204" pitchFamily="34" charset="-122"/>
              <a:cs typeface="Yuppy SC" panose="020F0603040207020204" pitchFamily="34" charset="-122"/>
            </a:endParaRPr>
          </a:p>
          <a:p>
            <a:pPr algn="l" rtl="0">
              <a:buNone/>
            </a:pPr>
            <a:r>
              <a:rPr lang="zh-TW" altLang="en-US" sz="3200" b="1" i="0" u="none" strike="noStrike" dirty="0">
                <a:solidFill>
                  <a:srgbClr val="0070C0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主題與談與專題生成討論</a:t>
            </a:r>
            <a:br>
              <a:rPr lang="zh-TW" altLang="en-US" b="1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r>
              <a:rPr lang="zh-TW" altLang="en-US" sz="2400" b="0" i="0" u="none" strike="noStrike" dirty="0">
                <a:solidFill>
                  <a:srgbClr val="1F1F1F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邀請</a:t>
            </a:r>
            <a:r>
              <a:rPr lang="zh-TW" altLang="en-US" sz="2400" dirty="0">
                <a:solidFill>
                  <a:srgbClr val="1F1F1F"/>
                </a:solidFill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該</a:t>
            </a:r>
            <a:r>
              <a:rPr lang="zh-TW" altLang="en-US" sz="2400" b="0" i="0" u="none" strike="noStrike" dirty="0">
                <a:solidFill>
                  <a:srgbClr val="1F1F1F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領域專家與談，帶領討論：</a:t>
            </a:r>
            <a:endParaRPr lang="zh-TW" altLang="en-US" sz="2400" b="0" i="0" dirty="0">
              <a:solidFill>
                <a:srgbClr val="1F1F1F"/>
              </a:solidFill>
              <a:effectLst/>
              <a:latin typeface="Yuppy SC" panose="020F0603040207020204" pitchFamily="34" charset="-122"/>
              <a:ea typeface="Yuppy SC" panose="020F0603040207020204" pitchFamily="34" charset="-122"/>
              <a:cs typeface="Yuppy SC" panose="020F0603040207020204" pitchFamily="34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F4BCB1A-F075-7BBA-554A-CF9809EB1A07}"/>
              </a:ext>
            </a:extLst>
          </p:cNvPr>
          <p:cNvSpPr txBox="1"/>
          <p:nvPr/>
        </p:nvSpPr>
        <p:spPr>
          <a:xfrm>
            <a:off x="511049" y="3131199"/>
            <a:ext cx="2191657" cy="4001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zh-TW" altLang="en-US" sz="2000" b="0" i="0" u="none" strike="noStrike" dirty="0">
                <a:solidFill>
                  <a:schemeClr val="bg1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資料內容與特色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4ECADE-CFC1-FC3D-067E-1011A4681BAF}"/>
              </a:ext>
            </a:extLst>
          </p:cNvPr>
          <p:cNvSpPr txBox="1"/>
          <p:nvPr/>
        </p:nvSpPr>
        <p:spPr>
          <a:xfrm>
            <a:off x="511049" y="3604864"/>
            <a:ext cx="2191657" cy="4001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zh-TW" altLang="en-US" sz="2000" b="0" i="0" u="none" strike="noStrike" dirty="0">
                <a:solidFill>
                  <a:schemeClr val="bg1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入口與使用方式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88BAAC2-9594-BE7C-D9AC-FA3DB17BED89}"/>
              </a:ext>
            </a:extLst>
          </p:cNvPr>
          <p:cNvSpPr txBox="1"/>
          <p:nvPr/>
        </p:nvSpPr>
        <p:spPr>
          <a:xfrm>
            <a:off x="511049" y="4095682"/>
            <a:ext cx="1281544" cy="4001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zh-TW" altLang="en-US" sz="2000" b="0" i="0" u="none" strike="noStrike" dirty="0">
                <a:solidFill>
                  <a:schemeClr val="bg1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簡單實作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004E14D-C9D0-C419-61CF-2857E1DF242E}"/>
              </a:ext>
            </a:extLst>
          </p:cNvPr>
          <p:cNvSpPr txBox="1"/>
          <p:nvPr/>
        </p:nvSpPr>
        <p:spPr>
          <a:xfrm>
            <a:off x="6754916" y="2819370"/>
            <a:ext cx="4934858" cy="4001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000" b="0" i="0" u="none" strike="noStrike" dirty="0">
                <a:solidFill>
                  <a:schemeClr val="bg1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地球科學專題如何從資料生成？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464A5E0-EB2D-5734-F812-6B7E8556883C}"/>
              </a:ext>
            </a:extLst>
          </p:cNvPr>
          <p:cNvSpPr txBox="1"/>
          <p:nvPr/>
        </p:nvSpPr>
        <p:spPr>
          <a:xfrm>
            <a:off x="6754917" y="3376261"/>
            <a:ext cx="4934858" cy="4001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" altLang="zh-TW" sz="2000" b="0" i="0" u="none" strike="noStrike" dirty="0">
                <a:solidFill>
                  <a:schemeClr val="bg1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AI </a:t>
            </a:r>
            <a:r>
              <a:rPr lang="zh-TW" altLang="en-US" sz="2000" b="0" i="0" u="none" strike="noStrike" dirty="0">
                <a:solidFill>
                  <a:schemeClr val="bg1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工具在專題發想與探索中的角色</a:t>
            </a:r>
            <a:endParaRPr lang="en-US" altLang="zh-TW" sz="2000" b="0" i="0" u="none" strike="noStrike" dirty="0">
              <a:solidFill>
                <a:schemeClr val="bg1"/>
              </a:solidFill>
              <a:effectLst/>
              <a:latin typeface="Yuppy SC" panose="020F0603040207020204" pitchFamily="34" charset="-122"/>
              <a:ea typeface="Yuppy SC" panose="020F0603040207020204" pitchFamily="34" charset="-122"/>
              <a:cs typeface="Yuppy SC" panose="020F0603040207020204" pitchFamily="34" charset="-122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EC67EC-D876-8244-0642-CF900CC39F84}"/>
              </a:ext>
            </a:extLst>
          </p:cNvPr>
          <p:cNvSpPr txBox="1"/>
          <p:nvPr/>
        </p:nvSpPr>
        <p:spPr>
          <a:xfrm>
            <a:off x="6754916" y="3979319"/>
            <a:ext cx="4644569" cy="4001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000" b="0" i="0" dirty="0">
                <a:solidFill>
                  <a:schemeClr val="bg1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高中專題常見迷思與可行策略</a:t>
            </a:r>
            <a:endParaRPr lang="zh-TW" altLang="en-US" sz="2000" dirty="0">
              <a:solidFill>
                <a:schemeClr val="bg1"/>
              </a:solidFill>
              <a:latin typeface="Yuppy SC" panose="020F0603040207020204" pitchFamily="34" charset="-122"/>
              <a:ea typeface="Yuppy SC" panose="020F0603040207020204" pitchFamily="34" charset="-122"/>
              <a:cs typeface="Yuppy SC" panose="020F0603040207020204" pitchFamily="34" charset="-122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C5A7BD6-03DB-A5E6-2EAD-5D5A204FCBF9}"/>
              </a:ext>
            </a:extLst>
          </p:cNvPr>
          <p:cNvSpPr txBox="1"/>
          <p:nvPr/>
        </p:nvSpPr>
        <p:spPr>
          <a:xfrm>
            <a:off x="2495913" y="5633198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rgbClr val="FF0000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皆會線上錄影，寄發給報名者！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F57CD325-5E41-AA69-D80C-F3544FEBD1BD}"/>
              </a:ext>
            </a:extLst>
          </p:cNvPr>
          <p:cNvCxnSpPr>
            <a:cxnSpLocks/>
          </p:cNvCxnSpPr>
          <p:nvPr/>
        </p:nvCxnSpPr>
        <p:spPr>
          <a:xfrm>
            <a:off x="5377951" y="1449764"/>
            <a:ext cx="0" cy="39614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E9849800-D6BF-FA25-0751-90A014F6E5DD}"/>
              </a:ext>
            </a:extLst>
          </p:cNvPr>
          <p:cNvCxnSpPr>
            <a:cxnSpLocks/>
          </p:cNvCxnSpPr>
          <p:nvPr/>
        </p:nvCxnSpPr>
        <p:spPr>
          <a:xfrm>
            <a:off x="3169988" y="5411172"/>
            <a:ext cx="44159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2">
            <a:extLst>
              <a:ext uri="{FF2B5EF4-FFF2-40B4-BE49-F238E27FC236}">
                <a16:creationId xmlns:a16="http://schemas.microsoft.com/office/drawing/2014/main" id="{5B44F4CF-E5FB-760F-D594-BA3E3C07DCCB}"/>
              </a:ext>
            </a:extLst>
          </p:cNvPr>
          <p:cNvGrpSpPr>
            <a:grpSpLocks/>
          </p:cNvGrpSpPr>
          <p:nvPr/>
        </p:nvGrpSpPr>
        <p:grpSpPr bwMode="auto">
          <a:xfrm>
            <a:off x="2481758" y="159525"/>
            <a:ext cx="7053547" cy="774253"/>
            <a:chOff x="0" y="0"/>
            <a:chExt cx="1857388" cy="1082310"/>
          </a:xfrm>
        </p:grpSpPr>
        <p:pic>
          <p:nvPicPr>
            <p:cNvPr id="23" name="图片 23" descr="未标题-g sag1.jpg">
              <a:extLst>
                <a:ext uri="{FF2B5EF4-FFF2-40B4-BE49-F238E27FC236}">
                  <a16:creationId xmlns:a16="http://schemas.microsoft.com/office/drawing/2014/main" id="{F84F1BF6-DA75-11F3-03AC-2007E5094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7388" cy="108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矩形 24">
              <a:extLst>
                <a:ext uri="{FF2B5EF4-FFF2-40B4-BE49-F238E27FC236}">
                  <a16:creationId xmlns:a16="http://schemas.microsoft.com/office/drawing/2014/main" id="{C3EDC836-1D11-C7E6-AC56-7201D0BAD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65" y="128982"/>
              <a:ext cx="1357323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kumimoji="1" lang="zh-TW" altLang="en-US" dirty="0">
                  <a:solidFill>
                    <a:schemeClr val="bg1"/>
                  </a:solidFill>
                  <a:latin typeface="LANTINGHEI SC DEMIBOLD" panose="02000000000000000000" pitchFamily="2" charset="-122"/>
                  <a:ea typeface="LANTINGHEI SC DEMIBOLD" panose="02000000000000000000" pitchFamily="2" charset="-122"/>
                </a:rPr>
                <a:t>分享會場次的時程規劃</a:t>
              </a:r>
            </a:p>
          </p:txBody>
        </p:sp>
      </p:grpSp>
      <p:sp>
        <p:nvSpPr>
          <p:cNvPr id="28" name="任意多边形 8">
            <a:extLst>
              <a:ext uri="{FF2B5EF4-FFF2-40B4-BE49-F238E27FC236}">
                <a16:creationId xmlns:a16="http://schemas.microsoft.com/office/drawing/2014/main" id="{DADA6547-AE0B-316E-D21A-35590C8C0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110" y="1650552"/>
            <a:ext cx="3152775" cy="0"/>
          </a:xfrm>
          <a:custGeom>
            <a:avLst/>
            <a:gdLst>
              <a:gd name="T0" fmla="*/ 3152775 w 3152775"/>
              <a:gd name="T1" fmla="*/ 0 h 635"/>
              <a:gd name="T2" fmla="*/ 0 w 3152775"/>
              <a:gd name="T3" fmla="*/ 0 h 635"/>
              <a:gd name="T4" fmla="*/ 0 60000 65536"/>
              <a:gd name="T5" fmla="*/ 0 60000 65536"/>
              <a:gd name="T6" fmla="*/ 0 w 3152775"/>
              <a:gd name="T7" fmla="*/ 0 h 635"/>
              <a:gd name="T8" fmla="*/ 3152775 w 3152775"/>
              <a:gd name="T9" fmla="*/ 0 h 6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52775" h="635">
                <a:moveTo>
                  <a:pt x="3152775" y="0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FEFEFE"/>
            </a:solidFill>
            <a:prstDash val="sys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pic>
        <p:nvPicPr>
          <p:cNvPr id="30" name="Picture 42">
            <a:extLst>
              <a:ext uri="{FF2B5EF4-FFF2-40B4-BE49-F238E27FC236}">
                <a16:creationId xmlns:a16="http://schemas.microsoft.com/office/drawing/2014/main" id="{282AB000-2118-DEA9-4038-DE1D2BA7400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2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C2F0A-3F47-CF6C-174E-CBC8FF49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1388D94-F973-CB75-D5C5-5FF06A7AAB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23058" y="876299"/>
            <a:ext cx="11963402" cy="598170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3FDE51A-09D8-4CE1-73E1-A29F812B87B4}"/>
              </a:ext>
            </a:extLst>
          </p:cNvPr>
          <p:cNvSpPr txBox="1"/>
          <p:nvPr/>
        </p:nvSpPr>
        <p:spPr>
          <a:xfrm>
            <a:off x="-608943" y="2076865"/>
            <a:ext cx="623569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altLang="zh-TW" sz="2400" b="1" dirty="0">
                <a:solidFill>
                  <a:schemeClr val="accent6"/>
                </a:solidFill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14:10-15:10 </a:t>
            </a:r>
          </a:p>
          <a:p>
            <a:pPr algn="ctr"/>
            <a:r>
              <a:rPr lang="en-US" altLang="zh-TW" sz="32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GNSS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資料庫</a:t>
            </a:r>
            <a:br>
              <a:rPr lang="zh-TW" altLang="en-US" b="1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r>
              <a:rPr lang="zh-TW" altLang="en-US" sz="2400" b="1" i="0" u="none" strike="noStrike" dirty="0">
                <a:solidFill>
                  <a:srgbClr val="1F1F1F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中央研究院 地球所 童忻博士</a:t>
            </a:r>
            <a:br>
              <a:rPr lang="zh-TW" altLang="en-US" b="0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11B3F5E-7D99-3455-7F4D-9AFCC7EECCCA}"/>
              </a:ext>
            </a:extLst>
          </p:cNvPr>
          <p:cNvSpPr txBox="1"/>
          <p:nvPr/>
        </p:nvSpPr>
        <p:spPr>
          <a:xfrm>
            <a:off x="5843745" y="2105561"/>
            <a:ext cx="57531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altLang="zh-TW" sz="2400" b="1" i="0" u="none" strike="noStrike" dirty="0">
                <a:solidFill>
                  <a:schemeClr val="accent5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15:10-16:00</a:t>
            </a:r>
          </a:p>
          <a:p>
            <a:pPr algn="ctr"/>
            <a:r>
              <a:rPr lang="zh-TW" altLang="en-US" sz="3200" b="1" i="0" u="none" strike="noStrike" dirty="0">
                <a:solidFill>
                  <a:srgbClr val="0070C0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主題與談與專題生成討論</a:t>
            </a:r>
            <a:br>
              <a:rPr lang="zh-TW" altLang="en-US" b="1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r>
              <a:rPr lang="zh-TW" altLang="en-US" sz="2400" b="1" dirty="0">
                <a:solidFill>
                  <a:srgbClr val="1F1F1F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成功大學測量工程系 景國恩 教授</a:t>
            </a:r>
            <a:endParaRPr lang="zh-TW" altLang="en-US" sz="2400" b="0" i="0" dirty="0">
              <a:solidFill>
                <a:srgbClr val="1F1F1F"/>
              </a:solidFill>
              <a:effectLst/>
              <a:latin typeface="LANTINGHEI SC DEMIBOLD" panose="02000000000000000000" pitchFamily="2" charset="-122"/>
              <a:ea typeface="LANTINGHEI SC DEMIBOLD" panose="02000000000000000000" pitchFamily="2" charset="-122"/>
              <a:cs typeface="Yuppy SC" panose="020F0603040207020204" pitchFamily="34" charset="-122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8328434-1263-47B7-E094-BA930FE6B7C1}"/>
              </a:ext>
            </a:extLst>
          </p:cNvPr>
          <p:cNvSpPr txBox="1"/>
          <p:nvPr/>
        </p:nvSpPr>
        <p:spPr>
          <a:xfrm>
            <a:off x="6404759" y="4284445"/>
            <a:ext cx="4630387" cy="4001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000" b="0" i="0" u="none" strike="noStrike" dirty="0">
                <a:solidFill>
                  <a:schemeClr val="bg1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可以使用這個資料庫，做什麼專題呢？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D668042-C47B-45B2-BBC0-817A9CF5A822}"/>
              </a:ext>
            </a:extLst>
          </p:cNvPr>
          <p:cNvSpPr txBox="1"/>
          <p:nvPr/>
        </p:nvSpPr>
        <p:spPr>
          <a:xfrm>
            <a:off x="6404759" y="3662496"/>
            <a:ext cx="4644569" cy="40011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000" b="0" i="0" dirty="0">
                <a:solidFill>
                  <a:schemeClr val="bg1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高中專題常見迷思與可行策略</a:t>
            </a:r>
            <a:endParaRPr lang="zh-TW" altLang="en-US" sz="2000" dirty="0">
              <a:solidFill>
                <a:schemeClr val="bg1"/>
              </a:solidFill>
              <a:latin typeface="Yuppy SC" panose="020F0603040207020204" pitchFamily="34" charset="-122"/>
              <a:ea typeface="Yuppy SC" panose="020F0603040207020204" pitchFamily="34" charset="-122"/>
              <a:cs typeface="Yuppy SC" panose="020F0603040207020204" pitchFamily="34" charset="-122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3FC6685-82F5-31B1-14BB-F46412B155A8}"/>
              </a:ext>
            </a:extLst>
          </p:cNvPr>
          <p:cNvSpPr txBox="1"/>
          <p:nvPr/>
        </p:nvSpPr>
        <p:spPr>
          <a:xfrm>
            <a:off x="3619415" y="1334644"/>
            <a:ext cx="4774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4400" dirty="0">
                <a:latin typeface="BM YEONSUNG OTF" panose="020B0600000101010101" pitchFamily="34" charset="-127"/>
                <a:ea typeface="BM YEONSUNG OTF" panose="020B0600000101010101" pitchFamily="34" charset="-127"/>
              </a:rPr>
              <a:t>2026 / 2/ 3 (Tues.</a:t>
            </a:r>
            <a:r>
              <a:rPr kumimoji="1" lang="zh-TW" altLang="en-US" sz="4400" dirty="0">
                <a:latin typeface="BM YEONSUNG OTF" panose="020B0600000101010101" pitchFamily="34" charset="-127"/>
                <a:ea typeface="LANTINGHEI SC DEMIBOLD" panose="02000000000000000000" pitchFamily="2" charset="-122"/>
              </a:rPr>
              <a:t>）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3698101-C99C-9D42-D962-35C33491B1D9}"/>
              </a:ext>
            </a:extLst>
          </p:cNvPr>
          <p:cNvCxnSpPr/>
          <p:nvPr/>
        </p:nvCxnSpPr>
        <p:spPr>
          <a:xfrm>
            <a:off x="894522" y="1630016"/>
            <a:ext cx="25509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378E8C6F-43E5-CA8C-0D89-543F71CA11C5}"/>
              </a:ext>
            </a:extLst>
          </p:cNvPr>
          <p:cNvCxnSpPr/>
          <p:nvPr/>
        </p:nvCxnSpPr>
        <p:spPr>
          <a:xfrm>
            <a:off x="8465560" y="1663145"/>
            <a:ext cx="25509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2833180-A3DD-0D55-E340-C5DD059318C1}"/>
              </a:ext>
            </a:extLst>
          </p:cNvPr>
          <p:cNvCxnSpPr>
            <a:cxnSpLocks/>
          </p:cNvCxnSpPr>
          <p:nvPr/>
        </p:nvCxnSpPr>
        <p:spPr>
          <a:xfrm>
            <a:off x="894522" y="6550450"/>
            <a:ext cx="103495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22">
            <a:extLst>
              <a:ext uri="{FF2B5EF4-FFF2-40B4-BE49-F238E27FC236}">
                <a16:creationId xmlns:a16="http://schemas.microsoft.com/office/drawing/2014/main" id="{BB8E8480-51F5-9ECC-B59D-532568C77C6E}"/>
              </a:ext>
            </a:extLst>
          </p:cNvPr>
          <p:cNvGrpSpPr>
            <a:grpSpLocks/>
          </p:cNvGrpSpPr>
          <p:nvPr/>
        </p:nvGrpSpPr>
        <p:grpSpPr bwMode="auto">
          <a:xfrm>
            <a:off x="2569226" y="79119"/>
            <a:ext cx="7053547" cy="774253"/>
            <a:chOff x="0" y="0"/>
            <a:chExt cx="1857388" cy="1082310"/>
          </a:xfrm>
        </p:grpSpPr>
        <p:pic>
          <p:nvPicPr>
            <p:cNvPr id="21" name="图片 23" descr="未标题-g sag1.jpg">
              <a:extLst>
                <a:ext uri="{FF2B5EF4-FFF2-40B4-BE49-F238E27FC236}">
                  <a16:creationId xmlns:a16="http://schemas.microsoft.com/office/drawing/2014/main" id="{D99B630F-17C4-3928-985F-DE4E1F964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7388" cy="108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4">
              <a:extLst>
                <a:ext uri="{FF2B5EF4-FFF2-40B4-BE49-F238E27FC236}">
                  <a16:creationId xmlns:a16="http://schemas.microsoft.com/office/drawing/2014/main" id="{96803916-0291-3266-4491-A964E1AD8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64" y="152894"/>
              <a:ext cx="1357323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今日時程規劃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3" name="Picture 42">
            <a:extLst>
              <a:ext uri="{FF2B5EF4-FFF2-40B4-BE49-F238E27FC236}">
                <a16:creationId xmlns:a16="http://schemas.microsoft.com/office/drawing/2014/main" id="{88BA7C5F-91DB-41B5-4AEB-503F6434F0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F53A73C-5050-0910-021C-157AF8194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75" y="3505880"/>
            <a:ext cx="4774065" cy="37710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83BECE4-30F2-32FD-092F-DEE324608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75" y="3929259"/>
            <a:ext cx="5037193" cy="20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4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0BA2F95-EB1A-592C-2956-3BCE8106C0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23058" y="876299"/>
            <a:ext cx="11963402" cy="5981701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585865-B58F-9F57-B4D4-880EA2DFF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58" y="1114183"/>
            <a:ext cx="10515600" cy="4351338"/>
          </a:xfrm>
        </p:spPr>
        <p:txBody>
          <a:bodyPr/>
          <a:lstStyle/>
          <a:p>
            <a:r>
              <a:rPr lang="zh-TW" altLang="en-US" dirty="0">
                <a:latin typeface="Lantinghei SC Extralight" panose="02000000000000000000" pitchFamily="2" charset="-122"/>
                <a:ea typeface="Lantinghei SC Extralight" panose="02000000000000000000" pitchFamily="2" charset="-122"/>
              </a:rPr>
              <a:t>針對童博士分享的資料庫，可以做什麼題目呢？</a:t>
            </a:r>
            <a:endParaRPr lang="en-US" altLang="zh-TW" dirty="0">
              <a:latin typeface="Lantinghei SC Extralight" panose="02000000000000000000" pitchFamily="2" charset="-122"/>
              <a:ea typeface="Lantinghei SC Extralight" panose="02000000000000000000" pitchFamily="2" charset="-122"/>
            </a:endParaRPr>
          </a:p>
          <a:p>
            <a:r>
              <a:rPr lang="zh-TW" altLang="en-US" dirty="0">
                <a:latin typeface="Lantinghei SC Extralight" panose="02000000000000000000" pitchFamily="2" charset="-122"/>
                <a:ea typeface="Lantinghei SC Extralight" panose="02000000000000000000" pitchFamily="2" charset="-122"/>
              </a:rPr>
              <a:t>請到這裡留下你的神來一筆！</a:t>
            </a:r>
          </a:p>
          <a:p>
            <a:endParaRPr kumimoji="1" lang="zh-TW" altLang="en-US" dirty="0">
              <a:latin typeface="Lantinghei SC Extralight" panose="02000000000000000000" pitchFamily="2" charset="-122"/>
              <a:ea typeface="Lantinghei SC Extralight" panose="02000000000000000000" pitchFamily="2" charset="-122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EF10286-11B5-013E-25DC-9E10B56A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4183"/>
          </a:xfrm>
        </p:spPr>
        <p:txBody>
          <a:bodyPr/>
          <a:lstStyle/>
          <a:p>
            <a:pPr algn="ctr"/>
            <a:r>
              <a:rPr kumimoji="1" lang="zh-TW" altLang="en-US" dirty="0">
                <a:solidFill>
                  <a:srgbClr val="FF0000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觀眾時間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812973A-10EA-C14D-745A-C944F3C1F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235" y="1700852"/>
            <a:ext cx="5689991" cy="515714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5E0C19E-8E9D-1C72-A610-D3F2B075D55A}"/>
              </a:ext>
            </a:extLst>
          </p:cNvPr>
          <p:cNvSpPr txBox="1"/>
          <p:nvPr/>
        </p:nvSpPr>
        <p:spPr>
          <a:xfrm>
            <a:off x="423058" y="2150116"/>
            <a:ext cx="6192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/>
              <a:t>https://</a:t>
            </a:r>
            <a:r>
              <a:rPr lang="en" altLang="zh-TW" dirty="0" err="1"/>
              <a:t>docs.google.com</a:t>
            </a:r>
            <a:r>
              <a:rPr lang="en" altLang="zh-TW" dirty="0"/>
              <a:t>/document/d/1va4axvzuxC05bT4swX_kYfJSE_3MNQErysmuCbQ9_6U/</a:t>
            </a:r>
            <a:r>
              <a:rPr lang="en" altLang="zh-TW" dirty="0" err="1"/>
              <a:t>edit?usp</a:t>
            </a:r>
            <a:r>
              <a:rPr lang="en" altLang="zh-TW" dirty="0"/>
              <a:t>=sharing</a:t>
            </a:r>
            <a:endParaRPr lang="zh-TW" altLang="en-US" dirty="0"/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id="{FD34B37A-2E33-FB58-4AD7-565D83852750}"/>
              </a:ext>
            </a:extLst>
          </p:cNvPr>
          <p:cNvSpPr/>
          <p:nvPr/>
        </p:nvSpPr>
        <p:spPr>
          <a:xfrm>
            <a:off x="204397" y="154055"/>
            <a:ext cx="2697829" cy="73549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1.</a:t>
            </a:r>
            <a:r>
              <a:rPr kumimoji="1" lang="zh-TW" altLang="en-US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大家一起來激盪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57B9BDB-17F4-867D-2AF3-9BDA0F18E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091" y="3193707"/>
            <a:ext cx="2701436" cy="2708258"/>
          </a:xfrm>
          <a:prstGeom prst="rect">
            <a:avLst/>
          </a:prstGeom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CD4C2545-8389-15AE-DD79-3E242871B9C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7990768">
            <a:off x="180805" y="5324993"/>
            <a:ext cx="1279360" cy="160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69583B4-32D1-FC3E-56AE-897C4BA68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560" y="4306335"/>
            <a:ext cx="5689990" cy="337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3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圖片 187">
            <a:extLst>
              <a:ext uri="{FF2B5EF4-FFF2-40B4-BE49-F238E27FC236}">
                <a16:creationId xmlns:a16="http://schemas.microsoft.com/office/drawing/2014/main" id="{2F1A4456-CEB9-B636-01FF-871868819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0024" y="848467"/>
            <a:ext cx="11963402" cy="5981701"/>
          </a:xfrm>
          <a:prstGeom prst="rect">
            <a:avLst/>
          </a:prstGeom>
        </p:spPr>
      </p:pic>
      <p:grpSp>
        <p:nvGrpSpPr>
          <p:cNvPr id="95" name="Group 4">
            <a:extLst>
              <a:ext uri="{FF2B5EF4-FFF2-40B4-BE49-F238E27FC236}">
                <a16:creationId xmlns:a16="http://schemas.microsoft.com/office/drawing/2014/main" id="{2935455A-A6D6-B0B7-3FA2-29246E691B26}"/>
              </a:ext>
            </a:extLst>
          </p:cNvPr>
          <p:cNvGrpSpPr/>
          <p:nvPr/>
        </p:nvGrpSpPr>
        <p:grpSpPr>
          <a:xfrm>
            <a:off x="2306355" y="2240012"/>
            <a:ext cx="4726990" cy="3941332"/>
            <a:chOff x="822270" y="1422925"/>
            <a:chExt cx="6302653" cy="5255111"/>
          </a:xfrm>
        </p:grpSpPr>
        <p:sp>
          <p:nvSpPr>
            <p:cNvPr id="96" name="Freeform: Shape 35">
              <a:extLst>
                <a:ext uri="{FF2B5EF4-FFF2-40B4-BE49-F238E27FC236}">
                  <a16:creationId xmlns:a16="http://schemas.microsoft.com/office/drawing/2014/main" id="{AA647AAA-8738-F927-3D81-283252B35F92}"/>
                </a:ext>
              </a:extLst>
            </p:cNvPr>
            <p:cNvSpPr/>
            <p:nvPr/>
          </p:nvSpPr>
          <p:spPr bwMode="auto">
            <a:xfrm>
              <a:off x="822270" y="1422925"/>
              <a:ext cx="6302653" cy="2231457"/>
            </a:xfrm>
            <a:custGeom>
              <a:avLst/>
              <a:gdLst/>
              <a:ahLst/>
              <a:cxnLst>
                <a:cxn ang="0">
                  <a:pos x="1599" y="0"/>
                </a:cxn>
                <a:cxn ang="0">
                  <a:pos x="1434" y="28"/>
                </a:cxn>
                <a:cxn ang="0">
                  <a:pos x="1470" y="71"/>
                </a:cxn>
                <a:cxn ang="0">
                  <a:pos x="1202" y="291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2" y="164"/>
                </a:cxn>
                <a:cxn ang="0">
                  <a:pos x="840" y="163"/>
                </a:cxn>
                <a:cxn ang="0">
                  <a:pos x="839" y="163"/>
                </a:cxn>
                <a:cxn ang="0">
                  <a:pos x="837" y="163"/>
                </a:cxn>
                <a:cxn ang="0">
                  <a:pos x="836" y="163"/>
                </a:cxn>
                <a:cxn ang="0">
                  <a:pos x="834" y="163"/>
                </a:cxn>
                <a:cxn ang="0">
                  <a:pos x="834" y="163"/>
                </a:cxn>
                <a:cxn ang="0">
                  <a:pos x="833" y="163"/>
                </a:cxn>
                <a:cxn ang="0">
                  <a:pos x="833" y="163"/>
                </a:cxn>
                <a:cxn ang="0">
                  <a:pos x="833" y="163"/>
                </a:cxn>
                <a:cxn ang="0">
                  <a:pos x="831" y="163"/>
                </a:cxn>
                <a:cxn ang="0">
                  <a:pos x="830" y="163"/>
                </a:cxn>
                <a:cxn ang="0">
                  <a:pos x="829" y="163"/>
                </a:cxn>
                <a:cxn ang="0">
                  <a:pos x="828" y="163"/>
                </a:cxn>
                <a:cxn ang="0">
                  <a:pos x="826" y="163"/>
                </a:cxn>
                <a:cxn ang="0">
                  <a:pos x="825" y="164"/>
                </a:cxn>
                <a:cxn ang="0">
                  <a:pos x="823" y="164"/>
                </a:cxn>
                <a:cxn ang="0">
                  <a:pos x="822" y="165"/>
                </a:cxn>
                <a:cxn ang="0">
                  <a:pos x="821" y="165"/>
                </a:cxn>
                <a:cxn ang="0">
                  <a:pos x="20" y="541"/>
                </a:cxn>
                <a:cxn ang="0">
                  <a:pos x="7" y="579"/>
                </a:cxn>
                <a:cxn ang="0">
                  <a:pos x="32" y="595"/>
                </a:cxn>
                <a:cxn ang="0">
                  <a:pos x="44" y="592"/>
                </a:cxn>
                <a:cxn ang="0">
                  <a:pos x="834" y="221"/>
                </a:cxn>
                <a:cxn ang="0">
                  <a:pos x="1199" y="349"/>
                </a:cxn>
                <a:cxn ang="0">
                  <a:pos x="1199" y="349"/>
                </a:cxn>
                <a:cxn ang="0">
                  <a:pos x="1203" y="350"/>
                </a:cxn>
                <a:cxn ang="0">
                  <a:pos x="1204" y="350"/>
                </a:cxn>
                <a:cxn ang="0">
                  <a:pos x="1208" y="350"/>
                </a:cxn>
                <a:cxn ang="0">
                  <a:pos x="1208" y="350"/>
                </a:cxn>
                <a:cxn ang="0">
                  <a:pos x="1213" y="350"/>
                </a:cxn>
                <a:cxn ang="0">
                  <a:pos x="1214" y="350"/>
                </a:cxn>
                <a:cxn ang="0">
                  <a:pos x="1217" y="349"/>
                </a:cxn>
                <a:cxn ang="0">
                  <a:pos x="1219" y="348"/>
                </a:cxn>
                <a:cxn ang="0">
                  <a:pos x="1221" y="347"/>
                </a:cxn>
                <a:cxn ang="0">
                  <a:pos x="1223" y="346"/>
                </a:cxn>
                <a:cxn ang="0">
                  <a:pos x="1225" y="345"/>
                </a:cxn>
                <a:cxn ang="0">
                  <a:pos x="1226" y="344"/>
                </a:cxn>
                <a:cxn ang="0">
                  <a:pos x="1505" y="114"/>
                </a:cxn>
                <a:cxn ang="0">
                  <a:pos x="1540" y="157"/>
                </a:cxn>
                <a:cxn ang="0">
                  <a:pos x="1599" y="0"/>
                </a:cxn>
              </a:cxnLst>
              <a:rect l="0" t="0" r="r" b="b"/>
              <a:pathLst>
                <a:path w="1599" h="595">
                  <a:moveTo>
                    <a:pt x="1599" y="0"/>
                  </a:moveTo>
                  <a:cubicBezTo>
                    <a:pt x="1434" y="28"/>
                    <a:pt x="1434" y="28"/>
                    <a:pt x="1434" y="28"/>
                  </a:cubicBezTo>
                  <a:cubicBezTo>
                    <a:pt x="1470" y="71"/>
                    <a:pt x="1470" y="71"/>
                    <a:pt x="1470" y="71"/>
                  </a:cubicBezTo>
                  <a:cubicBezTo>
                    <a:pt x="1202" y="291"/>
                    <a:pt x="1202" y="291"/>
                    <a:pt x="1202" y="291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2" y="164"/>
                    <a:pt x="842" y="164"/>
                    <a:pt x="842" y="164"/>
                  </a:cubicBezTo>
                  <a:cubicBezTo>
                    <a:pt x="841" y="164"/>
                    <a:pt x="840" y="164"/>
                    <a:pt x="840" y="163"/>
                  </a:cubicBezTo>
                  <a:cubicBezTo>
                    <a:pt x="839" y="163"/>
                    <a:pt x="839" y="163"/>
                    <a:pt x="839" y="163"/>
                  </a:cubicBezTo>
                  <a:cubicBezTo>
                    <a:pt x="838" y="163"/>
                    <a:pt x="837" y="163"/>
                    <a:pt x="837" y="163"/>
                  </a:cubicBezTo>
                  <a:cubicBezTo>
                    <a:pt x="837" y="163"/>
                    <a:pt x="836" y="163"/>
                    <a:pt x="836" y="163"/>
                  </a:cubicBezTo>
                  <a:cubicBezTo>
                    <a:pt x="835" y="163"/>
                    <a:pt x="835" y="163"/>
                    <a:pt x="834" y="163"/>
                  </a:cubicBezTo>
                  <a:cubicBezTo>
                    <a:pt x="834" y="163"/>
                    <a:pt x="834" y="163"/>
                    <a:pt x="834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3" y="163"/>
                    <a:pt x="833" y="163"/>
                    <a:pt x="833" y="163"/>
                  </a:cubicBezTo>
                  <a:cubicBezTo>
                    <a:pt x="832" y="163"/>
                    <a:pt x="832" y="163"/>
                    <a:pt x="831" y="163"/>
                  </a:cubicBezTo>
                  <a:cubicBezTo>
                    <a:pt x="831" y="163"/>
                    <a:pt x="831" y="163"/>
                    <a:pt x="830" y="163"/>
                  </a:cubicBezTo>
                  <a:cubicBezTo>
                    <a:pt x="830" y="163"/>
                    <a:pt x="829" y="163"/>
                    <a:pt x="829" y="163"/>
                  </a:cubicBezTo>
                  <a:cubicBezTo>
                    <a:pt x="828" y="163"/>
                    <a:pt x="828" y="163"/>
                    <a:pt x="828" y="163"/>
                  </a:cubicBezTo>
                  <a:cubicBezTo>
                    <a:pt x="827" y="163"/>
                    <a:pt x="827" y="163"/>
                    <a:pt x="826" y="163"/>
                  </a:cubicBezTo>
                  <a:cubicBezTo>
                    <a:pt x="825" y="164"/>
                    <a:pt x="825" y="164"/>
                    <a:pt x="825" y="164"/>
                  </a:cubicBezTo>
                  <a:cubicBezTo>
                    <a:pt x="824" y="164"/>
                    <a:pt x="824" y="164"/>
                    <a:pt x="823" y="164"/>
                  </a:cubicBezTo>
                  <a:cubicBezTo>
                    <a:pt x="823" y="164"/>
                    <a:pt x="823" y="165"/>
                    <a:pt x="822" y="165"/>
                  </a:cubicBezTo>
                  <a:cubicBezTo>
                    <a:pt x="822" y="165"/>
                    <a:pt x="821" y="165"/>
                    <a:pt x="821" y="165"/>
                  </a:cubicBezTo>
                  <a:cubicBezTo>
                    <a:pt x="20" y="541"/>
                    <a:pt x="20" y="541"/>
                    <a:pt x="20" y="541"/>
                  </a:cubicBezTo>
                  <a:cubicBezTo>
                    <a:pt x="6" y="548"/>
                    <a:pt x="0" y="565"/>
                    <a:pt x="7" y="579"/>
                  </a:cubicBezTo>
                  <a:cubicBezTo>
                    <a:pt x="11" y="589"/>
                    <a:pt x="22" y="595"/>
                    <a:pt x="32" y="595"/>
                  </a:cubicBezTo>
                  <a:cubicBezTo>
                    <a:pt x="36" y="595"/>
                    <a:pt x="40" y="594"/>
                    <a:pt x="44" y="592"/>
                  </a:cubicBezTo>
                  <a:cubicBezTo>
                    <a:pt x="834" y="221"/>
                    <a:pt x="834" y="221"/>
                    <a:pt x="834" y="221"/>
                  </a:cubicBezTo>
                  <a:cubicBezTo>
                    <a:pt x="1199" y="349"/>
                    <a:pt x="1199" y="349"/>
                    <a:pt x="1199" y="349"/>
                  </a:cubicBezTo>
                  <a:cubicBezTo>
                    <a:pt x="1199" y="349"/>
                    <a:pt x="1199" y="349"/>
                    <a:pt x="1199" y="349"/>
                  </a:cubicBezTo>
                  <a:cubicBezTo>
                    <a:pt x="1200" y="349"/>
                    <a:pt x="1202" y="350"/>
                    <a:pt x="1203" y="350"/>
                  </a:cubicBezTo>
                  <a:cubicBezTo>
                    <a:pt x="1204" y="350"/>
                    <a:pt x="1204" y="350"/>
                    <a:pt x="1204" y="350"/>
                  </a:cubicBezTo>
                  <a:cubicBezTo>
                    <a:pt x="1205" y="350"/>
                    <a:pt x="1206" y="350"/>
                    <a:pt x="1208" y="350"/>
                  </a:cubicBezTo>
                  <a:cubicBezTo>
                    <a:pt x="1208" y="350"/>
                    <a:pt x="1208" y="350"/>
                    <a:pt x="1208" y="350"/>
                  </a:cubicBezTo>
                  <a:cubicBezTo>
                    <a:pt x="1210" y="350"/>
                    <a:pt x="1211" y="350"/>
                    <a:pt x="1213" y="350"/>
                  </a:cubicBezTo>
                  <a:cubicBezTo>
                    <a:pt x="1213" y="350"/>
                    <a:pt x="1213" y="350"/>
                    <a:pt x="1214" y="350"/>
                  </a:cubicBezTo>
                  <a:cubicBezTo>
                    <a:pt x="1215" y="350"/>
                    <a:pt x="1216" y="349"/>
                    <a:pt x="1217" y="349"/>
                  </a:cubicBezTo>
                  <a:cubicBezTo>
                    <a:pt x="1217" y="349"/>
                    <a:pt x="1218" y="349"/>
                    <a:pt x="1219" y="348"/>
                  </a:cubicBezTo>
                  <a:cubicBezTo>
                    <a:pt x="1219" y="348"/>
                    <a:pt x="1220" y="348"/>
                    <a:pt x="1221" y="347"/>
                  </a:cubicBezTo>
                  <a:cubicBezTo>
                    <a:pt x="1222" y="347"/>
                    <a:pt x="1222" y="347"/>
                    <a:pt x="1223" y="346"/>
                  </a:cubicBezTo>
                  <a:cubicBezTo>
                    <a:pt x="1223" y="346"/>
                    <a:pt x="1224" y="345"/>
                    <a:pt x="1225" y="345"/>
                  </a:cubicBezTo>
                  <a:cubicBezTo>
                    <a:pt x="1226" y="344"/>
                    <a:pt x="1226" y="344"/>
                    <a:pt x="1226" y="344"/>
                  </a:cubicBezTo>
                  <a:cubicBezTo>
                    <a:pt x="1505" y="114"/>
                    <a:pt x="1505" y="114"/>
                    <a:pt x="1505" y="114"/>
                  </a:cubicBezTo>
                  <a:cubicBezTo>
                    <a:pt x="1540" y="157"/>
                    <a:pt x="1540" y="157"/>
                    <a:pt x="1540" y="157"/>
                  </a:cubicBezTo>
                  <a:cubicBezTo>
                    <a:pt x="1599" y="0"/>
                    <a:pt x="1599" y="0"/>
                    <a:pt x="1599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Freeform: Shape 36">
              <a:extLst>
                <a:ext uri="{FF2B5EF4-FFF2-40B4-BE49-F238E27FC236}">
                  <a16:creationId xmlns:a16="http://schemas.microsoft.com/office/drawing/2014/main" id="{9E89D9E8-C59D-417B-66FE-58BCF77BD8F4}"/>
                </a:ext>
              </a:extLst>
            </p:cNvPr>
            <p:cNvSpPr/>
            <p:nvPr/>
          </p:nvSpPr>
          <p:spPr bwMode="auto">
            <a:xfrm>
              <a:off x="1398897" y="3384483"/>
              <a:ext cx="815885" cy="2937022"/>
            </a:xfrm>
            <a:custGeom>
              <a:avLst/>
              <a:gdLst/>
              <a:ahLst/>
              <a:cxnLst>
                <a:cxn ang="0">
                  <a:pos x="0" y="174"/>
                </a:cxn>
                <a:cxn ang="0">
                  <a:pos x="0" y="1159"/>
                </a:cxn>
                <a:cxn ang="0">
                  <a:pos x="372" y="1159"/>
                </a:cxn>
                <a:cxn ang="0">
                  <a:pos x="372" y="0"/>
                </a:cxn>
                <a:cxn ang="0">
                  <a:pos x="0" y="174"/>
                </a:cxn>
              </a:cxnLst>
              <a:rect l="0" t="0" r="r" b="b"/>
              <a:pathLst>
                <a:path w="372" h="1159">
                  <a:moveTo>
                    <a:pt x="0" y="174"/>
                  </a:moveTo>
                  <a:lnTo>
                    <a:pt x="0" y="1159"/>
                  </a:lnTo>
                  <a:lnTo>
                    <a:pt x="372" y="1159"/>
                  </a:lnTo>
                  <a:lnTo>
                    <a:pt x="372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Freeform: Shape 37">
              <a:extLst>
                <a:ext uri="{FF2B5EF4-FFF2-40B4-BE49-F238E27FC236}">
                  <a16:creationId xmlns:a16="http://schemas.microsoft.com/office/drawing/2014/main" id="{89E9F943-F0C9-9848-B303-F68168955CEB}"/>
                </a:ext>
              </a:extLst>
            </p:cNvPr>
            <p:cNvSpPr/>
            <p:nvPr/>
          </p:nvSpPr>
          <p:spPr bwMode="auto">
            <a:xfrm>
              <a:off x="2453807" y="2910563"/>
              <a:ext cx="831415" cy="3410942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382"/>
                </a:cxn>
                <a:cxn ang="0">
                  <a:pos x="372" y="1382"/>
                </a:cxn>
                <a:cxn ang="0">
                  <a:pos x="372" y="0"/>
                </a:cxn>
                <a:cxn ang="0">
                  <a:pos x="0" y="175"/>
                </a:cxn>
              </a:cxnLst>
              <a:rect l="0" t="0" r="r" b="b"/>
              <a:pathLst>
                <a:path w="372" h="1382">
                  <a:moveTo>
                    <a:pt x="0" y="175"/>
                  </a:moveTo>
                  <a:lnTo>
                    <a:pt x="0" y="1382"/>
                  </a:lnTo>
                  <a:lnTo>
                    <a:pt x="372" y="1382"/>
                  </a:lnTo>
                  <a:lnTo>
                    <a:pt x="372" y="0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082D6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Freeform: Shape 38">
              <a:extLst>
                <a:ext uri="{FF2B5EF4-FFF2-40B4-BE49-F238E27FC236}">
                  <a16:creationId xmlns:a16="http://schemas.microsoft.com/office/drawing/2014/main" id="{6E3F034A-E45F-CFCC-243E-5C618840CD19}"/>
                </a:ext>
              </a:extLst>
            </p:cNvPr>
            <p:cNvSpPr/>
            <p:nvPr/>
          </p:nvSpPr>
          <p:spPr bwMode="auto">
            <a:xfrm>
              <a:off x="2453807" y="2910563"/>
              <a:ext cx="831414" cy="2937023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382"/>
                </a:cxn>
                <a:cxn ang="0">
                  <a:pos x="372" y="1382"/>
                </a:cxn>
                <a:cxn ang="0">
                  <a:pos x="372" y="0"/>
                </a:cxn>
                <a:cxn ang="0">
                  <a:pos x="0" y="175"/>
                </a:cxn>
              </a:cxnLst>
              <a:rect l="0" t="0" r="r" b="b"/>
              <a:pathLst>
                <a:path w="372" h="1382">
                  <a:moveTo>
                    <a:pt x="0" y="175"/>
                  </a:moveTo>
                  <a:lnTo>
                    <a:pt x="0" y="1382"/>
                  </a:lnTo>
                  <a:lnTo>
                    <a:pt x="372" y="1382"/>
                  </a:lnTo>
                  <a:lnTo>
                    <a:pt x="372" y="0"/>
                  </a:lnTo>
                  <a:lnTo>
                    <a:pt x="0" y="175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39">
              <a:extLst>
                <a:ext uri="{FF2B5EF4-FFF2-40B4-BE49-F238E27FC236}">
                  <a16:creationId xmlns:a16="http://schemas.microsoft.com/office/drawing/2014/main" id="{02A8BFFD-4411-6266-F91B-75FA8A96AFBA}"/>
                </a:ext>
              </a:extLst>
            </p:cNvPr>
            <p:cNvSpPr/>
            <p:nvPr/>
          </p:nvSpPr>
          <p:spPr bwMode="auto">
            <a:xfrm>
              <a:off x="3510957" y="2536528"/>
              <a:ext cx="831415" cy="3784977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0" y="129"/>
                </a:cxn>
                <a:cxn ang="0">
                  <a:pos x="0" y="1558"/>
                </a:cxn>
                <a:cxn ang="0">
                  <a:pos x="372" y="1558"/>
                </a:cxn>
                <a:cxn ang="0">
                  <a:pos x="372" y="33"/>
                </a:cxn>
                <a:cxn ang="0">
                  <a:pos x="275" y="0"/>
                </a:cxn>
              </a:cxnLst>
              <a:rect l="0" t="0" r="r" b="b"/>
              <a:pathLst>
                <a:path w="372" h="1558">
                  <a:moveTo>
                    <a:pt x="275" y="0"/>
                  </a:moveTo>
                  <a:lnTo>
                    <a:pt x="0" y="129"/>
                  </a:lnTo>
                  <a:lnTo>
                    <a:pt x="0" y="1558"/>
                  </a:lnTo>
                  <a:lnTo>
                    <a:pt x="372" y="1558"/>
                  </a:lnTo>
                  <a:lnTo>
                    <a:pt x="372" y="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Freeform: Shape 40">
              <a:extLst>
                <a:ext uri="{FF2B5EF4-FFF2-40B4-BE49-F238E27FC236}">
                  <a16:creationId xmlns:a16="http://schemas.microsoft.com/office/drawing/2014/main" id="{F8BFA0A0-60ED-82D0-FAA6-E92945ED9852}"/>
                </a:ext>
              </a:extLst>
            </p:cNvPr>
            <p:cNvSpPr/>
            <p:nvPr/>
          </p:nvSpPr>
          <p:spPr bwMode="auto">
            <a:xfrm>
              <a:off x="3510958" y="2536528"/>
              <a:ext cx="829179" cy="4141508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0" y="129"/>
                </a:cxn>
                <a:cxn ang="0">
                  <a:pos x="0" y="1558"/>
                </a:cxn>
                <a:cxn ang="0">
                  <a:pos x="372" y="1558"/>
                </a:cxn>
                <a:cxn ang="0">
                  <a:pos x="372" y="33"/>
                </a:cxn>
                <a:cxn ang="0">
                  <a:pos x="275" y="0"/>
                </a:cxn>
              </a:cxnLst>
              <a:rect l="0" t="0" r="r" b="b"/>
              <a:pathLst>
                <a:path w="372" h="1558">
                  <a:moveTo>
                    <a:pt x="275" y="0"/>
                  </a:moveTo>
                  <a:lnTo>
                    <a:pt x="0" y="129"/>
                  </a:lnTo>
                  <a:lnTo>
                    <a:pt x="0" y="1558"/>
                  </a:lnTo>
                  <a:lnTo>
                    <a:pt x="372" y="1558"/>
                  </a:lnTo>
                  <a:lnTo>
                    <a:pt x="372" y="33"/>
                  </a:lnTo>
                  <a:lnTo>
                    <a:pt x="275" y="0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Freeform: Shape 41">
              <a:extLst>
                <a:ext uri="{FF2B5EF4-FFF2-40B4-BE49-F238E27FC236}">
                  <a16:creationId xmlns:a16="http://schemas.microsoft.com/office/drawing/2014/main" id="{DDFB4D9D-7A28-EBD6-497E-0A908BCB77B6}"/>
                </a:ext>
              </a:extLst>
            </p:cNvPr>
            <p:cNvSpPr/>
            <p:nvPr/>
          </p:nvSpPr>
          <p:spPr bwMode="auto">
            <a:xfrm>
              <a:off x="4563632" y="2683168"/>
              <a:ext cx="831415" cy="36383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89"/>
                </a:cxn>
                <a:cxn ang="0">
                  <a:pos x="372" y="1489"/>
                </a:cxn>
                <a:cxn ang="0">
                  <a:pos x="372" y="130"/>
                </a:cxn>
                <a:cxn ang="0">
                  <a:pos x="0" y="0"/>
                </a:cxn>
              </a:cxnLst>
              <a:rect l="0" t="0" r="r" b="b"/>
              <a:pathLst>
                <a:path w="372" h="1489">
                  <a:moveTo>
                    <a:pt x="0" y="0"/>
                  </a:moveTo>
                  <a:lnTo>
                    <a:pt x="0" y="1489"/>
                  </a:lnTo>
                  <a:lnTo>
                    <a:pt x="372" y="1489"/>
                  </a:lnTo>
                  <a:lnTo>
                    <a:pt x="372" y="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2D6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Freeform: Shape 42">
              <a:extLst>
                <a:ext uri="{FF2B5EF4-FFF2-40B4-BE49-F238E27FC236}">
                  <a16:creationId xmlns:a16="http://schemas.microsoft.com/office/drawing/2014/main" id="{36FDC87E-22AA-FACE-24FB-21D9E3516B20}"/>
                </a:ext>
              </a:extLst>
            </p:cNvPr>
            <p:cNvSpPr/>
            <p:nvPr/>
          </p:nvSpPr>
          <p:spPr bwMode="auto">
            <a:xfrm>
              <a:off x="4563632" y="2683168"/>
              <a:ext cx="831414" cy="31644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89"/>
                </a:cxn>
                <a:cxn ang="0">
                  <a:pos x="372" y="1489"/>
                </a:cxn>
                <a:cxn ang="0">
                  <a:pos x="372" y="130"/>
                </a:cxn>
                <a:cxn ang="0">
                  <a:pos x="0" y="0"/>
                </a:cxn>
              </a:cxnLst>
              <a:rect l="0" t="0" r="r" b="b"/>
              <a:pathLst>
                <a:path w="372" h="1489">
                  <a:moveTo>
                    <a:pt x="0" y="0"/>
                  </a:moveTo>
                  <a:lnTo>
                    <a:pt x="0" y="1489"/>
                  </a:lnTo>
                  <a:lnTo>
                    <a:pt x="372" y="1489"/>
                  </a:lnTo>
                  <a:lnTo>
                    <a:pt x="372" y="130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Freeform: Shape 43">
              <a:extLst>
                <a:ext uri="{FF2B5EF4-FFF2-40B4-BE49-F238E27FC236}">
                  <a16:creationId xmlns:a16="http://schemas.microsoft.com/office/drawing/2014/main" id="{8088C8B5-4A0A-5DC5-EAE8-A25DEC2DF6D0}"/>
                </a:ext>
              </a:extLst>
            </p:cNvPr>
            <p:cNvSpPr/>
            <p:nvPr/>
          </p:nvSpPr>
          <p:spPr bwMode="auto">
            <a:xfrm>
              <a:off x="5618544" y="2385640"/>
              <a:ext cx="736671" cy="3935865"/>
            </a:xfrm>
            <a:custGeom>
              <a:avLst/>
              <a:gdLst/>
              <a:ahLst/>
              <a:cxnLst>
                <a:cxn ang="0">
                  <a:pos x="13" y="163"/>
                </a:cxn>
                <a:cxn ang="0">
                  <a:pos x="12" y="164"/>
                </a:cxn>
                <a:cxn ang="0">
                  <a:pos x="10" y="165"/>
                </a:cxn>
                <a:cxn ang="0">
                  <a:pos x="8" y="166"/>
                </a:cxn>
                <a:cxn ang="0">
                  <a:pos x="6" y="167"/>
                </a:cxn>
                <a:cxn ang="0">
                  <a:pos x="4" y="168"/>
                </a:cxn>
                <a:cxn ang="0">
                  <a:pos x="1" y="169"/>
                </a:cxn>
                <a:cxn ang="0">
                  <a:pos x="0" y="169"/>
                </a:cxn>
                <a:cxn ang="0">
                  <a:pos x="0" y="923"/>
                </a:cxn>
                <a:cxn ang="0">
                  <a:pos x="211" y="923"/>
                </a:cxn>
                <a:cxn ang="0">
                  <a:pos x="211" y="0"/>
                </a:cxn>
                <a:cxn ang="0">
                  <a:pos x="13" y="163"/>
                </a:cxn>
              </a:cxnLst>
              <a:rect l="0" t="0" r="r" b="b"/>
              <a:pathLst>
                <a:path w="211" h="923">
                  <a:moveTo>
                    <a:pt x="13" y="163"/>
                  </a:moveTo>
                  <a:cubicBezTo>
                    <a:pt x="12" y="164"/>
                    <a:pt x="12" y="164"/>
                    <a:pt x="12" y="164"/>
                  </a:cubicBezTo>
                  <a:cubicBezTo>
                    <a:pt x="11" y="164"/>
                    <a:pt x="10" y="165"/>
                    <a:pt x="10" y="165"/>
                  </a:cubicBezTo>
                  <a:cubicBezTo>
                    <a:pt x="9" y="166"/>
                    <a:pt x="9" y="166"/>
                    <a:pt x="8" y="166"/>
                  </a:cubicBezTo>
                  <a:cubicBezTo>
                    <a:pt x="7" y="167"/>
                    <a:pt x="6" y="167"/>
                    <a:pt x="6" y="167"/>
                  </a:cubicBezTo>
                  <a:cubicBezTo>
                    <a:pt x="5" y="168"/>
                    <a:pt x="4" y="168"/>
                    <a:pt x="4" y="168"/>
                  </a:cubicBezTo>
                  <a:cubicBezTo>
                    <a:pt x="3" y="168"/>
                    <a:pt x="2" y="169"/>
                    <a:pt x="1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923"/>
                    <a:pt x="0" y="923"/>
                    <a:pt x="0" y="923"/>
                  </a:cubicBezTo>
                  <a:cubicBezTo>
                    <a:pt x="211" y="923"/>
                    <a:pt x="211" y="923"/>
                    <a:pt x="211" y="923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13" y="163"/>
                    <a:pt x="13" y="163"/>
                    <a:pt x="13" y="163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5" name="Group 44">
              <a:extLst>
                <a:ext uri="{FF2B5EF4-FFF2-40B4-BE49-F238E27FC236}">
                  <a16:creationId xmlns:a16="http://schemas.microsoft.com/office/drawing/2014/main" id="{5A98DE14-69DB-3744-C8DE-FB7A3C3E7F58}"/>
                </a:ext>
              </a:extLst>
            </p:cNvPr>
            <p:cNvGrpSpPr/>
            <p:nvPr/>
          </p:nvGrpSpPr>
          <p:grpSpPr>
            <a:xfrm>
              <a:off x="5875261" y="2931082"/>
              <a:ext cx="317736" cy="386514"/>
              <a:chOff x="5105400" y="2362200"/>
              <a:chExt cx="212725" cy="258763"/>
            </a:xfrm>
            <a:solidFill>
              <a:schemeClr val="bg1"/>
            </a:solidFill>
          </p:grpSpPr>
          <p:sp>
            <p:nvSpPr>
              <p:cNvPr id="139" name="Freeform: Shape 45">
                <a:extLst>
                  <a:ext uri="{FF2B5EF4-FFF2-40B4-BE49-F238E27FC236}">
                    <a16:creationId xmlns:a16="http://schemas.microsoft.com/office/drawing/2014/main" id="{26A303B3-617C-E524-DB9D-3FAC8E35DF08}"/>
                  </a:ext>
                </a:extLst>
              </p:cNvPr>
              <p:cNvSpPr/>
              <p:nvPr/>
            </p:nvSpPr>
            <p:spPr bwMode="auto">
              <a:xfrm>
                <a:off x="5197475" y="2606675"/>
                <a:ext cx="25400" cy="142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7" y="0"/>
                  </a:cxn>
                </a:cxnLst>
                <a:rect l="0" t="0" r="r" b="b"/>
                <a:pathLst>
                  <a:path w="9" h="5">
                    <a:moveTo>
                      <a:pt x="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9" y="4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Freeform: Shape 46">
                <a:extLst>
                  <a:ext uri="{FF2B5EF4-FFF2-40B4-BE49-F238E27FC236}">
                    <a16:creationId xmlns:a16="http://schemas.microsoft.com/office/drawing/2014/main" id="{CF17B9EF-8224-EF49-2AFE-CCD0A4E3796E}"/>
                  </a:ext>
                </a:extLst>
              </p:cNvPr>
              <p:cNvSpPr/>
              <p:nvPr/>
            </p:nvSpPr>
            <p:spPr bwMode="auto">
              <a:xfrm>
                <a:off x="5189538" y="2589213"/>
                <a:ext cx="44450" cy="14288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13" y="5"/>
                  </a:cxn>
                  <a:cxn ang="0">
                    <a:pos x="16" y="3"/>
                  </a:cxn>
                  <a:cxn ang="0">
                    <a:pos x="16" y="3"/>
                  </a:cxn>
                  <a:cxn ang="0">
                    <a:pos x="13" y="0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5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1"/>
                      <a:pt x="15" y="0"/>
                      <a:pt x="1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Freeform: Shape 47">
                <a:extLst>
                  <a:ext uri="{FF2B5EF4-FFF2-40B4-BE49-F238E27FC236}">
                    <a16:creationId xmlns:a16="http://schemas.microsoft.com/office/drawing/2014/main" id="{B4717D20-1B30-64F9-AC1C-9DBC542B6168}"/>
                  </a:ext>
                </a:extLst>
              </p:cNvPr>
              <p:cNvSpPr/>
              <p:nvPr/>
            </p:nvSpPr>
            <p:spPr bwMode="auto">
              <a:xfrm>
                <a:off x="5181600" y="2570163"/>
                <a:ext cx="58738" cy="190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18" y="7"/>
                  </a:cxn>
                  <a:cxn ang="0">
                    <a:pos x="21" y="3"/>
                  </a:cxn>
                  <a:cxn ang="0">
                    <a:pos x="21" y="3"/>
                  </a:cxn>
                  <a:cxn ang="0">
                    <a:pos x="18" y="0"/>
                  </a:cxn>
                </a:cxnLst>
                <a:rect l="0" t="0" r="r" b="b"/>
                <a:pathLst>
                  <a:path w="21" h="7">
                    <a:moveTo>
                      <a:pt x="1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7"/>
                      <a:pt x="21" y="5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1"/>
                      <a:pt x="20" y="0"/>
                      <a:pt x="18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Rectangle 48">
                <a:extLst>
                  <a:ext uri="{FF2B5EF4-FFF2-40B4-BE49-F238E27FC236}">
                    <a16:creationId xmlns:a16="http://schemas.microsoft.com/office/drawing/2014/main" id="{C777253A-B51D-C455-6D9D-35F25ABD57F6}"/>
                  </a:ext>
                </a:extLst>
              </p:cNvPr>
              <p:cNvSpPr/>
              <p:nvPr/>
            </p:nvSpPr>
            <p:spPr bwMode="auto">
              <a:xfrm>
                <a:off x="5207000" y="2362200"/>
                <a:ext cx="11113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Rectangle 49">
                <a:extLst>
                  <a:ext uri="{FF2B5EF4-FFF2-40B4-BE49-F238E27FC236}">
                    <a16:creationId xmlns:a16="http://schemas.microsoft.com/office/drawing/2014/main" id="{9CC54E19-FBC6-BCDD-0758-7ED975914F76}"/>
                  </a:ext>
                </a:extLst>
              </p:cNvPr>
              <p:cNvSpPr/>
              <p:nvPr/>
            </p:nvSpPr>
            <p:spPr bwMode="auto">
              <a:xfrm>
                <a:off x="5207000" y="2362200"/>
                <a:ext cx="11113" cy="254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Freeform: Shape 50">
                <a:extLst>
                  <a:ext uri="{FF2B5EF4-FFF2-40B4-BE49-F238E27FC236}">
                    <a16:creationId xmlns:a16="http://schemas.microsoft.com/office/drawing/2014/main" id="{70E46060-EF3B-EA83-3523-76645D256D0A}"/>
                  </a:ext>
                </a:extLst>
              </p:cNvPr>
              <p:cNvSpPr/>
              <p:nvPr/>
            </p:nvSpPr>
            <p:spPr bwMode="auto">
              <a:xfrm>
                <a:off x="5262563" y="2387600"/>
                <a:ext cx="25400" cy="254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11"/>
                  </a:cxn>
                  <a:cxn ang="0">
                    <a:pos x="5" y="16"/>
                  </a:cxn>
                  <a:cxn ang="0">
                    <a:pos x="16" y="4"/>
                  </a:cxn>
                  <a:cxn ang="0">
                    <a:pos x="10" y="0"/>
                  </a:cxn>
                </a:cxnLst>
                <a:rect l="0" t="0" r="r" b="b"/>
                <a:pathLst>
                  <a:path w="16" h="16">
                    <a:moveTo>
                      <a:pt x="10" y="0"/>
                    </a:moveTo>
                    <a:lnTo>
                      <a:pt x="0" y="11"/>
                    </a:lnTo>
                    <a:lnTo>
                      <a:pt x="5" y="16"/>
                    </a:lnTo>
                    <a:lnTo>
                      <a:pt x="16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Freeform: Shape 51">
                <a:extLst>
                  <a:ext uri="{FF2B5EF4-FFF2-40B4-BE49-F238E27FC236}">
                    <a16:creationId xmlns:a16="http://schemas.microsoft.com/office/drawing/2014/main" id="{8083EBAC-3FD7-5B68-268E-E0A153C93374}"/>
                  </a:ext>
                </a:extLst>
              </p:cNvPr>
              <p:cNvSpPr/>
              <p:nvPr/>
            </p:nvSpPr>
            <p:spPr bwMode="auto">
              <a:xfrm>
                <a:off x="5262563" y="2387600"/>
                <a:ext cx="25400" cy="254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11"/>
                  </a:cxn>
                  <a:cxn ang="0">
                    <a:pos x="5" y="16"/>
                  </a:cxn>
                  <a:cxn ang="0">
                    <a:pos x="16" y="4"/>
                  </a:cxn>
                  <a:cxn ang="0">
                    <a:pos x="10" y="0"/>
                  </a:cxn>
                </a:cxnLst>
                <a:rect l="0" t="0" r="r" b="b"/>
                <a:pathLst>
                  <a:path w="16" h="16">
                    <a:moveTo>
                      <a:pt x="10" y="0"/>
                    </a:moveTo>
                    <a:lnTo>
                      <a:pt x="0" y="11"/>
                    </a:lnTo>
                    <a:lnTo>
                      <a:pt x="5" y="16"/>
                    </a:lnTo>
                    <a:lnTo>
                      <a:pt x="16" y="4"/>
                    </a:lnTo>
                    <a:lnTo>
                      <a:pt x="10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Freeform: Shape 52">
                <a:extLst>
                  <a:ext uri="{FF2B5EF4-FFF2-40B4-BE49-F238E27FC236}">
                    <a16:creationId xmlns:a16="http://schemas.microsoft.com/office/drawing/2014/main" id="{24F14CE4-7C82-91E5-CE19-394DDEE9CB96}"/>
                  </a:ext>
                </a:extLst>
              </p:cNvPr>
              <p:cNvSpPr/>
              <p:nvPr/>
            </p:nvSpPr>
            <p:spPr bwMode="auto">
              <a:xfrm>
                <a:off x="5289550" y="2455863"/>
                <a:ext cx="28575" cy="1428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"/>
                  </a:cxn>
                  <a:cxn ang="0">
                    <a:pos x="2" y="9"/>
                  </a:cxn>
                  <a:cxn ang="0">
                    <a:pos x="18" y="7"/>
                  </a:cxn>
                  <a:cxn ang="0">
                    <a:pos x="16" y="0"/>
                  </a:cxn>
                </a:cxnLst>
                <a:rect l="0" t="0" r="r" b="b"/>
                <a:pathLst>
                  <a:path w="18" h="9">
                    <a:moveTo>
                      <a:pt x="16" y="0"/>
                    </a:moveTo>
                    <a:lnTo>
                      <a:pt x="0" y="1"/>
                    </a:lnTo>
                    <a:lnTo>
                      <a:pt x="2" y="9"/>
                    </a:lnTo>
                    <a:lnTo>
                      <a:pt x="18" y="7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Freeform: Shape 53">
                <a:extLst>
                  <a:ext uri="{FF2B5EF4-FFF2-40B4-BE49-F238E27FC236}">
                    <a16:creationId xmlns:a16="http://schemas.microsoft.com/office/drawing/2014/main" id="{34FBE9FC-1A04-1015-7B3F-7F3F8DF2447D}"/>
                  </a:ext>
                </a:extLst>
              </p:cNvPr>
              <p:cNvSpPr/>
              <p:nvPr/>
            </p:nvSpPr>
            <p:spPr bwMode="auto">
              <a:xfrm>
                <a:off x="5289550" y="2455863"/>
                <a:ext cx="28575" cy="1428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"/>
                  </a:cxn>
                  <a:cxn ang="0">
                    <a:pos x="2" y="9"/>
                  </a:cxn>
                  <a:cxn ang="0">
                    <a:pos x="18" y="7"/>
                  </a:cxn>
                  <a:cxn ang="0">
                    <a:pos x="16" y="0"/>
                  </a:cxn>
                </a:cxnLst>
                <a:rect l="0" t="0" r="r" b="b"/>
                <a:pathLst>
                  <a:path w="18" h="9">
                    <a:moveTo>
                      <a:pt x="16" y="0"/>
                    </a:moveTo>
                    <a:lnTo>
                      <a:pt x="0" y="1"/>
                    </a:lnTo>
                    <a:lnTo>
                      <a:pt x="2" y="9"/>
                    </a:lnTo>
                    <a:lnTo>
                      <a:pt x="18" y="7"/>
                    </a:lnTo>
                    <a:lnTo>
                      <a:pt x="16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8" name="Freeform: Shape 54">
                <a:extLst>
                  <a:ext uri="{FF2B5EF4-FFF2-40B4-BE49-F238E27FC236}">
                    <a16:creationId xmlns:a16="http://schemas.microsoft.com/office/drawing/2014/main" id="{AA921242-19A2-D7C2-780C-ACFE2B0B8BC3}"/>
                  </a:ext>
                </a:extLst>
              </p:cNvPr>
              <p:cNvSpPr/>
              <p:nvPr/>
            </p:nvSpPr>
            <p:spPr bwMode="auto">
              <a:xfrm>
                <a:off x="5270500" y="2517775"/>
                <a:ext cx="25400" cy="22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5"/>
                  </a:cxn>
                  <a:cxn ang="0">
                    <a:pos x="12" y="14"/>
                  </a:cxn>
                  <a:cxn ang="0">
                    <a:pos x="16" y="8"/>
                  </a:cxn>
                  <a:cxn ang="0">
                    <a:pos x="4" y="0"/>
                  </a:cxn>
                </a:cxnLst>
                <a:rect l="0" t="0" r="r" b="b"/>
                <a:pathLst>
                  <a:path w="16" h="14">
                    <a:moveTo>
                      <a:pt x="4" y="0"/>
                    </a:moveTo>
                    <a:lnTo>
                      <a:pt x="0" y="5"/>
                    </a:lnTo>
                    <a:lnTo>
                      <a:pt x="12" y="14"/>
                    </a:lnTo>
                    <a:lnTo>
                      <a:pt x="16" y="8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9" name="Freeform: Shape 55">
                <a:extLst>
                  <a:ext uri="{FF2B5EF4-FFF2-40B4-BE49-F238E27FC236}">
                    <a16:creationId xmlns:a16="http://schemas.microsoft.com/office/drawing/2014/main" id="{AB2E942E-DBE6-7DA1-0705-68FCC1E9D383}"/>
                  </a:ext>
                </a:extLst>
              </p:cNvPr>
              <p:cNvSpPr/>
              <p:nvPr/>
            </p:nvSpPr>
            <p:spPr bwMode="auto">
              <a:xfrm>
                <a:off x="5270500" y="2517775"/>
                <a:ext cx="25400" cy="222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5"/>
                  </a:cxn>
                  <a:cxn ang="0">
                    <a:pos x="12" y="14"/>
                  </a:cxn>
                  <a:cxn ang="0">
                    <a:pos x="16" y="8"/>
                  </a:cxn>
                  <a:cxn ang="0">
                    <a:pos x="4" y="0"/>
                  </a:cxn>
                </a:cxnLst>
                <a:rect l="0" t="0" r="r" b="b"/>
                <a:pathLst>
                  <a:path w="16" h="14">
                    <a:moveTo>
                      <a:pt x="4" y="0"/>
                    </a:moveTo>
                    <a:lnTo>
                      <a:pt x="0" y="5"/>
                    </a:lnTo>
                    <a:lnTo>
                      <a:pt x="12" y="14"/>
                    </a:lnTo>
                    <a:lnTo>
                      <a:pt x="16" y="8"/>
                    </a:lnTo>
                    <a:lnTo>
                      <a:pt x="4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0" name="Freeform: Shape 56">
                <a:extLst>
                  <a:ext uri="{FF2B5EF4-FFF2-40B4-BE49-F238E27FC236}">
                    <a16:creationId xmlns:a16="http://schemas.microsoft.com/office/drawing/2014/main" id="{75EDF4EB-F620-A017-A691-E83C741B69D6}"/>
                  </a:ext>
                </a:extLst>
              </p:cNvPr>
              <p:cNvSpPr/>
              <p:nvPr/>
            </p:nvSpPr>
            <p:spPr bwMode="auto">
              <a:xfrm>
                <a:off x="5133975" y="2386013"/>
                <a:ext cx="25400" cy="238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12" y="15"/>
                  </a:cxn>
                  <a:cxn ang="0">
                    <a:pos x="16" y="12"/>
                  </a:cxn>
                  <a:cxn ang="0">
                    <a:pos x="5" y="0"/>
                  </a:cxn>
                </a:cxnLst>
                <a:rect l="0" t="0" r="r" b="b"/>
                <a:pathLst>
                  <a:path w="16" h="15">
                    <a:moveTo>
                      <a:pt x="5" y="0"/>
                    </a:moveTo>
                    <a:lnTo>
                      <a:pt x="0" y="5"/>
                    </a:lnTo>
                    <a:lnTo>
                      <a:pt x="12" y="15"/>
                    </a:lnTo>
                    <a:lnTo>
                      <a:pt x="16" y="1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1" name="Freeform: Shape 57">
                <a:extLst>
                  <a:ext uri="{FF2B5EF4-FFF2-40B4-BE49-F238E27FC236}">
                    <a16:creationId xmlns:a16="http://schemas.microsoft.com/office/drawing/2014/main" id="{E4A3C15F-488D-B92F-20B1-612B03E95376}"/>
                  </a:ext>
                </a:extLst>
              </p:cNvPr>
              <p:cNvSpPr/>
              <p:nvPr/>
            </p:nvSpPr>
            <p:spPr bwMode="auto">
              <a:xfrm>
                <a:off x="5133975" y="2386013"/>
                <a:ext cx="25400" cy="238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12" y="15"/>
                  </a:cxn>
                  <a:cxn ang="0">
                    <a:pos x="16" y="12"/>
                  </a:cxn>
                  <a:cxn ang="0">
                    <a:pos x="5" y="0"/>
                  </a:cxn>
                </a:cxnLst>
                <a:rect l="0" t="0" r="r" b="b"/>
                <a:pathLst>
                  <a:path w="16" h="15">
                    <a:moveTo>
                      <a:pt x="5" y="0"/>
                    </a:moveTo>
                    <a:lnTo>
                      <a:pt x="0" y="5"/>
                    </a:lnTo>
                    <a:lnTo>
                      <a:pt x="12" y="15"/>
                    </a:lnTo>
                    <a:lnTo>
                      <a:pt x="16" y="12"/>
                    </a:lnTo>
                    <a:lnTo>
                      <a:pt x="5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2" name="Freeform: Shape 58">
                <a:extLst>
                  <a:ext uri="{FF2B5EF4-FFF2-40B4-BE49-F238E27FC236}">
                    <a16:creationId xmlns:a16="http://schemas.microsoft.com/office/drawing/2014/main" id="{56E0BE67-6ECD-CB63-510F-2E2460936BD3}"/>
                  </a:ext>
                </a:extLst>
              </p:cNvPr>
              <p:cNvSpPr/>
              <p:nvPr/>
            </p:nvSpPr>
            <p:spPr bwMode="auto">
              <a:xfrm>
                <a:off x="5105400" y="2455863"/>
                <a:ext cx="25400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16" y="7"/>
                  </a:cxn>
                  <a:cxn ang="0">
                    <a:pos x="16" y="1"/>
                  </a:cxn>
                  <a:cxn ang="0">
                    <a:pos x="0" y="0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lnTo>
                      <a:pt x="0" y="7"/>
                    </a:lnTo>
                    <a:lnTo>
                      <a:pt x="16" y="7"/>
                    </a:lnTo>
                    <a:lnTo>
                      <a:pt x="16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3" name="Freeform: Shape 59">
                <a:extLst>
                  <a:ext uri="{FF2B5EF4-FFF2-40B4-BE49-F238E27FC236}">
                    <a16:creationId xmlns:a16="http://schemas.microsoft.com/office/drawing/2014/main" id="{C7E8FD77-BA5B-C8A9-9C76-75887C87F8F9}"/>
                  </a:ext>
                </a:extLst>
              </p:cNvPr>
              <p:cNvSpPr/>
              <p:nvPr/>
            </p:nvSpPr>
            <p:spPr bwMode="auto">
              <a:xfrm>
                <a:off x="5105400" y="2455863"/>
                <a:ext cx="25400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"/>
                  </a:cxn>
                  <a:cxn ang="0">
                    <a:pos x="16" y="7"/>
                  </a:cxn>
                  <a:cxn ang="0">
                    <a:pos x="16" y="1"/>
                  </a:cxn>
                  <a:cxn ang="0">
                    <a:pos x="0" y="0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lnTo>
                      <a:pt x="0" y="7"/>
                    </a:lnTo>
                    <a:lnTo>
                      <a:pt x="16" y="7"/>
                    </a:lnTo>
                    <a:lnTo>
                      <a:pt x="16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4" name="Freeform: Shape 60">
                <a:extLst>
                  <a:ext uri="{FF2B5EF4-FFF2-40B4-BE49-F238E27FC236}">
                    <a16:creationId xmlns:a16="http://schemas.microsoft.com/office/drawing/2014/main" id="{2B8FC261-D696-E578-7AC3-5A43766B199E}"/>
                  </a:ext>
                </a:extLst>
              </p:cNvPr>
              <p:cNvSpPr/>
              <p:nvPr/>
            </p:nvSpPr>
            <p:spPr bwMode="auto">
              <a:xfrm>
                <a:off x="5124450" y="2514600"/>
                <a:ext cx="28575" cy="254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0"/>
                  </a:cxn>
                  <a:cxn ang="0">
                    <a:pos x="4" y="16"/>
                  </a:cxn>
                  <a:cxn ang="0">
                    <a:pos x="18" y="5"/>
                  </a:cxn>
                  <a:cxn ang="0">
                    <a:pos x="13" y="0"/>
                  </a:cxn>
                </a:cxnLst>
                <a:rect l="0" t="0" r="r" b="b"/>
                <a:pathLst>
                  <a:path w="18" h="16">
                    <a:moveTo>
                      <a:pt x="13" y="0"/>
                    </a:moveTo>
                    <a:lnTo>
                      <a:pt x="0" y="10"/>
                    </a:lnTo>
                    <a:lnTo>
                      <a:pt x="4" y="16"/>
                    </a:lnTo>
                    <a:lnTo>
                      <a:pt x="18" y="5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5" name="Freeform: Shape 61">
                <a:extLst>
                  <a:ext uri="{FF2B5EF4-FFF2-40B4-BE49-F238E27FC236}">
                    <a16:creationId xmlns:a16="http://schemas.microsoft.com/office/drawing/2014/main" id="{12EF6556-E0A0-33AF-C4E1-FF3C2A83E8EA}"/>
                  </a:ext>
                </a:extLst>
              </p:cNvPr>
              <p:cNvSpPr/>
              <p:nvPr/>
            </p:nvSpPr>
            <p:spPr bwMode="auto">
              <a:xfrm>
                <a:off x="5124450" y="2514600"/>
                <a:ext cx="28575" cy="2540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10"/>
                  </a:cxn>
                  <a:cxn ang="0">
                    <a:pos x="4" y="16"/>
                  </a:cxn>
                  <a:cxn ang="0">
                    <a:pos x="18" y="5"/>
                  </a:cxn>
                  <a:cxn ang="0">
                    <a:pos x="13" y="0"/>
                  </a:cxn>
                </a:cxnLst>
                <a:rect l="0" t="0" r="r" b="b"/>
                <a:pathLst>
                  <a:path w="18" h="16">
                    <a:moveTo>
                      <a:pt x="13" y="0"/>
                    </a:moveTo>
                    <a:lnTo>
                      <a:pt x="0" y="10"/>
                    </a:lnTo>
                    <a:lnTo>
                      <a:pt x="4" y="16"/>
                    </a:lnTo>
                    <a:lnTo>
                      <a:pt x="18" y="5"/>
                    </a:lnTo>
                    <a:lnTo>
                      <a:pt x="13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6" name="Freeform: Shape 62">
                <a:extLst>
                  <a:ext uri="{FF2B5EF4-FFF2-40B4-BE49-F238E27FC236}">
                    <a16:creationId xmlns:a16="http://schemas.microsoft.com/office/drawing/2014/main" id="{D8B0DBA1-986C-B7F9-A478-2027CCC335BD}"/>
                  </a:ext>
                </a:extLst>
              </p:cNvPr>
              <p:cNvSpPr/>
              <p:nvPr/>
            </p:nvSpPr>
            <p:spPr bwMode="auto">
              <a:xfrm>
                <a:off x="5214938" y="2492375"/>
                <a:ext cx="11113" cy="15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6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7" name="Freeform: Shape 63">
                <a:extLst>
                  <a:ext uri="{FF2B5EF4-FFF2-40B4-BE49-F238E27FC236}">
                    <a16:creationId xmlns:a16="http://schemas.microsoft.com/office/drawing/2014/main" id="{57463330-0159-F5C5-F0F2-AE5D73BA0015}"/>
                  </a:ext>
                </a:extLst>
              </p:cNvPr>
              <p:cNvSpPr/>
              <p:nvPr/>
            </p:nvSpPr>
            <p:spPr bwMode="auto">
              <a:xfrm>
                <a:off x="5200650" y="2463800"/>
                <a:ext cx="6350" cy="142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0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Freeform: Shape 64">
                <a:extLst>
                  <a:ext uri="{FF2B5EF4-FFF2-40B4-BE49-F238E27FC236}">
                    <a16:creationId xmlns:a16="http://schemas.microsoft.com/office/drawing/2014/main" id="{49D17481-0F11-996C-4306-64A785E975B1}"/>
                  </a:ext>
                </a:extLst>
              </p:cNvPr>
              <p:cNvSpPr/>
              <p:nvPr/>
            </p:nvSpPr>
            <p:spPr bwMode="auto">
              <a:xfrm>
                <a:off x="5145088" y="2398713"/>
                <a:ext cx="131763" cy="157163"/>
              </a:xfrm>
              <a:custGeom>
                <a:avLst/>
                <a:gdLst/>
                <a:ahLst/>
                <a:cxnLst>
                  <a:cxn ang="0">
                    <a:pos x="22" y="14"/>
                  </a:cxn>
                  <a:cxn ang="0">
                    <a:pos x="22" y="14"/>
                  </a:cxn>
                  <a:cxn ang="0">
                    <a:pos x="25" y="14"/>
                  </a:cxn>
                  <a:cxn ang="0">
                    <a:pos x="25" y="20"/>
                  </a:cxn>
                  <a:cxn ang="0">
                    <a:pos x="30" y="22"/>
                  </a:cxn>
                  <a:cxn ang="0">
                    <a:pos x="32" y="27"/>
                  </a:cxn>
                  <a:cxn ang="0">
                    <a:pos x="32" y="27"/>
                  </a:cxn>
                  <a:cxn ang="0">
                    <a:pos x="28" y="27"/>
                  </a:cxn>
                  <a:cxn ang="0">
                    <a:pos x="25" y="23"/>
                  </a:cxn>
                  <a:cxn ang="0">
                    <a:pos x="25" y="23"/>
                  </a:cxn>
                  <a:cxn ang="0">
                    <a:pos x="25" y="29"/>
                  </a:cxn>
                  <a:cxn ang="0">
                    <a:pos x="28" y="30"/>
                  </a:cxn>
                  <a:cxn ang="0">
                    <a:pos x="32" y="32"/>
                  </a:cxn>
                  <a:cxn ang="0">
                    <a:pos x="33" y="36"/>
                  </a:cxn>
                  <a:cxn ang="0">
                    <a:pos x="33" y="36"/>
                  </a:cxn>
                  <a:cxn ang="0">
                    <a:pos x="30" y="41"/>
                  </a:cxn>
                  <a:cxn ang="0">
                    <a:pos x="25" y="43"/>
                  </a:cxn>
                  <a:cxn ang="0">
                    <a:pos x="25" y="43"/>
                  </a:cxn>
                  <a:cxn ang="0">
                    <a:pos x="25" y="48"/>
                  </a:cxn>
                  <a:cxn ang="0">
                    <a:pos x="22" y="48"/>
                  </a:cxn>
                  <a:cxn ang="0">
                    <a:pos x="22" y="43"/>
                  </a:cxn>
                  <a:cxn ang="0">
                    <a:pos x="17" y="41"/>
                  </a:cxn>
                  <a:cxn ang="0">
                    <a:pos x="15" y="35"/>
                  </a:cxn>
                  <a:cxn ang="0">
                    <a:pos x="15" y="35"/>
                  </a:cxn>
                  <a:cxn ang="0">
                    <a:pos x="19" y="35"/>
                  </a:cxn>
                  <a:cxn ang="0">
                    <a:pos x="22" y="39"/>
                  </a:cxn>
                  <a:cxn ang="0">
                    <a:pos x="22" y="39"/>
                  </a:cxn>
                  <a:cxn ang="0">
                    <a:pos x="22" y="32"/>
                  </a:cxn>
                  <a:cxn ang="0">
                    <a:pos x="20" y="32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8" y="21"/>
                  </a:cxn>
                  <a:cxn ang="0">
                    <a:pos x="22" y="20"/>
                  </a:cxn>
                  <a:cxn ang="0">
                    <a:pos x="22" y="20"/>
                  </a:cxn>
                  <a:cxn ang="0">
                    <a:pos x="22" y="14"/>
                  </a:cxn>
                  <a:cxn ang="0">
                    <a:pos x="7" y="10"/>
                  </a:cxn>
                  <a:cxn ang="0">
                    <a:pos x="24" y="2"/>
                  </a:cxn>
                  <a:cxn ang="0">
                    <a:pos x="40" y="10"/>
                  </a:cxn>
                  <a:cxn ang="0">
                    <a:pos x="40" y="10"/>
                  </a:cxn>
                  <a:cxn ang="0">
                    <a:pos x="24" y="8"/>
                  </a:cxn>
                  <a:cxn ang="0">
                    <a:pos x="7" y="10"/>
                  </a:cxn>
                  <a:cxn ang="0">
                    <a:pos x="7" y="10"/>
                  </a:cxn>
                  <a:cxn ang="0">
                    <a:pos x="24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5" y="38"/>
                  </a:cxn>
                  <a:cxn ang="0">
                    <a:pos x="14" y="56"/>
                  </a:cxn>
                  <a:cxn ang="0">
                    <a:pos x="15" y="56"/>
                  </a:cxn>
                  <a:cxn ang="0">
                    <a:pos x="18" y="56"/>
                  </a:cxn>
                  <a:cxn ang="0">
                    <a:pos x="28" y="56"/>
                  </a:cxn>
                  <a:cxn ang="0">
                    <a:pos x="33" y="56"/>
                  </a:cxn>
                  <a:cxn ang="0">
                    <a:pos x="33" y="56"/>
                  </a:cxn>
                  <a:cxn ang="0">
                    <a:pos x="42" y="38"/>
                  </a:cxn>
                  <a:cxn ang="0">
                    <a:pos x="47" y="23"/>
                  </a:cxn>
                  <a:cxn ang="0">
                    <a:pos x="47" y="23"/>
                  </a:cxn>
                  <a:cxn ang="0">
                    <a:pos x="24" y="0"/>
                  </a:cxn>
                </a:cxnLst>
                <a:rect l="0" t="0" r="r" b="b"/>
                <a:pathLst>
                  <a:path w="47" h="56">
                    <a:moveTo>
                      <a:pt x="22" y="14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7" y="20"/>
                      <a:pt x="28" y="21"/>
                      <a:pt x="30" y="22"/>
                    </a:cubicBezTo>
                    <a:cubicBezTo>
                      <a:pt x="31" y="23"/>
                      <a:pt x="32" y="25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5"/>
                      <a:pt x="27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30"/>
                      <a:pt x="27" y="30"/>
                      <a:pt x="28" y="30"/>
                    </a:cubicBezTo>
                    <a:cubicBezTo>
                      <a:pt x="30" y="30"/>
                      <a:pt x="31" y="31"/>
                      <a:pt x="32" y="32"/>
                    </a:cubicBezTo>
                    <a:cubicBezTo>
                      <a:pt x="32" y="33"/>
                      <a:pt x="33" y="35"/>
                      <a:pt x="33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8"/>
                      <a:pt x="32" y="40"/>
                      <a:pt x="30" y="41"/>
                    </a:cubicBezTo>
                    <a:cubicBezTo>
                      <a:pt x="29" y="42"/>
                      <a:pt x="27" y="42"/>
                      <a:pt x="25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0" y="42"/>
                      <a:pt x="19" y="42"/>
                      <a:pt x="17" y="41"/>
                    </a:cubicBezTo>
                    <a:cubicBezTo>
                      <a:pt x="15" y="39"/>
                      <a:pt x="15" y="37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7"/>
                      <a:pt x="20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1" y="32"/>
                      <a:pt x="21" y="32"/>
                      <a:pt x="20" y="32"/>
                    </a:cubicBezTo>
                    <a:cubicBezTo>
                      <a:pt x="17" y="31"/>
                      <a:pt x="15" y="29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4"/>
                      <a:pt x="16" y="23"/>
                      <a:pt x="18" y="21"/>
                    </a:cubicBezTo>
                    <a:cubicBezTo>
                      <a:pt x="19" y="21"/>
                      <a:pt x="20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4"/>
                      <a:pt x="22" y="14"/>
                      <a:pt x="22" y="14"/>
                    </a:cubicBezTo>
                    <a:moveTo>
                      <a:pt x="7" y="10"/>
                    </a:moveTo>
                    <a:cubicBezTo>
                      <a:pt x="11" y="5"/>
                      <a:pt x="17" y="2"/>
                      <a:pt x="24" y="2"/>
                    </a:cubicBezTo>
                    <a:cubicBezTo>
                      <a:pt x="31" y="2"/>
                      <a:pt x="37" y="5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5" y="9"/>
                      <a:pt x="30" y="8"/>
                      <a:pt x="24" y="8"/>
                    </a:cubicBezTo>
                    <a:cubicBezTo>
                      <a:pt x="18" y="8"/>
                      <a:pt x="12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24" y="0"/>
                    </a:moveTo>
                    <a:cubicBezTo>
                      <a:pt x="11" y="0"/>
                      <a:pt x="0" y="1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9"/>
                      <a:pt x="2" y="34"/>
                      <a:pt x="5" y="38"/>
                    </a:cubicBezTo>
                    <a:cubicBezTo>
                      <a:pt x="7" y="40"/>
                      <a:pt x="13" y="50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0"/>
                      <a:pt x="40" y="40"/>
                      <a:pt x="42" y="38"/>
                    </a:cubicBezTo>
                    <a:cubicBezTo>
                      <a:pt x="45" y="34"/>
                      <a:pt x="47" y="29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7" y="10"/>
                      <a:pt x="37" y="0"/>
                      <a:pt x="24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6" name="Group 89">
              <a:extLst>
                <a:ext uri="{FF2B5EF4-FFF2-40B4-BE49-F238E27FC236}">
                  <a16:creationId xmlns:a16="http://schemas.microsoft.com/office/drawing/2014/main" id="{3609C40D-2FFC-A312-727B-4854AA4737B5}"/>
                </a:ext>
              </a:extLst>
            </p:cNvPr>
            <p:cNvGrpSpPr/>
            <p:nvPr/>
          </p:nvGrpSpPr>
          <p:grpSpPr>
            <a:xfrm>
              <a:off x="4823544" y="3073357"/>
              <a:ext cx="310605" cy="317750"/>
              <a:chOff x="4357688" y="2324100"/>
              <a:chExt cx="207963" cy="212726"/>
            </a:xfrm>
            <a:solidFill>
              <a:schemeClr val="bg1"/>
            </a:solidFill>
          </p:grpSpPr>
          <p:sp>
            <p:nvSpPr>
              <p:cNvPr id="135" name="Freeform: Shape 90">
                <a:extLst>
                  <a:ext uri="{FF2B5EF4-FFF2-40B4-BE49-F238E27FC236}">
                    <a16:creationId xmlns:a16="http://schemas.microsoft.com/office/drawing/2014/main" id="{3A0F2970-44F0-26E2-D8DF-0A31BCE4DE78}"/>
                  </a:ext>
                </a:extLst>
              </p:cNvPr>
              <p:cNvSpPr/>
              <p:nvPr/>
            </p:nvSpPr>
            <p:spPr bwMode="auto">
              <a:xfrm>
                <a:off x="4514850" y="2481263"/>
                <a:ext cx="3175" cy="79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Freeform: Shape 91">
                <a:extLst>
                  <a:ext uri="{FF2B5EF4-FFF2-40B4-BE49-F238E27FC236}">
                    <a16:creationId xmlns:a16="http://schemas.microsoft.com/office/drawing/2014/main" id="{DFE5634B-0169-E1FA-5DBD-C0704E5A5A20}"/>
                  </a:ext>
                </a:extLst>
              </p:cNvPr>
              <p:cNvSpPr/>
              <p:nvPr/>
            </p:nvSpPr>
            <p:spPr bwMode="auto">
              <a:xfrm>
                <a:off x="4522788" y="2497138"/>
                <a:ext cx="6350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Freeform: Shape 92">
                <a:extLst>
                  <a:ext uri="{FF2B5EF4-FFF2-40B4-BE49-F238E27FC236}">
                    <a16:creationId xmlns:a16="http://schemas.microsoft.com/office/drawing/2014/main" id="{ABF56FE5-B8F8-3164-5121-11FBFBC4B3B3}"/>
                  </a:ext>
                </a:extLst>
              </p:cNvPr>
              <p:cNvSpPr/>
              <p:nvPr/>
            </p:nvSpPr>
            <p:spPr bwMode="auto">
              <a:xfrm>
                <a:off x="4478338" y="2449513"/>
                <a:ext cx="87313" cy="87313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6" y="9"/>
                  </a:cxn>
                  <a:cxn ang="0">
                    <a:pos x="19" y="10"/>
                  </a:cxn>
                  <a:cxn ang="0">
                    <a:pos x="21" y="13"/>
                  </a:cxn>
                  <a:cxn ang="0">
                    <a:pos x="21" y="13"/>
                  </a:cxn>
                  <a:cxn ang="0">
                    <a:pos x="18" y="13"/>
                  </a:cxn>
                  <a:cxn ang="0">
                    <a:pos x="16" y="11"/>
                  </a:cxn>
                  <a:cxn ang="0">
                    <a:pos x="16" y="11"/>
                  </a:cxn>
                  <a:cxn ang="0">
                    <a:pos x="16" y="15"/>
                  </a:cxn>
                  <a:cxn ang="0">
                    <a:pos x="18" y="15"/>
                  </a:cxn>
                  <a:cxn ang="0">
                    <a:pos x="20" y="17"/>
                  </a:cxn>
                  <a:cxn ang="0">
                    <a:pos x="21" y="19"/>
                  </a:cxn>
                  <a:cxn ang="0">
                    <a:pos x="21" y="19"/>
                  </a:cxn>
                  <a:cxn ang="0">
                    <a:pos x="19" y="22"/>
                  </a:cxn>
                  <a:cxn ang="0">
                    <a:pos x="16" y="23"/>
                  </a:cxn>
                  <a:cxn ang="0">
                    <a:pos x="16" y="23"/>
                  </a:cxn>
                  <a:cxn ang="0">
                    <a:pos x="16" y="26"/>
                  </a:cxn>
                  <a:cxn ang="0">
                    <a:pos x="14" y="26"/>
                  </a:cxn>
                  <a:cxn ang="0">
                    <a:pos x="14" y="23"/>
                  </a:cxn>
                  <a:cxn ang="0">
                    <a:pos x="11" y="22"/>
                  </a:cxn>
                  <a:cxn ang="0">
                    <a:pos x="10" y="18"/>
                  </a:cxn>
                  <a:cxn ang="0">
                    <a:pos x="10" y="18"/>
                  </a:cxn>
                  <a:cxn ang="0">
                    <a:pos x="12" y="18"/>
                  </a:cxn>
                  <a:cxn ang="0">
                    <a:pos x="14" y="21"/>
                  </a:cxn>
                  <a:cxn ang="0">
                    <a:pos x="14" y="21"/>
                  </a:cxn>
                  <a:cxn ang="0">
                    <a:pos x="14" y="17"/>
                  </a:cxn>
                  <a:cxn ang="0">
                    <a:pos x="13" y="16"/>
                  </a:cxn>
                  <a:cxn ang="0">
                    <a:pos x="10" y="13"/>
                  </a:cxn>
                  <a:cxn ang="0">
                    <a:pos x="10" y="13"/>
                  </a:cxn>
                  <a:cxn ang="0">
                    <a:pos x="12" y="10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5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15" y="31"/>
                  </a:cxn>
                  <a:cxn ang="0">
                    <a:pos x="31" y="16"/>
                  </a:cxn>
                  <a:cxn ang="0">
                    <a:pos x="31" y="16"/>
                  </a:cxn>
                  <a:cxn ang="0">
                    <a:pos x="15" y="0"/>
                  </a:cxn>
                </a:cxnLst>
                <a:rect l="0" t="0" r="r" b="b"/>
                <a:pathLst>
                  <a:path w="31" h="31">
                    <a:moveTo>
                      <a:pt x="14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8" y="9"/>
                      <a:pt x="19" y="10"/>
                    </a:cubicBezTo>
                    <a:cubicBezTo>
                      <a:pt x="20" y="11"/>
                      <a:pt x="21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2"/>
                      <a:pt x="17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7" y="15"/>
                      <a:pt x="18" y="15"/>
                    </a:cubicBezTo>
                    <a:cubicBezTo>
                      <a:pt x="19" y="15"/>
                      <a:pt x="20" y="16"/>
                      <a:pt x="20" y="17"/>
                    </a:cubicBezTo>
                    <a:cubicBezTo>
                      <a:pt x="21" y="17"/>
                      <a:pt x="21" y="18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20"/>
                      <a:pt x="20" y="21"/>
                      <a:pt x="19" y="22"/>
                    </a:cubicBezTo>
                    <a:cubicBezTo>
                      <a:pt x="18" y="22"/>
                      <a:pt x="17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3" y="23"/>
                      <a:pt x="12" y="22"/>
                      <a:pt x="11" y="22"/>
                    </a:cubicBezTo>
                    <a:cubicBezTo>
                      <a:pt x="10" y="21"/>
                      <a:pt x="10" y="20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9"/>
                      <a:pt x="13" y="20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6"/>
                      <a:pt x="10" y="15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1"/>
                      <a:pt x="11" y="10"/>
                      <a:pt x="12" y="10"/>
                    </a:cubicBezTo>
                    <a:cubicBezTo>
                      <a:pt x="12" y="9"/>
                      <a:pt x="13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5"/>
                      <a:pt x="14" y="5"/>
                      <a:pt x="14" y="5"/>
                    </a:cubicBezTo>
                    <a:moveTo>
                      <a:pt x="15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24" y="31"/>
                      <a:pt x="31" y="24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7"/>
                      <a:pt x="24" y="0"/>
                      <a:pt x="15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Freeform: Shape 93">
                <a:extLst>
                  <a:ext uri="{FF2B5EF4-FFF2-40B4-BE49-F238E27FC236}">
                    <a16:creationId xmlns:a16="http://schemas.microsoft.com/office/drawing/2014/main" id="{8D5658A8-C370-2837-5339-3AAD5A41B7E2}"/>
                  </a:ext>
                </a:extLst>
              </p:cNvPr>
              <p:cNvSpPr/>
              <p:nvPr/>
            </p:nvSpPr>
            <p:spPr bwMode="auto">
              <a:xfrm>
                <a:off x="4357688" y="2324100"/>
                <a:ext cx="196850" cy="195263"/>
              </a:xfrm>
              <a:custGeom>
                <a:avLst/>
                <a:gdLst/>
                <a:ahLst/>
                <a:cxnLst>
                  <a:cxn ang="0">
                    <a:pos x="14" y="59"/>
                  </a:cxn>
                  <a:cxn ang="0">
                    <a:pos x="24" y="65"/>
                  </a:cxn>
                  <a:cxn ang="0">
                    <a:pos x="14" y="59"/>
                  </a:cxn>
                  <a:cxn ang="0">
                    <a:pos x="20" y="52"/>
                  </a:cxn>
                  <a:cxn ang="0">
                    <a:pos x="33" y="66"/>
                  </a:cxn>
                  <a:cxn ang="0">
                    <a:pos x="20" y="52"/>
                  </a:cxn>
                  <a:cxn ang="0">
                    <a:pos x="3" y="37"/>
                  </a:cxn>
                  <a:cxn ang="0">
                    <a:pos x="16" y="51"/>
                  </a:cxn>
                  <a:cxn ang="0">
                    <a:pos x="11" y="56"/>
                  </a:cxn>
                  <a:cxn ang="0">
                    <a:pos x="18" y="37"/>
                  </a:cxn>
                  <a:cxn ang="0">
                    <a:pos x="33" y="37"/>
                  </a:cxn>
                  <a:cxn ang="0">
                    <a:pos x="33" y="46"/>
                  </a:cxn>
                  <a:cxn ang="0">
                    <a:pos x="18" y="37"/>
                  </a:cxn>
                  <a:cxn ang="0">
                    <a:pos x="37" y="23"/>
                  </a:cxn>
                  <a:cxn ang="0">
                    <a:pos x="52" y="34"/>
                  </a:cxn>
                  <a:cxn ang="0">
                    <a:pos x="37" y="34"/>
                  </a:cxn>
                  <a:cxn ang="0">
                    <a:pos x="18" y="34"/>
                  </a:cxn>
                  <a:cxn ang="0">
                    <a:pos x="33" y="23"/>
                  </a:cxn>
                  <a:cxn ang="0">
                    <a:pos x="18" y="34"/>
                  </a:cxn>
                  <a:cxn ang="0">
                    <a:pos x="53" y="20"/>
                  </a:cxn>
                  <a:cxn ang="0">
                    <a:pos x="67" y="34"/>
                  </a:cxn>
                  <a:cxn ang="0">
                    <a:pos x="55" y="34"/>
                  </a:cxn>
                  <a:cxn ang="0">
                    <a:pos x="3" y="34"/>
                  </a:cxn>
                  <a:cxn ang="0">
                    <a:pos x="16" y="19"/>
                  </a:cxn>
                  <a:cxn ang="0">
                    <a:pos x="14" y="34"/>
                  </a:cxn>
                  <a:cxn ang="0">
                    <a:pos x="14" y="11"/>
                  </a:cxn>
                  <a:cxn ang="0">
                    <a:pos x="24" y="5"/>
                  </a:cxn>
                  <a:cxn ang="0">
                    <a:pos x="17" y="16"/>
                  </a:cxn>
                  <a:cxn ang="0">
                    <a:pos x="37" y="5"/>
                  </a:cxn>
                  <a:cxn ang="0">
                    <a:pos x="49" y="18"/>
                  </a:cxn>
                  <a:cxn ang="0">
                    <a:pos x="37" y="20"/>
                  </a:cxn>
                  <a:cxn ang="0">
                    <a:pos x="44" y="4"/>
                  </a:cxn>
                  <a:cxn ang="0">
                    <a:pos x="56" y="11"/>
                  </a:cxn>
                  <a:cxn ang="0">
                    <a:pos x="52" y="16"/>
                  </a:cxn>
                  <a:cxn ang="0">
                    <a:pos x="20" y="17"/>
                  </a:cxn>
                  <a:cxn ang="0">
                    <a:pos x="33" y="4"/>
                  </a:cxn>
                  <a:cxn ang="0">
                    <a:pos x="33" y="20"/>
                  </a:cxn>
                  <a:cxn ang="0">
                    <a:pos x="37" y="0"/>
                  </a:cxn>
                  <a:cxn ang="0">
                    <a:pos x="33" y="0"/>
                  </a:cxn>
                  <a:cxn ang="0">
                    <a:pos x="0" y="35"/>
                  </a:cxn>
                  <a:cxn ang="0">
                    <a:pos x="35" y="70"/>
                  </a:cxn>
                  <a:cxn ang="0">
                    <a:pos x="44" y="69"/>
                  </a:cxn>
                  <a:cxn ang="0">
                    <a:pos x="37" y="66"/>
                  </a:cxn>
                  <a:cxn ang="0">
                    <a:pos x="45" y="51"/>
                  </a:cxn>
                  <a:cxn ang="0">
                    <a:pos x="47" y="48"/>
                  </a:cxn>
                  <a:cxn ang="0">
                    <a:pos x="37" y="37"/>
                  </a:cxn>
                  <a:cxn ang="0">
                    <a:pos x="52" y="37"/>
                  </a:cxn>
                  <a:cxn ang="0">
                    <a:pos x="51" y="46"/>
                  </a:cxn>
                  <a:cxn ang="0">
                    <a:pos x="55" y="37"/>
                  </a:cxn>
                  <a:cxn ang="0">
                    <a:pos x="67" y="37"/>
                  </a:cxn>
                  <a:cxn ang="0">
                    <a:pos x="65" y="46"/>
                  </a:cxn>
                  <a:cxn ang="0">
                    <a:pos x="70" y="35"/>
                  </a:cxn>
                  <a:cxn ang="0">
                    <a:pos x="37" y="0"/>
                  </a:cxn>
                </a:cxnLst>
                <a:rect l="0" t="0" r="r" b="b"/>
                <a:pathLst>
                  <a:path w="70" h="70">
                    <a:moveTo>
                      <a:pt x="14" y="59"/>
                    </a:move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7"/>
                      <a:pt x="16" y="55"/>
                      <a:pt x="18" y="54"/>
                    </a:cubicBezTo>
                    <a:cubicBezTo>
                      <a:pt x="19" y="58"/>
                      <a:pt x="21" y="62"/>
                      <a:pt x="24" y="65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0" y="63"/>
                      <a:pt x="17" y="61"/>
                      <a:pt x="14" y="59"/>
                    </a:cubicBezTo>
                    <a:moveTo>
                      <a:pt x="20" y="52"/>
                    </a:moveTo>
                    <a:cubicBezTo>
                      <a:pt x="20" y="52"/>
                      <a:pt x="20" y="52"/>
                      <a:pt x="20" y="52"/>
                    </a:cubicBezTo>
                    <a:cubicBezTo>
                      <a:pt x="24" y="51"/>
                      <a:pt x="29" y="50"/>
                      <a:pt x="33" y="50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27" y="65"/>
                      <a:pt x="23" y="59"/>
                      <a:pt x="20" y="52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41"/>
                      <a:pt x="15" y="46"/>
                      <a:pt x="16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4" y="52"/>
                      <a:pt x="12" y="54"/>
                      <a:pt x="11" y="56"/>
                    </a:cubicBezTo>
                    <a:cubicBezTo>
                      <a:pt x="7" y="51"/>
                      <a:pt x="4" y="44"/>
                      <a:pt x="3" y="37"/>
                    </a:cubicBezTo>
                    <a:moveTo>
                      <a:pt x="18" y="37"/>
                    </a:moveTo>
                    <a:cubicBezTo>
                      <a:pt x="18" y="37"/>
                      <a:pt x="18" y="37"/>
                      <a:pt x="18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29" y="47"/>
                      <a:pt x="24" y="47"/>
                      <a:pt x="19" y="49"/>
                    </a:cubicBezTo>
                    <a:cubicBezTo>
                      <a:pt x="18" y="45"/>
                      <a:pt x="18" y="41"/>
                      <a:pt x="18" y="37"/>
                    </a:cubicBezTo>
                    <a:moveTo>
                      <a:pt x="37" y="23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41" y="23"/>
                      <a:pt x="46" y="23"/>
                      <a:pt x="50" y="21"/>
                    </a:cubicBezTo>
                    <a:cubicBezTo>
                      <a:pt x="51" y="25"/>
                      <a:pt x="52" y="30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23"/>
                      <a:pt x="37" y="23"/>
                      <a:pt x="37" y="23"/>
                    </a:cubicBezTo>
                    <a:moveTo>
                      <a:pt x="18" y="34"/>
                    </a:moveTo>
                    <a:cubicBezTo>
                      <a:pt x="18" y="29"/>
                      <a:pt x="18" y="25"/>
                      <a:pt x="19" y="21"/>
                    </a:cubicBezTo>
                    <a:cubicBezTo>
                      <a:pt x="23" y="22"/>
                      <a:pt x="29" y="23"/>
                      <a:pt x="33" y="2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18" y="34"/>
                      <a:pt x="18" y="34"/>
                      <a:pt x="18" y="34"/>
                    </a:cubicBezTo>
                    <a:moveTo>
                      <a:pt x="53" y="20"/>
                    </a:moveTo>
                    <a:cubicBezTo>
                      <a:pt x="53" y="20"/>
                      <a:pt x="53" y="20"/>
                      <a:pt x="53" y="20"/>
                    </a:cubicBezTo>
                    <a:cubicBezTo>
                      <a:pt x="56" y="18"/>
                      <a:pt x="58" y="16"/>
                      <a:pt x="59" y="14"/>
                    </a:cubicBezTo>
                    <a:cubicBezTo>
                      <a:pt x="64" y="19"/>
                      <a:pt x="67" y="26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29"/>
                      <a:pt x="55" y="24"/>
                      <a:pt x="53" y="20"/>
                    </a:cubicBezTo>
                    <a:moveTo>
                      <a:pt x="3" y="34"/>
                    </a:moveTo>
                    <a:cubicBezTo>
                      <a:pt x="4" y="26"/>
                      <a:pt x="7" y="19"/>
                      <a:pt x="12" y="14"/>
                    </a:cubicBezTo>
                    <a:cubicBezTo>
                      <a:pt x="12" y="16"/>
                      <a:pt x="14" y="18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24"/>
                      <a:pt x="14" y="29"/>
                      <a:pt x="14" y="34"/>
                    </a:cubicBezTo>
                    <a:cubicBezTo>
                      <a:pt x="3" y="34"/>
                      <a:pt x="3" y="34"/>
                      <a:pt x="3" y="34"/>
                    </a:cubicBezTo>
                    <a:moveTo>
                      <a:pt x="14" y="11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7" y="8"/>
                      <a:pt x="20" y="6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1" y="8"/>
                      <a:pt x="19" y="11"/>
                      <a:pt x="17" y="16"/>
                    </a:cubicBezTo>
                    <a:cubicBezTo>
                      <a:pt x="16" y="14"/>
                      <a:pt x="14" y="13"/>
                      <a:pt x="14" y="11"/>
                    </a:cubicBezTo>
                    <a:moveTo>
                      <a:pt x="37" y="5"/>
                    </a:moveTo>
                    <a:cubicBezTo>
                      <a:pt x="37" y="5"/>
                      <a:pt x="37" y="5"/>
                      <a:pt x="37" y="5"/>
                    </a:cubicBezTo>
                    <a:cubicBezTo>
                      <a:pt x="43" y="5"/>
                      <a:pt x="47" y="11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5" y="19"/>
                      <a:pt x="41" y="20"/>
                      <a:pt x="37" y="20"/>
                    </a:cubicBezTo>
                    <a:cubicBezTo>
                      <a:pt x="37" y="5"/>
                      <a:pt x="37" y="5"/>
                      <a:pt x="37" y="5"/>
                    </a:cubicBezTo>
                    <a:moveTo>
                      <a:pt x="44" y="4"/>
                    </a:moveTo>
                    <a:cubicBezTo>
                      <a:pt x="44" y="4"/>
                      <a:pt x="44" y="4"/>
                      <a:pt x="44" y="4"/>
                    </a:cubicBezTo>
                    <a:cubicBezTo>
                      <a:pt x="49" y="6"/>
                      <a:pt x="53" y="8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3"/>
                      <a:pt x="55" y="15"/>
                      <a:pt x="52" y="16"/>
                    </a:cubicBezTo>
                    <a:cubicBezTo>
                      <a:pt x="50" y="11"/>
                      <a:pt x="48" y="7"/>
                      <a:pt x="44" y="4"/>
                    </a:cubicBezTo>
                    <a:moveTo>
                      <a:pt x="20" y="17"/>
                    </a:moveTo>
                    <a:cubicBezTo>
                      <a:pt x="20" y="17"/>
                      <a:pt x="20" y="17"/>
                      <a:pt x="20" y="17"/>
                    </a:cubicBezTo>
                    <a:cubicBezTo>
                      <a:pt x="23" y="10"/>
                      <a:pt x="27" y="5"/>
                      <a:pt x="33" y="4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9" y="20"/>
                      <a:pt x="24" y="19"/>
                      <a:pt x="20" y="17"/>
                    </a:cubicBezTo>
                    <a:moveTo>
                      <a:pt x="37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1"/>
                      <a:pt x="0" y="16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54"/>
                      <a:pt x="16" y="70"/>
                      <a:pt x="35" y="70"/>
                    </a:cubicBezTo>
                    <a:cubicBezTo>
                      <a:pt x="38" y="70"/>
                      <a:pt x="41" y="69"/>
                      <a:pt x="4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3" y="67"/>
                      <a:pt x="42" y="66"/>
                      <a:pt x="42" y="64"/>
                    </a:cubicBezTo>
                    <a:cubicBezTo>
                      <a:pt x="40" y="65"/>
                      <a:pt x="39" y="66"/>
                      <a:pt x="37" y="66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9" y="50"/>
                      <a:pt x="42" y="50"/>
                      <a:pt x="45" y="51"/>
                    </a:cubicBezTo>
                    <a:cubicBezTo>
                      <a:pt x="46" y="50"/>
                      <a:pt x="46" y="49"/>
                      <a:pt x="47" y="48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4" y="47"/>
                      <a:pt x="40" y="47"/>
                      <a:pt x="37" y="4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40"/>
                      <a:pt x="52" y="43"/>
                      <a:pt x="51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5"/>
                      <a:pt x="53" y="45"/>
                      <a:pt x="55" y="45"/>
                    </a:cubicBezTo>
                    <a:cubicBezTo>
                      <a:pt x="55" y="42"/>
                      <a:pt x="55" y="39"/>
                      <a:pt x="55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7" y="40"/>
                      <a:pt x="66" y="43"/>
                      <a:pt x="65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6" y="46"/>
                      <a:pt x="67" y="47"/>
                      <a:pt x="68" y="47"/>
                    </a:cubicBezTo>
                    <a:cubicBezTo>
                      <a:pt x="69" y="43"/>
                      <a:pt x="70" y="39"/>
                      <a:pt x="70" y="35"/>
                    </a:cubicBezTo>
                    <a:cubicBezTo>
                      <a:pt x="70" y="35"/>
                      <a:pt x="70" y="35"/>
                      <a:pt x="70" y="35"/>
                    </a:cubicBezTo>
                    <a:cubicBezTo>
                      <a:pt x="70" y="16"/>
                      <a:pt x="55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7" name="Group 94">
              <a:extLst>
                <a:ext uri="{FF2B5EF4-FFF2-40B4-BE49-F238E27FC236}">
                  <a16:creationId xmlns:a16="http://schemas.microsoft.com/office/drawing/2014/main" id="{A8DAB468-437B-6B3E-98DF-0EBB792C6CCB}"/>
                </a:ext>
              </a:extLst>
            </p:cNvPr>
            <p:cNvGrpSpPr/>
            <p:nvPr/>
          </p:nvGrpSpPr>
          <p:grpSpPr>
            <a:xfrm>
              <a:off x="2710644" y="3317516"/>
              <a:ext cx="317741" cy="334339"/>
              <a:chOff x="2854325" y="2497138"/>
              <a:chExt cx="212725" cy="223837"/>
            </a:xfrm>
            <a:solidFill>
              <a:schemeClr val="bg1"/>
            </a:solidFill>
          </p:grpSpPr>
          <p:sp>
            <p:nvSpPr>
              <p:cNvPr id="122" name="Freeform: Shape 95">
                <a:extLst>
                  <a:ext uri="{FF2B5EF4-FFF2-40B4-BE49-F238E27FC236}">
                    <a16:creationId xmlns:a16="http://schemas.microsoft.com/office/drawing/2014/main" id="{5ECF1495-8E6E-67A1-13EC-4E25A38E717B}"/>
                  </a:ext>
                </a:extLst>
              </p:cNvPr>
              <p:cNvSpPr/>
              <p:nvPr/>
            </p:nvSpPr>
            <p:spPr bwMode="auto">
              <a:xfrm>
                <a:off x="2854325" y="2613025"/>
                <a:ext cx="212725" cy="107950"/>
              </a:xfrm>
              <a:custGeom>
                <a:avLst/>
                <a:gdLst/>
                <a:ahLst/>
                <a:cxnLst>
                  <a:cxn ang="0">
                    <a:pos x="15" y="26"/>
                  </a:cxn>
                  <a:cxn ang="0">
                    <a:pos x="27" y="33"/>
                  </a:cxn>
                  <a:cxn ang="0">
                    <a:pos x="15" y="26"/>
                  </a:cxn>
                  <a:cxn ang="0">
                    <a:pos x="57" y="21"/>
                  </a:cxn>
                  <a:cxn ang="0">
                    <a:pos x="61" y="27"/>
                  </a:cxn>
                  <a:cxn ang="0">
                    <a:pos x="50" y="33"/>
                  </a:cxn>
                  <a:cxn ang="0">
                    <a:pos x="22" y="20"/>
                  </a:cxn>
                  <a:cxn ang="0">
                    <a:pos x="36" y="34"/>
                  </a:cxn>
                  <a:cxn ang="0">
                    <a:pos x="22" y="20"/>
                  </a:cxn>
                  <a:cxn ang="0">
                    <a:pos x="40" y="17"/>
                  </a:cxn>
                  <a:cxn ang="0">
                    <a:pos x="54" y="20"/>
                  </a:cxn>
                  <a:cxn ang="0">
                    <a:pos x="40" y="17"/>
                  </a:cxn>
                  <a:cxn ang="0">
                    <a:pos x="4" y="3"/>
                  </a:cxn>
                  <a:cxn ang="0">
                    <a:pos x="18" y="18"/>
                  </a:cxn>
                  <a:cxn ang="0">
                    <a:pos x="13" y="24"/>
                  </a:cxn>
                  <a:cxn ang="0">
                    <a:pos x="19" y="3"/>
                  </a:cxn>
                  <a:cxn ang="0">
                    <a:pos x="36" y="3"/>
                  </a:cxn>
                  <a:cxn ang="0">
                    <a:pos x="36" y="13"/>
                  </a:cxn>
                  <a:cxn ang="0">
                    <a:pos x="19" y="3"/>
                  </a:cxn>
                  <a:cxn ang="0">
                    <a:pos x="40" y="3"/>
                  </a:cxn>
                  <a:cxn ang="0">
                    <a:pos x="57" y="3"/>
                  </a:cxn>
                  <a:cxn ang="0">
                    <a:pos x="40" y="13"/>
                  </a:cxn>
                  <a:cxn ang="0">
                    <a:pos x="58" y="18"/>
                  </a:cxn>
                  <a:cxn ang="0">
                    <a:pos x="60" y="3"/>
                  </a:cxn>
                  <a:cxn ang="0">
                    <a:pos x="73" y="3"/>
                  </a:cxn>
                  <a:cxn ang="0">
                    <a:pos x="58" y="18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76" y="1"/>
                  </a:cxn>
                  <a:cxn ang="0">
                    <a:pos x="76" y="1"/>
                  </a:cxn>
                  <a:cxn ang="0">
                    <a:pos x="76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39">
                    <a:moveTo>
                      <a:pt x="15" y="26"/>
                    </a:move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4"/>
                      <a:pt x="17" y="23"/>
                      <a:pt x="19" y="21"/>
                    </a:cubicBezTo>
                    <a:cubicBezTo>
                      <a:pt x="21" y="26"/>
                      <a:pt x="23" y="30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2" y="32"/>
                      <a:pt x="19" y="29"/>
                      <a:pt x="15" y="26"/>
                    </a:cubicBezTo>
                    <a:moveTo>
                      <a:pt x="50" y="33"/>
                    </a:moveTo>
                    <a:cubicBezTo>
                      <a:pt x="53" y="30"/>
                      <a:pt x="56" y="26"/>
                      <a:pt x="57" y="21"/>
                    </a:cubicBezTo>
                    <a:cubicBezTo>
                      <a:pt x="59" y="23"/>
                      <a:pt x="61" y="25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58" y="29"/>
                      <a:pt x="54" y="32"/>
                      <a:pt x="50" y="33"/>
                    </a:cubicBezTo>
                    <a:cubicBezTo>
                      <a:pt x="50" y="33"/>
                      <a:pt x="50" y="33"/>
                      <a:pt x="50" y="33"/>
                    </a:cubicBezTo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6" y="18"/>
                      <a:pt x="32" y="17"/>
                      <a:pt x="36" y="17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29" y="33"/>
                      <a:pt x="25" y="27"/>
                      <a:pt x="22" y="20"/>
                    </a:cubicBezTo>
                    <a:moveTo>
                      <a:pt x="40" y="17"/>
                    </a:moveTo>
                    <a:cubicBezTo>
                      <a:pt x="40" y="17"/>
                      <a:pt x="40" y="17"/>
                      <a:pt x="40" y="17"/>
                    </a:cubicBezTo>
                    <a:cubicBezTo>
                      <a:pt x="44" y="17"/>
                      <a:pt x="50" y="18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1" y="27"/>
                      <a:pt x="47" y="34"/>
                      <a:pt x="40" y="35"/>
                    </a:cubicBezTo>
                    <a:cubicBezTo>
                      <a:pt x="40" y="17"/>
                      <a:pt x="40" y="17"/>
                      <a:pt x="40" y="17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8"/>
                      <a:pt x="17" y="13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4" y="21"/>
                      <a:pt x="13" y="24"/>
                    </a:cubicBezTo>
                    <a:cubicBezTo>
                      <a:pt x="8" y="18"/>
                      <a:pt x="4" y="11"/>
                      <a:pt x="4" y="3"/>
                    </a:cubicBezTo>
                    <a:moveTo>
                      <a:pt x="19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1" y="13"/>
                      <a:pt x="26" y="14"/>
                      <a:pt x="21" y="16"/>
                    </a:cubicBezTo>
                    <a:cubicBezTo>
                      <a:pt x="20" y="12"/>
                      <a:pt x="19" y="7"/>
                      <a:pt x="19" y="3"/>
                    </a:cubicBezTo>
                    <a:moveTo>
                      <a:pt x="40" y="3"/>
                    </a:moveTo>
                    <a:cubicBezTo>
                      <a:pt x="40" y="3"/>
                      <a:pt x="40" y="3"/>
                      <a:pt x="40" y="3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57" y="7"/>
                      <a:pt x="56" y="12"/>
                      <a:pt x="55" y="16"/>
                    </a:cubicBezTo>
                    <a:cubicBezTo>
                      <a:pt x="51" y="14"/>
                      <a:pt x="45" y="13"/>
                      <a:pt x="40" y="13"/>
                    </a:cubicBezTo>
                    <a:cubicBezTo>
                      <a:pt x="40" y="3"/>
                      <a:pt x="40" y="3"/>
                      <a:pt x="40" y="3"/>
                    </a:cubicBezTo>
                    <a:moveTo>
                      <a:pt x="58" y="18"/>
                    </a:moveTo>
                    <a:cubicBezTo>
                      <a:pt x="58" y="18"/>
                      <a:pt x="58" y="18"/>
                      <a:pt x="58" y="18"/>
                    </a:cubicBezTo>
                    <a:cubicBezTo>
                      <a:pt x="60" y="13"/>
                      <a:pt x="60" y="7"/>
                      <a:pt x="60" y="3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2" y="11"/>
                      <a:pt x="69" y="18"/>
                      <a:pt x="64" y="24"/>
                    </a:cubicBezTo>
                    <a:cubicBezTo>
                      <a:pt x="63" y="21"/>
                      <a:pt x="61" y="19"/>
                      <a:pt x="58" y="18"/>
                    </a:cubicBezTo>
                    <a:moveTo>
                      <a:pt x="7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2"/>
                      <a:pt x="18" y="39"/>
                      <a:pt x="38" y="39"/>
                    </a:cubicBezTo>
                    <a:cubicBezTo>
                      <a:pt x="59" y="39"/>
                      <a:pt x="76" y="22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Freeform: Shape 96">
                <a:extLst>
                  <a:ext uri="{FF2B5EF4-FFF2-40B4-BE49-F238E27FC236}">
                    <a16:creationId xmlns:a16="http://schemas.microsoft.com/office/drawing/2014/main" id="{C8EB2109-457E-1579-BA75-0CB87928FD74}"/>
                  </a:ext>
                </a:extLst>
              </p:cNvPr>
              <p:cNvSpPr/>
              <p:nvPr/>
            </p:nvSpPr>
            <p:spPr bwMode="auto">
              <a:xfrm>
                <a:off x="2941638" y="2497138"/>
                <a:ext cx="39688" cy="4762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" y="17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7" y="0"/>
                  </a:cxn>
                </a:cxnLst>
                <a:rect l="0" t="0" r="r" b="b"/>
                <a:pathLst>
                  <a:path w="14" h="17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7"/>
                      <a:pt x="7" y="17"/>
                    </a:cubicBezTo>
                    <a:cubicBezTo>
                      <a:pt x="11" y="17"/>
                      <a:pt x="14" y="13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Freeform: Shape 97">
                <a:extLst>
                  <a:ext uri="{FF2B5EF4-FFF2-40B4-BE49-F238E27FC236}">
                    <a16:creationId xmlns:a16="http://schemas.microsoft.com/office/drawing/2014/main" id="{0D1DFD64-B3E6-9271-A310-02783F70D28C}"/>
                  </a:ext>
                </a:extLst>
              </p:cNvPr>
              <p:cNvSpPr/>
              <p:nvPr/>
            </p:nvSpPr>
            <p:spPr bwMode="auto">
              <a:xfrm>
                <a:off x="2922588" y="2547938"/>
                <a:ext cx="77788" cy="5556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9" y="0"/>
                  </a:cxn>
                  <a:cxn ang="0">
                    <a:pos x="16" y="15"/>
                  </a:cxn>
                  <a:cxn ang="0">
                    <a:pos x="14" y="3"/>
                  </a:cxn>
                  <a:cxn ang="0">
                    <a:pos x="12" y="15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0" y="7"/>
                  </a:cxn>
                  <a:cxn ang="0">
                    <a:pos x="0" y="20"/>
                  </a:cxn>
                  <a:cxn ang="0">
                    <a:pos x="28" y="20"/>
                  </a:cxn>
                  <a:cxn ang="0">
                    <a:pos x="28" y="7"/>
                  </a:cxn>
                  <a:cxn ang="0">
                    <a:pos x="23" y="0"/>
                  </a:cxn>
                </a:cxnLst>
                <a:rect l="0" t="0" r="r" b="b"/>
                <a:pathLst>
                  <a:path w="28" h="20">
                    <a:moveTo>
                      <a:pt x="23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3"/>
                      <a:pt x="26" y="0"/>
                      <a:pt x="2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Freeform: Shape 98">
                <a:extLst>
                  <a:ext uri="{FF2B5EF4-FFF2-40B4-BE49-F238E27FC236}">
                    <a16:creationId xmlns:a16="http://schemas.microsoft.com/office/drawing/2014/main" id="{86735470-F99A-F728-1FD3-A65E9DF43C63}"/>
                  </a:ext>
                </a:extLst>
              </p:cNvPr>
              <p:cNvSpPr/>
              <p:nvPr/>
            </p:nvSpPr>
            <p:spPr bwMode="auto">
              <a:xfrm>
                <a:off x="2955925" y="2547938"/>
                <a:ext cx="11113" cy="79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5" y="0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Freeform: Shape 99">
                <a:extLst>
                  <a:ext uri="{FF2B5EF4-FFF2-40B4-BE49-F238E27FC236}">
                    <a16:creationId xmlns:a16="http://schemas.microsoft.com/office/drawing/2014/main" id="{9E42EC6F-A00F-1B08-2CDA-3F59EF97E42B}"/>
                  </a:ext>
                </a:extLst>
              </p:cNvPr>
              <p:cNvSpPr/>
              <p:nvPr/>
            </p:nvSpPr>
            <p:spPr bwMode="auto">
              <a:xfrm>
                <a:off x="2955925" y="2547938"/>
                <a:ext cx="11113" cy="79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5" y="0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5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Freeform: Shape 100">
                <a:extLst>
                  <a:ext uri="{FF2B5EF4-FFF2-40B4-BE49-F238E27FC236}">
                    <a16:creationId xmlns:a16="http://schemas.microsoft.com/office/drawing/2014/main" id="{D93537AB-1034-47A0-3074-D0EABA106259}"/>
                  </a:ext>
                </a:extLst>
              </p:cNvPr>
              <p:cNvSpPr/>
              <p:nvPr/>
            </p:nvSpPr>
            <p:spPr bwMode="auto">
              <a:xfrm>
                <a:off x="3006725" y="2505075"/>
                <a:ext cx="36513" cy="4603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6" y="16"/>
                  </a:cxn>
                  <a:cxn ang="0">
                    <a:pos x="13" y="8"/>
                  </a:cxn>
                  <a:cxn ang="0">
                    <a:pos x="13" y="8"/>
                  </a:cxn>
                  <a:cxn ang="0">
                    <a:pos x="6" y="0"/>
                  </a:cxn>
                </a:cxnLst>
                <a:rect l="0" t="0" r="r" b="b"/>
                <a:pathLst>
                  <a:path w="13" h="16">
                    <a:moveTo>
                      <a:pt x="6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6"/>
                      <a:pt x="6" y="16"/>
                    </a:cubicBezTo>
                    <a:cubicBezTo>
                      <a:pt x="10" y="16"/>
                      <a:pt x="13" y="12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0" y="0"/>
                      <a:pt x="6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Freeform: Shape 101">
                <a:extLst>
                  <a:ext uri="{FF2B5EF4-FFF2-40B4-BE49-F238E27FC236}">
                    <a16:creationId xmlns:a16="http://schemas.microsoft.com/office/drawing/2014/main" id="{B8D3C591-BBC7-65F8-2563-9576FB88D8C8}"/>
                  </a:ext>
                </a:extLst>
              </p:cNvPr>
              <p:cNvSpPr/>
              <p:nvPr/>
            </p:nvSpPr>
            <p:spPr bwMode="auto">
              <a:xfrm>
                <a:off x="3021013" y="2552700"/>
                <a:ext cx="7938" cy="635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4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Freeform: Shape 102">
                <a:extLst>
                  <a:ext uri="{FF2B5EF4-FFF2-40B4-BE49-F238E27FC236}">
                    <a16:creationId xmlns:a16="http://schemas.microsoft.com/office/drawing/2014/main" id="{02680C2D-BCE7-47E9-C46F-AE040FE74889}"/>
                  </a:ext>
                </a:extLst>
              </p:cNvPr>
              <p:cNvSpPr/>
              <p:nvPr/>
            </p:nvSpPr>
            <p:spPr bwMode="auto">
              <a:xfrm>
                <a:off x="3021013" y="2552700"/>
                <a:ext cx="7938" cy="635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4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5" y="0"/>
                    </a:lnTo>
                    <a:lnTo>
                      <a:pt x="3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Freeform: Shape 103">
                <a:extLst>
                  <a:ext uri="{FF2B5EF4-FFF2-40B4-BE49-F238E27FC236}">
                    <a16:creationId xmlns:a16="http://schemas.microsoft.com/office/drawing/2014/main" id="{6C93E675-0EDD-7DB6-9B06-F074EAA2DFB6}"/>
                  </a:ext>
                </a:extLst>
              </p:cNvPr>
              <p:cNvSpPr/>
              <p:nvPr/>
            </p:nvSpPr>
            <p:spPr bwMode="auto">
              <a:xfrm>
                <a:off x="3000375" y="2552700"/>
                <a:ext cx="58738" cy="5080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0"/>
                  </a:cxn>
                  <a:cxn ang="0">
                    <a:pos x="10" y="14"/>
                  </a:cxn>
                  <a:cxn ang="0">
                    <a:pos x="8" y="2"/>
                  </a:cxn>
                  <a:cxn ang="0">
                    <a:pos x="6" y="1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1" y="18"/>
                  </a:cxn>
                  <a:cxn ang="0">
                    <a:pos x="21" y="18"/>
                  </a:cxn>
                  <a:cxn ang="0">
                    <a:pos x="21" y="6"/>
                  </a:cxn>
                  <a:cxn ang="0">
                    <a:pos x="17" y="0"/>
                  </a:cxn>
                </a:cxnLst>
                <a:rect l="0" t="0" r="r" b="b"/>
                <a:pathLst>
                  <a:path w="21" h="18">
                    <a:moveTo>
                      <a:pt x="1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2"/>
                      <a:pt x="19" y="0"/>
                      <a:pt x="1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Freeform: Shape 104">
                <a:extLst>
                  <a:ext uri="{FF2B5EF4-FFF2-40B4-BE49-F238E27FC236}">
                    <a16:creationId xmlns:a16="http://schemas.microsoft.com/office/drawing/2014/main" id="{41FE093C-841E-1C67-2086-5ABCB3E43796}"/>
                  </a:ext>
                </a:extLst>
              </p:cNvPr>
              <p:cNvSpPr/>
              <p:nvPr/>
            </p:nvSpPr>
            <p:spPr bwMode="auto">
              <a:xfrm>
                <a:off x="2879725" y="2505075"/>
                <a:ext cx="36513" cy="4603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6" y="16"/>
                  </a:cxn>
                  <a:cxn ang="0">
                    <a:pos x="13" y="8"/>
                  </a:cxn>
                  <a:cxn ang="0">
                    <a:pos x="13" y="8"/>
                  </a:cxn>
                  <a:cxn ang="0">
                    <a:pos x="6" y="0"/>
                  </a:cxn>
                </a:cxnLst>
                <a:rect l="0" t="0" r="r" b="b"/>
                <a:pathLst>
                  <a:path w="13" h="16">
                    <a:moveTo>
                      <a:pt x="6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3" y="16"/>
                      <a:pt x="6" y="16"/>
                    </a:cubicBezTo>
                    <a:cubicBezTo>
                      <a:pt x="10" y="16"/>
                      <a:pt x="13" y="12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0" y="0"/>
                      <a:pt x="6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Freeform: Shape 105">
                <a:extLst>
                  <a:ext uri="{FF2B5EF4-FFF2-40B4-BE49-F238E27FC236}">
                    <a16:creationId xmlns:a16="http://schemas.microsoft.com/office/drawing/2014/main" id="{E69D1BF6-D243-0BEF-5ECE-AE9D24EBB29A}"/>
                  </a:ext>
                </a:extLst>
              </p:cNvPr>
              <p:cNvSpPr/>
              <p:nvPr/>
            </p:nvSpPr>
            <p:spPr bwMode="auto">
              <a:xfrm>
                <a:off x="2890838" y="2552700"/>
                <a:ext cx="11113" cy="63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6" y="0"/>
                  </a:cxn>
                </a:cxnLst>
                <a:rect l="0" t="0" r="r" b="b"/>
                <a:pathLst>
                  <a:path w="7" h="4">
                    <a:moveTo>
                      <a:pt x="6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Freeform: Shape 106">
                <a:extLst>
                  <a:ext uri="{FF2B5EF4-FFF2-40B4-BE49-F238E27FC236}">
                    <a16:creationId xmlns:a16="http://schemas.microsoft.com/office/drawing/2014/main" id="{B633B471-49EA-010F-9D11-95C1860EFD83}"/>
                  </a:ext>
                </a:extLst>
              </p:cNvPr>
              <p:cNvSpPr/>
              <p:nvPr/>
            </p:nvSpPr>
            <p:spPr bwMode="auto">
              <a:xfrm>
                <a:off x="2890838" y="2552700"/>
                <a:ext cx="11113" cy="63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6" y="0"/>
                  </a:cxn>
                </a:cxnLst>
                <a:rect l="0" t="0" r="r" b="b"/>
                <a:pathLst>
                  <a:path w="7" h="4">
                    <a:moveTo>
                      <a:pt x="6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6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Freeform: Shape 107">
                <a:extLst>
                  <a:ext uri="{FF2B5EF4-FFF2-40B4-BE49-F238E27FC236}">
                    <a16:creationId xmlns:a16="http://schemas.microsoft.com/office/drawing/2014/main" id="{6444DFC1-384D-0DC4-7FCF-9F0D3875C797}"/>
                  </a:ext>
                </a:extLst>
              </p:cNvPr>
              <p:cNvSpPr/>
              <p:nvPr/>
            </p:nvSpPr>
            <p:spPr bwMode="auto">
              <a:xfrm>
                <a:off x="2860675" y="2552700"/>
                <a:ext cx="61913" cy="5397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18" y="0"/>
                  </a:cxn>
                  <a:cxn ang="0">
                    <a:pos x="15" y="14"/>
                  </a:cxn>
                  <a:cxn ang="0">
                    <a:pos x="13" y="2"/>
                  </a:cxn>
                  <a:cxn ang="0">
                    <a:pos x="11" y="14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19"/>
                  </a:cxn>
                  <a:cxn ang="0">
                    <a:pos x="20" y="19"/>
                  </a:cxn>
                  <a:cxn ang="0">
                    <a:pos x="20" y="5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22" h="19">
                    <a:moveTo>
                      <a:pt x="2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3"/>
                      <a:pt x="21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8" name="Group 108">
              <a:extLst>
                <a:ext uri="{FF2B5EF4-FFF2-40B4-BE49-F238E27FC236}">
                  <a16:creationId xmlns:a16="http://schemas.microsoft.com/office/drawing/2014/main" id="{A23C469C-D1FB-D77B-4464-088CE2B9450F}"/>
                </a:ext>
              </a:extLst>
            </p:cNvPr>
            <p:cNvGrpSpPr/>
            <p:nvPr/>
          </p:nvGrpSpPr>
          <p:grpSpPr>
            <a:xfrm>
              <a:off x="3765553" y="2845605"/>
              <a:ext cx="322492" cy="320109"/>
              <a:chOff x="3605213" y="2220913"/>
              <a:chExt cx="215900" cy="214313"/>
            </a:xfrm>
            <a:solidFill>
              <a:schemeClr val="bg1"/>
            </a:solidFill>
          </p:grpSpPr>
          <p:sp>
            <p:nvSpPr>
              <p:cNvPr id="115" name="Freeform: Shape 109">
                <a:extLst>
                  <a:ext uri="{FF2B5EF4-FFF2-40B4-BE49-F238E27FC236}">
                    <a16:creationId xmlns:a16="http://schemas.microsoft.com/office/drawing/2014/main" id="{0596931A-1927-2C2B-CCBA-EB2901812B17}"/>
                  </a:ext>
                </a:extLst>
              </p:cNvPr>
              <p:cNvSpPr/>
              <p:nvPr/>
            </p:nvSpPr>
            <p:spPr bwMode="auto">
              <a:xfrm>
                <a:off x="3722688" y="2316163"/>
                <a:ext cx="7938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Freeform: Shape 110">
                <a:extLst>
                  <a:ext uri="{FF2B5EF4-FFF2-40B4-BE49-F238E27FC236}">
                    <a16:creationId xmlns:a16="http://schemas.microsoft.com/office/drawing/2014/main" id="{7DEE8453-F6BF-5BF3-791C-C6BC9B5F793D}"/>
                  </a:ext>
                </a:extLst>
              </p:cNvPr>
              <p:cNvSpPr/>
              <p:nvPr/>
            </p:nvSpPr>
            <p:spPr bwMode="auto">
              <a:xfrm>
                <a:off x="3722688" y="2316163"/>
                <a:ext cx="7938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Freeform: Shape 111">
                <a:extLst>
                  <a:ext uri="{FF2B5EF4-FFF2-40B4-BE49-F238E27FC236}">
                    <a16:creationId xmlns:a16="http://schemas.microsoft.com/office/drawing/2014/main" id="{BB23B4B8-3967-EA1C-1BF1-316A01525BF0}"/>
                  </a:ext>
                </a:extLst>
              </p:cNvPr>
              <p:cNvSpPr/>
              <p:nvPr/>
            </p:nvSpPr>
            <p:spPr bwMode="auto">
              <a:xfrm>
                <a:off x="3705225" y="2312988"/>
                <a:ext cx="17463" cy="317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</a:cxnLst>
                <a:rect l="0" t="0" r="r" b="b"/>
                <a:pathLst>
                  <a:path w="6" h="1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Freeform: Shape 112">
                <a:extLst>
                  <a:ext uri="{FF2B5EF4-FFF2-40B4-BE49-F238E27FC236}">
                    <a16:creationId xmlns:a16="http://schemas.microsoft.com/office/drawing/2014/main" id="{04A2268C-0C9B-85A4-112B-218CEC7978C2}"/>
                  </a:ext>
                </a:extLst>
              </p:cNvPr>
              <p:cNvSpPr/>
              <p:nvPr/>
            </p:nvSpPr>
            <p:spPr bwMode="auto">
              <a:xfrm>
                <a:off x="3700463" y="2316163"/>
                <a:ext cx="3175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Freeform: Shape 113">
                <a:extLst>
                  <a:ext uri="{FF2B5EF4-FFF2-40B4-BE49-F238E27FC236}">
                    <a16:creationId xmlns:a16="http://schemas.microsoft.com/office/drawing/2014/main" id="{6C0DA911-6C6D-43C1-7672-D8D8C14B74D0}"/>
                  </a:ext>
                </a:extLst>
              </p:cNvPr>
              <p:cNvSpPr/>
              <p:nvPr/>
            </p:nvSpPr>
            <p:spPr bwMode="auto">
              <a:xfrm>
                <a:off x="3700463" y="2316163"/>
                <a:ext cx="3175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Freeform: Shape 114">
                <a:extLst>
                  <a:ext uri="{FF2B5EF4-FFF2-40B4-BE49-F238E27FC236}">
                    <a16:creationId xmlns:a16="http://schemas.microsoft.com/office/drawing/2014/main" id="{25C31D96-BA60-6DF0-BFBC-446950B06068}"/>
                  </a:ext>
                </a:extLst>
              </p:cNvPr>
              <p:cNvSpPr/>
              <p:nvPr/>
            </p:nvSpPr>
            <p:spPr bwMode="auto">
              <a:xfrm>
                <a:off x="3686175" y="2306638"/>
                <a:ext cx="22225" cy="952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5" y="2"/>
                  </a:cxn>
                  <a:cxn ang="0">
                    <a:pos x="6" y="2"/>
                  </a:cxn>
                  <a:cxn ang="0">
                    <a:pos x="6" y="3"/>
                  </a:cxn>
                  <a:cxn ang="0">
                    <a:pos x="7" y="3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4" y="0"/>
                  </a:cxn>
                </a:cxnLst>
                <a:rect l="0" t="0" r="r" b="b"/>
                <a:pathLst>
                  <a:path w="8" h="3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Freeform: Shape 115">
                <a:extLst>
                  <a:ext uri="{FF2B5EF4-FFF2-40B4-BE49-F238E27FC236}">
                    <a16:creationId xmlns:a16="http://schemas.microsoft.com/office/drawing/2014/main" id="{BBA1A6C1-E80A-9BCE-05E8-FAC9BC2F4CD3}"/>
                  </a:ext>
                </a:extLst>
              </p:cNvPr>
              <p:cNvSpPr/>
              <p:nvPr/>
            </p:nvSpPr>
            <p:spPr bwMode="auto">
              <a:xfrm>
                <a:off x="3605213" y="2220913"/>
                <a:ext cx="215900" cy="214313"/>
              </a:xfrm>
              <a:custGeom>
                <a:avLst/>
                <a:gdLst/>
                <a:ahLst/>
                <a:cxnLst>
                  <a:cxn ang="0">
                    <a:pos x="16" y="17"/>
                  </a:cxn>
                  <a:cxn ang="0">
                    <a:pos x="14" y="22"/>
                  </a:cxn>
                  <a:cxn ang="0">
                    <a:pos x="12" y="28"/>
                  </a:cxn>
                  <a:cxn ang="0">
                    <a:pos x="13" y="31"/>
                  </a:cxn>
                  <a:cxn ang="0">
                    <a:pos x="14" y="31"/>
                  </a:cxn>
                  <a:cxn ang="0">
                    <a:pos x="15" y="31"/>
                  </a:cxn>
                  <a:cxn ang="0">
                    <a:pos x="17" y="35"/>
                  </a:cxn>
                  <a:cxn ang="0">
                    <a:pos x="24" y="38"/>
                  </a:cxn>
                  <a:cxn ang="0">
                    <a:pos x="28" y="40"/>
                  </a:cxn>
                  <a:cxn ang="0">
                    <a:pos x="31" y="41"/>
                  </a:cxn>
                  <a:cxn ang="0">
                    <a:pos x="31" y="45"/>
                  </a:cxn>
                  <a:cxn ang="0">
                    <a:pos x="31" y="51"/>
                  </a:cxn>
                  <a:cxn ang="0">
                    <a:pos x="38" y="59"/>
                  </a:cxn>
                  <a:cxn ang="0">
                    <a:pos x="38" y="66"/>
                  </a:cxn>
                  <a:cxn ang="0">
                    <a:pos x="40" y="71"/>
                  </a:cxn>
                  <a:cxn ang="0">
                    <a:pos x="3" y="39"/>
                  </a:cxn>
                  <a:cxn ang="0">
                    <a:pos x="13" y="17"/>
                  </a:cxn>
                  <a:cxn ang="0">
                    <a:pos x="47" y="6"/>
                  </a:cxn>
                  <a:cxn ang="0">
                    <a:pos x="54" y="8"/>
                  </a:cxn>
                  <a:cxn ang="0">
                    <a:pos x="57" y="14"/>
                  </a:cxn>
                  <a:cxn ang="0">
                    <a:pos x="72" y="29"/>
                  </a:cxn>
                  <a:cxn ang="0">
                    <a:pos x="43" y="70"/>
                  </a:cxn>
                  <a:cxn ang="0">
                    <a:pos x="47" y="66"/>
                  </a:cxn>
                  <a:cxn ang="0">
                    <a:pos x="51" y="61"/>
                  </a:cxn>
                  <a:cxn ang="0">
                    <a:pos x="55" y="56"/>
                  </a:cxn>
                  <a:cxn ang="0">
                    <a:pos x="58" y="50"/>
                  </a:cxn>
                  <a:cxn ang="0">
                    <a:pos x="51" y="46"/>
                  </a:cxn>
                  <a:cxn ang="0">
                    <a:pos x="44" y="41"/>
                  </a:cxn>
                  <a:cxn ang="0">
                    <a:pos x="39" y="39"/>
                  </a:cxn>
                  <a:cxn ang="0">
                    <a:pos x="31" y="40"/>
                  </a:cxn>
                  <a:cxn ang="0">
                    <a:pos x="26" y="36"/>
                  </a:cxn>
                  <a:cxn ang="0">
                    <a:pos x="22" y="34"/>
                  </a:cxn>
                  <a:cxn ang="0">
                    <a:pos x="27" y="28"/>
                  </a:cxn>
                  <a:cxn ang="0">
                    <a:pos x="32" y="31"/>
                  </a:cxn>
                  <a:cxn ang="0">
                    <a:pos x="33" y="30"/>
                  </a:cxn>
                  <a:cxn ang="0">
                    <a:pos x="36" y="24"/>
                  </a:cxn>
                  <a:cxn ang="0">
                    <a:pos x="43" y="20"/>
                  </a:cxn>
                  <a:cxn ang="0">
                    <a:pos x="46" y="18"/>
                  </a:cxn>
                  <a:cxn ang="0">
                    <a:pos x="49" y="19"/>
                  </a:cxn>
                  <a:cxn ang="0">
                    <a:pos x="50" y="15"/>
                  </a:cxn>
                  <a:cxn ang="0">
                    <a:pos x="45" y="11"/>
                  </a:cxn>
                  <a:cxn ang="0">
                    <a:pos x="40" y="14"/>
                  </a:cxn>
                  <a:cxn ang="0">
                    <a:pos x="37" y="13"/>
                  </a:cxn>
                  <a:cxn ang="0">
                    <a:pos x="40" y="10"/>
                  </a:cxn>
                  <a:cxn ang="0">
                    <a:pos x="44" y="8"/>
                  </a:cxn>
                  <a:cxn ang="0">
                    <a:pos x="45" y="9"/>
                  </a:cxn>
                  <a:cxn ang="0">
                    <a:pos x="48" y="11"/>
                  </a:cxn>
                  <a:cxn ang="0">
                    <a:pos x="49" y="8"/>
                  </a:cxn>
                  <a:cxn ang="0">
                    <a:pos x="46" y="5"/>
                  </a:cxn>
                  <a:cxn ang="0">
                    <a:pos x="43" y="5"/>
                  </a:cxn>
                  <a:cxn ang="0">
                    <a:pos x="41" y="6"/>
                  </a:cxn>
                  <a:cxn ang="0">
                    <a:pos x="38" y="7"/>
                  </a:cxn>
                  <a:cxn ang="0">
                    <a:pos x="37" y="7"/>
                  </a:cxn>
                  <a:cxn ang="0">
                    <a:pos x="33" y="6"/>
                  </a:cxn>
                  <a:cxn ang="0">
                    <a:pos x="31" y="8"/>
                  </a:cxn>
                  <a:cxn ang="0">
                    <a:pos x="24" y="9"/>
                  </a:cxn>
                  <a:cxn ang="0">
                    <a:pos x="16" y="12"/>
                  </a:cxn>
                  <a:cxn ang="0">
                    <a:pos x="72" y="57"/>
                  </a:cxn>
                </a:cxnLst>
                <a:rect l="0" t="0" r="r" b="b"/>
                <a:pathLst>
                  <a:path w="77" h="77">
                    <a:moveTo>
                      <a:pt x="15" y="16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2" y="51"/>
                      <a:pt x="32" y="52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4"/>
                      <a:pt x="33" y="54"/>
                      <a:pt x="34" y="54"/>
                    </a:cubicBezTo>
                    <a:cubicBezTo>
                      <a:pt x="34" y="55"/>
                      <a:pt x="34" y="55"/>
                      <a:pt x="35" y="55"/>
                    </a:cubicBezTo>
                    <a:cubicBezTo>
                      <a:pt x="35" y="56"/>
                      <a:pt x="36" y="56"/>
                      <a:pt x="37" y="56"/>
                    </a:cubicBezTo>
                    <a:cubicBezTo>
                      <a:pt x="37" y="57"/>
                      <a:pt x="37" y="57"/>
                      <a:pt x="38" y="57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8"/>
                      <a:pt x="38" y="59"/>
                      <a:pt x="38" y="59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2"/>
                      <a:pt x="38" y="62"/>
                    </a:cubicBezTo>
                    <a:cubicBezTo>
                      <a:pt x="38" y="62"/>
                      <a:pt x="38" y="63"/>
                      <a:pt x="38" y="63"/>
                    </a:cubicBezTo>
                    <a:cubicBezTo>
                      <a:pt x="38" y="63"/>
                      <a:pt x="38" y="64"/>
                      <a:pt x="38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8" y="67"/>
                      <a:pt x="38" y="67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0" y="74"/>
                      <a:pt x="39" y="74"/>
                      <a:pt x="38" y="74"/>
                    </a:cubicBezTo>
                    <a:cubicBezTo>
                      <a:pt x="23" y="74"/>
                      <a:pt x="9" y="63"/>
                      <a:pt x="5" y="49"/>
                    </a:cubicBezTo>
                    <a:cubicBezTo>
                      <a:pt x="4" y="45"/>
                      <a:pt x="3" y="42"/>
                      <a:pt x="3" y="39"/>
                    </a:cubicBezTo>
                    <a:cubicBezTo>
                      <a:pt x="3" y="32"/>
                      <a:pt x="6" y="25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moveTo>
                      <a:pt x="13" y="14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3" y="14"/>
                    </a:cubicBezTo>
                    <a:moveTo>
                      <a:pt x="46" y="6"/>
                    </a:moveTo>
                    <a:cubicBezTo>
                      <a:pt x="47" y="6"/>
                      <a:pt x="47" y="6"/>
                      <a:pt x="47" y="6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6" y="14"/>
                      <a:pt x="56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2" y="13"/>
                      <a:pt x="62" y="14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67" y="18"/>
                      <a:pt x="70" y="23"/>
                      <a:pt x="72" y="29"/>
                    </a:cubicBezTo>
                    <a:cubicBezTo>
                      <a:pt x="73" y="32"/>
                      <a:pt x="73" y="36"/>
                      <a:pt x="73" y="39"/>
                    </a:cubicBezTo>
                    <a:cubicBezTo>
                      <a:pt x="73" y="54"/>
                      <a:pt x="63" y="68"/>
                      <a:pt x="48" y="72"/>
                    </a:cubicBezTo>
                    <a:cubicBezTo>
                      <a:pt x="46" y="73"/>
                      <a:pt x="45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7"/>
                      <a:pt x="45" y="67"/>
                      <a:pt x="46" y="67"/>
                    </a:cubicBezTo>
                    <a:cubicBezTo>
                      <a:pt x="46" y="67"/>
                      <a:pt x="46" y="67"/>
                      <a:pt x="46" y="67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6"/>
                      <a:pt x="46" y="65"/>
                      <a:pt x="46" y="65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49" y="64"/>
                      <a:pt x="49" y="64"/>
                      <a:pt x="49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51" y="61"/>
                      <a:pt x="51" y="61"/>
                      <a:pt x="51" y="61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1" y="59"/>
                      <a:pt x="51" y="59"/>
                      <a:pt x="52" y="59"/>
                    </a:cubicBezTo>
                    <a:cubicBezTo>
                      <a:pt x="52" y="59"/>
                      <a:pt x="52" y="59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7"/>
                      <a:pt x="54" y="57"/>
                      <a:pt x="54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58" y="49"/>
                      <a:pt x="58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8" y="48"/>
                      <a:pt x="57" y="48"/>
                      <a:pt x="57" y="48"/>
                    </a:cubicBezTo>
                    <a:cubicBezTo>
                      <a:pt x="56" y="48"/>
                      <a:pt x="56" y="47"/>
                      <a:pt x="56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7"/>
                      <a:pt x="54" y="47"/>
                      <a:pt x="53" y="47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46"/>
                      <a:pt x="51" y="46"/>
                      <a:pt x="50" y="46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48" y="43"/>
                      <a:pt x="48" y="43"/>
                      <a:pt x="48" y="43"/>
                    </a:cubicBezTo>
                    <a:cubicBezTo>
                      <a:pt x="48" y="42"/>
                      <a:pt x="48" y="42"/>
                      <a:pt x="47" y="42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6" y="42"/>
                      <a:pt x="46" y="42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5" y="41"/>
                      <a:pt x="45" y="41"/>
                      <a:pt x="44" y="4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1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9"/>
                      <a:pt x="39" y="39"/>
                      <a:pt x="39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6" y="39"/>
                      <a:pt x="36" y="38"/>
                      <a:pt x="36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7" y="36"/>
                      <a:pt x="27" y="36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6"/>
                      <a:pt x="26" y="36"/>
                      <a:pt x="27" y="35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2"/>
                      <a:pt x="22" y="32"/>
                      <a:pt x="22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3" y="30"/>
                      <a:pt x="23" y="29"/>
                    </a:cubicBezTo>
                    <a:cubicBezTo>
                      <a:pt x="23" y="29"/>
                      <a:pt x="24" y="29"/>
                      <a:pt x="24" y="29"/>
                    </a:cubicBezTo>
                    <a:cubicBezTo>
                      <a:pt x="25" y="29"/>
                      <a:pt x="25" y="29"/>
                      <a:pt x="25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1" y="28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1" y="21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6" y="20"/>
                    </a:cubicBezTo>
                    <a:cubicBezTo>
                      <a:pt x="46" y="20"/>
                      <a:pt x="47" y="20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8" y="11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8" y="12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moveTo>
                      <a:pt x="15" y="13"/>
                    </a:moveTo>
                    <a:cubicBezTo>
                      <a:pt x="18" y="10"/>
                      <a:pt x="23" y="7"/>
                      <a:pt x="28" y="5"/>
                    </a:cubicBezTo>
                    <a:cubicBezTo>
                      <a:pt x="32" y="4"/>
                      <a:pt x="35" y="4"/>
                      <a:pt x="38" y="4"/>
                    </a:cubicBezTo>
                    <a:cubicBezTo>
                      <a:pt x="41" y="4"/>
                      <a:pt x="43" y="4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6"/>
                      <a:pt x="31" y="6"/>
                      <a:pt x="31" y="6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9" y="11"/>
                    </a:cubicBezTo>
                    <a:cubicBezTo>
                      <a:pt x="19" y="11"/>
                      <a:pt x="18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38" y="0"/>
                    </a:moveTo>
                    <a:cubicBezTo>
                      <a:pt x="35" y="0"/>
                      <a:pt x="31" y="1"/>
                      <a:pt x="27" y="2"/>
                    </a:cubicBezTo>
                    <a:cubicBezTo>
                      <a:pt x="11" y="7"/>
                      <a:pt x="0" y="22"/>
                      <a:pt x="0" y="39"/>
                    </a:cubicBezTo>
                    <a:cubicBezTo>
                      <a:pt x="0" y="42"/>
                      <a:pt x="0" y="46"/>
                      <a:pt x="1" y="49"/>
                    </a:cubicBezTo>
                    <a:cubicBezTo>
                      <a:pt x="6" y="66"/>
                      <a:pt x="21" y="77"/>
                      <a:pt x="38" y="77"/>
                    </a:cubicBezTo>
                    <a:cubicBezTo>
                      <a:pt x="38" y="77"/>
                      <a:pt x="38" y="77"/>
                      <a:pt x="38" y="77"/>
                    </a:cubicBezTo>
                    <a:cubicBezTo>
                      <a:pt x="42" y="77"/>
                      <a:pt x="45" y="77"/>
                      <a:pt x="49" y="76"/>
                    </a:cubicBezTo>
                    <a:cubicBezTo>
                      <a:pt x="59" y="73"/>
                      <a:pt x="67" y="66"/>
                      <a:pt x="72" y="57"/>
                    </a:cubicBezTo>
                    <a:cubicBezTo>
                      <a:pt x="75" y="52"/>
                      <a:pt x="77" y="45"/>
                      <a:pt x="77" y="39"/>
                    </a:cubicBezTo>
                    <a:cubicBezTo>
                      <a:pt x="77" y="35"/>
                      <a:pt x="76" y="32"/>
                      <a:pt x="75" y="28"/>
                    </a:cubicBezTo>
                    <a:cubicBezTo>
                      <a:pt x="70" y="12"/>
                      <a:pt x="55" y="0"/>
                      <a:pt x="38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09" name="Freeform: Shape 132">
              <a:extLst>
                <a:ext uri="{FF2B5EF4-FFF2-40B4-BE49-F238E27FC236}">
                  <a16:creationId xmlns:a16="http://schemas.microsoft.com/office/drawing/2014/main" id="{0B769F3E-45DB-3695-8C54-977F2508E62E}"/>
                </a:ext>
              </a:extLst>
            </p:cNvPr>
            <p:cNvSpPr/>
            <p:nvPr/>
          </p:nvSpPr>
          <p:spPr bwMode="auto">
            <a:xfrm>
              <a:off x="1628037" y="3630196"/>
              <a:ext cx="373132" cy="300912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Rectangle 2">
              <a:extLst>
                <a:ext uri="{FF2B5EF4-FFF2-40B4-BE49-F238E27FC236}">
                  <a16:creationId xmlns:a16="http://schemas.microsoft.com/office/drawing/2014/main" id="{1C8C4A60-ADFE-2F05-C0D1-E40AD9CD7A19}"/>
                </a:ext>
              </a:extLst>
            </p:cNvPr>
            <p:cNvSpPr/>
            <p:nvPr/>
          </p:nvSpPr>
          <p:spPr>
            <a:xfrm rot="16200000">
              <a:off x="1083343" y="5536674"/>
              <a:ext cx="1261884" cy="30777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/>
              <a:r>
                <a:rPr lang="zh-CN" altLang="en-US" sz="1600" b="1" dirty="0">
                  <a:solidFill>
                    <a:srgbClr val="FFFFFF"/>
                  </a:solidFill>
                </a:rPr>
                <a:t>我對什麼感到好奇</a:t>
              </a:r>
            </a:p>
          </p:txBody>
        </p:sp>
        <p:sp>
          <p:nvSpPr>
            <p:cNvPr id="111" name="Rectangle 82">
              <a:extLst>
                <a:ext uri="{FF2B5EF4-FFF2-40B4-BE49-F238E27FC236}">
                  <a16:creationId xmlns:a16="http://schemas.microsoft.com/office/drawing/2014/main" id="{EE89CD21-515C-980E-444C-2420F612CA28}"/>
                </a:ext>
              </a:extLst>
            </p:cNvPr>
            <p:cNvSpPr/>
            <p:nvPr/>
          </p:nvSpPr>
          <p:spPr>
            <a:xfrm rot="16200000">
              <a:off x="2155090" y="5307685"/>
              <a:ext cx="1261884" cy="30777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/>
              <a:r>
                <a:rPr lang="zh-CN" altLang="en-US" sz="1600" b="1" dirty="0">
                  <a:solidFill>
                    <a:srgbClr val="FFFFFF"/>
                  </a:solidFill>
                </a:rPr>
                <a:t>我要怎麼找資料</a:t>
              </a:r>
            </a:p>
          </p:txBody>
        </p:sp>
        <p:sp>
          <p:nvSpPr>
            <p:cNvPr id="112" name="Rectangle 83">
              <a:extLst>
                <a:ext uri="{FF2B5EF4-FFF2-40B4-BE49-F238E27FC236}">
                  <a16:creationId xmlns:a16="http://schemas.microsoft.com/office/drawing/2014/main" id="{D2DEFF14-C1A3-71E3-3346-72EE243E7B58}"/>
                </a:ext>
              </a:extLst>
            </p:cNvPr>
            <p:cNvSpPr/>
            <p:nvPr/>
          </p:nvSpPr>
          <p:spPr>
            <a:xfrm rot="16200000">
              <a:off x="3208850" y="4972525"/>
              <a:ext cx="1261884" cy="30777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/>
              <a:r>
                <a:rPr lang="zh-CN" altLang="en-US" b="1" dirty="0">
                  <a:solidFill>
                    <a:srgbClr val="FFFFFF"/>
                  </a:solidFill>
                </a:rPr>
                <a:t>擬定假說</a:t>
              </a:r>
            </a:p>
          </p:txBody>
        </p:sp>
        <p:sp>
          <p:nvSpPr>
            <p:cNvPr id="113" name="Rectangle 84">
              <a:extLst>
                <a:ext uri="{FF2B5EF4-FFF2-40B4-BE49-F238E27FC236}">
                  <a16:creationId xmlns:a16="http://schemas.microsoft.com/office/drawing/2014/main" id="{551032D8-770E-A3F2-4B26-05475C378E38}"/>
                </a:ext>
              </a:extLst>
            </p:cNvPr>
            <p:cNvSpPr/>
            <p:nvPr/>
          </p:nvSpPr>
          <p:spPr>
            <a:xfrm rot="16200000">
              <a:off x="4339606" y="4957574"/>
              <a:ext cx="1261884" cy="30777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/>
              <a:r>
                <a:rPr lang="zh-CN" altLang="en-US" b="1" dirty="0">
                  <a:solidFill>
                    <a:srgbClr val="FFFFFF"/>
                  </a:solidFill>
                </a:rPr>
                <a:t>怎麼規劃研究</a:t>
              </a:r>
            </a:p>
          </p:txBody>
        </p:sp>
        <p:sp>
          <p:nvSpPr>
            <p:cNvPr id="114" name="Rectangle 85">
              <a:extLst>
                <a:ext uri="{FF2B5EF4-FFF2-40B4-BE49-F238E27FC236}">
                  <a16:creationId xmlns:a16="http://schemas.microsoft.com/office/drawing/2014/main" id="{4CC30DDB-AB5C-030B-EB95-F062073A23A1}"/>
                </a:ext>
              </a:extLst>
            </p:cNvPr>
            <p:cNvSpPr/>
            <p:nvPr/>
          </p:nvSpPr>
          <p:spPr>
            <a:xfrm rot="16200000">
              <a:off x="5282494" y="5014809"/>
              <a:ext cx="1261884" cy="30777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/>
              <a:r>
                <a:rPr lang="zh-CN" altLang="en-US" b="1" dirty="0">
                  <a:solidFill>
                    <a:srgbClr val="FFFFFF"/>
                  </a:solidFill>
                </a:rPr>
                <a:t>怎麼寫出來</a:t>
              </a:r>
            </a:p>
          </p:txBody>
        </p:sp>
      </p:grpSp>
      <p:grpSp>
        <p:nvGrpSpPr>
          <p:cNvPr id="159" name="Group 12">
            <a:extLst>
              <a:ext uri="{FF2B5EF4-FFF2-40B4-BE49-F238E27FC236}">
                <a16:creationId xmlns:a16="http://schemas.microsoft.com/office/drawing/2014/main" id="{A62CDC07-A41A-5BBA-17D5-F97EE12A8EC3}"/>
              </a:ext>
            </a:extLst>
          </p:cNvPr>
          <p:cNvGrpSpPr/>
          <p:nvPr/>
        </p:nvGrpSpPr>
        <p:grpSpPr>
          <a:xfrm>
            <a:off x="8378799" y="1719569"/>
            <a:ext cx="2303334" cy="626700"/>
            <a:chOff x="8154111" y="1314218"/>
            <a:chExt cx="3071112" cy="835601"/>
          </a:xfrm>
        </p:grpSpPr>
        <p:sp>
          <p:nvSpPr>
            <p:cNvPr id="160" name="Freeform: Shape 120">
              <a:extLst>
                <a:ext uri="{FF2B5EF4-FFF2-40B4-BE49-F238E27FC236}">
                  <a16:creationId xmlns:a16="http://schemas.microsoft.com/office/drawing/2014/main" id="{632AEB50-4953-1898-DD19-F6A68A2320EC}"/>
                </a:ext>
              </a:extLst>
            </p:cNvPr>
            <p:cNvSpPr/>
            <p:nvPr/>
          </p:nvSpPr>
          <p:spPr bwMode="auto">
            <a:xfrm>
              <a:off x="10889675" y="1519759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1" name="Group 5">
              <a:extLst>
                <a:ext uri="{FF2B5EF4-FFF2-40B4-BE49-F238E27FC236}">
                  <a16:creationId xmlns:a16="http://schemas.microsoft.com/office/drawing/2014/main" id="{C83E457C-80A7-EC54-9C0E-F9A964252DF0}"/>
                </a:ext>
              </a:extLst>
            </p:cNvPr>
            <p:cNvGrpSpPr/>
            <p:nvPr/>
          </p:nvGrpSpPr>
          <p:grpSpPr>
            <a:xfrm>
              <a:off x="8154111" y="1314218"/>
              <a:ext cx="2880072" cy="835601"/>
              <a:chOff x="8154111" y="1314218"/>
              <a:chExt cx="2880072" cy="835601"/>
            </a:xfrm>
          </p:grpSpPr>
          <p:sp>
            <p:nvSpPr>
              <p:cNvPr id="162" name="TextBox 87">
                <a:extLst>
                  <a:ext uri="{FF2B5EF4-FFF2-40B4-BE49-F238E27FC236}">
                    <a16:creationId xmlns:a16="http://schemas.microsoft.com/office/drawing/2014/main" id="{13F91061-BE90-3A3E-B1BD-CFB2D1364285}"/>
                  </a:ext>
                </a:extLst>
              </p:cNvPr>
              <p:cNvSpPr txBox="1"/>
              <p:nvPr/>
            </p:nvSpPr>
            <p:spPr bwMode="auto">
              <a:xfrm>
                <a:off x="8425238" y="1314218"/>
                <a:ext cx="2608945" cy="309958"/>
              </a:xfrm>
              <a:prstGeom prst="rect">
                <a:avLst/>
              </a:prstGeom>
              <a:noFill/>
            </p:spPr>
            <p:txBody>
              <a:bodyPr wrap="none" lIns="0" tIns="0" rIns="360000" bIns="0" anchor="ctr" anchorCtr="0">
                <a:noAutofit/>
              </a:bodyPr>
              <a:lstStyle/>
              <a:p>
                <a:pPr algn="r" latinLnBrk="0"/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我對什麼好奇？</a:t>
                </a:r>
              </a:p>
            </p:txBody>
          </p:sp>
          <p:sp>
            <p:nvSpPr>
              <p:cNvPr id="163" name="TextBox 88">
                <a:extLst>
                  <a:ext uri="{FF2B5EF4-FFF2-40B4-BE49-F238E27FC236}">
                    <a16:creationId xmlns:a16="http://schemas.microsoft.com/office/drawing/2014/main" id="{1A5239D8-26D8-5784-2315-A3557514BAD2}"/>
                  </a:ext>
                </a:extLst>
              </p:cNvPr>
              <p:cNvSpPr txBox="1"/>
              <p:nvPr/>
            </p:nvSpPr>
            <p:spPr bwMode="auto">
              <a:xfrm>
                <a:off x="8154111" y="1658761"/>
                <a:ext cx="2496277" cy="491058"/>
              </a:xfrm>
              <a:prstGeom prst="rect">
                <a:avLst/>
              </a:prstGeom>
              <a:noFill/>
            </p:spPr>
            <p:txBody>
              <a:bodyPr wrap="square" lIns="0" tIns="0" rIns="360000" bIns="0" anchor="t" anchorCtr="0">
                <a:normAutofit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400" b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寫下來、歸納出來</a:t>
                </a:r>
              </a:p>
            </p:txBody>
          </p:sp>
        </p:grpSp>
      </p:grpSp>
      <p:grpSp>
        <p:nvGrpSpPr>
          <p:cNvPr id="164" name="Group 11">
            <a:extLst>
              <a:ext uri="{FF2B5EF4-FFF2-40B4-BE49-F238E27FC236}">
                <a16:creationId xmlns:a16="http://schemas.microsoft.com/office/drawing/2014/main" id="{B7982884-DE3E-8FE0-14BC-3C6F6FBB19E5}"/>
              </a:ext>
            </a:extLst>
          </p:cNvPr>
          <p:cNvGrpSpPr/>
          <p:nvPr/>
        </p:nvGrpSpPr>
        <p:grpSpPr>
          <a:xfrm>
            <a:off x="8289320" y="2447088"/>
            <a:ext cx="2416907" cy="661553"/>
            <a:chOff x="8147187" y="2269895"/>
            <a:chExt cx="3222543" cy="882071"/>
          </a:xfrm>
        </p:grpSpPr>
        <p:sp>
          <p:nvSpPr>
            <p:cNvPr id="165" name="Freeform: Shape 121">
              <a:extLst>
                <a:ext uri="{FF2B5EF4-FFF2-40B4-BE49-F238E27FC236}">
                  <a16:creationId xmlns:a16="http://schemas.microsoft.com/office/drawing/2014/main" id="{96707667-16BE-2D00-C748-F61769ED4070}"/>
                </a:ext>
              </a:extLst>
            </p:cNvPr>
            <p:cNvSpPr/>
            <p:nvPr/>
          </p:nvSpPr>
          <p:spPr bwMode="auto">
            <a:xfrm>
              <a:off x="11034182" y="2465871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rgbClr val="082D6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6" name="Group 125">
              <a:extLst>
                <a:ext uri="{FF2B5EF4-FFF2-40B4-BE49-F238E27FC236}">
                  <a16:creationId xmlns:a16="http://schemas.microsoft.com/office/drawing/2014/main" id="{45608879-C3FC-CD8D-7AEC-2934C0756012}"/>
                </a:ext>
              </a:extLst>
            </p:cNvPr>
            <p:cNvGrpSpPr/>
            <p:nvPr/>
          </p:nvGrpSpPr>
          <p:grpSpPr>
            <a:xfrm>
              <a:off x="8147187" y="2269895"/>
              <a:ext cx="2886996" cy="882071"/>
              <a:chOff x="8147187" y="1314218"/>
              <a:chExt cx="2886996" cy="882071"/>
            </a:xfrm>
          </p:grpSpPr>
          <p:sp>
            <p:nvSpPr>
              <p:cNvPr id="167" name="TextBox 126">
                <a:extLst>
                  <a:ext uri="{FF2B5EF4-FFF2-40B4-BE49-F238E27FC236}">
                    <a16:creationId xmlns:a16="http://schemas.microsoft.com/office/drawing/2014/main" id="{E38E8267-67DD-7A75-5B0F-1C2785436BEE}"/>
                  </a:ext>
                </a:extLst>
              </p:cNvPr>
              <p:cNvSpPr txBox="1"/>
              <p:nvPr/>
            </p:nvSpPr>
            <p:spPr bwMode="auto">
              <a:xfrm>
                <a:off x="8425238" y="1314218"/>
                <a:ext cx="2608945" cy="309958"/>
              </a:xfrm>
              <a:prstGeom prst="rect">
                <a:avLst/>
              </a:prstGeom>
              <a:noFill/>
            </p:spPr>
            <p:txBody>
              <a:bodyPr wrap="none" lIns="0" tIns="0" rIns="360000" bIns="0" anchor="ctr" anchorCtr="0">
                <a:noAutofit/>
              </a:bodyPr>
              <a:lstStyle/>
              <a:p>
                <a:pPr algn="r" latinLnBrk="0"/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我要怎麼找資料？</a:t>
                </a:r>
              </a:p>
            </p:txBody>
          </p:sp>
          <p:sp>
            <p:nvSpPr>
              <p:cNvPr id="168" name="TextBox 127">
                <a:extLst>
                  <a:ext uri="{FF2B5EF4-FFF2-40B4-BE49-F238E27FC236}">
                    <a16:creationId xmlns:a16="http://schemas.microsoft.com/office/drawing/2014/main" id="{9FA800FF-E9C7-F353-4CC3-80D1A6D85E8F}"/>
                  </a:ext>
                </a:extLst>
              </p:cNvPr>
              <p:cNvSpPr txBox="1"/>
              <p:nvPr/>
            </p:nvSpPr>
            <p:spPr bwMode="auto">
              <a:xfrm>
                <a:off x="8147187" y="1705231"/>
                <a:ext cx="2608945" cy="491058"/>
              </a:xfrm>
              <a:prstGeom prst="rect">
                <a:avLst/>
              </a:prstGeom>
              <a:noFill/>
            </p:spPr>
            <p:txBody>
              <a:bodyPr wrap="square" lIns="0" tIns="0" rIns="360000" bIns="0" anchor="t" anchorCtr="0">
                <a:noAutofit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400" b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關鍵字查詢的能力</a:t>
                </a:r>
                <a:endParaRPr lang="en-US" altLang="zh-CN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 latinLnBrk="0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資料來源可不可信的評估能力</a:t>
                </a:r>
                <a:endParaRPr lang="zh-CN" altLang="en-US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9" name="Group 13">
            <a:extLst>
              <a:ext uri="{FF2B5EF4-FFF2-40B4-BE49-F238E27FC236}">
                <a16:creationId xmlns:a16="http://schemas.microsoft.com/office/drawing/2014/main" id="{3565EF78-7386-E736-F97F-EF394A8E2ACA}"/>
              </a:ext>
            </a:extLst>
          </p:cNvPr>
          <p:cNvGrpSpPr/>
          <p:nvPr/>
        </p:nvGrpSpPr>
        <p:grpSpPr>
          <a:xfrm>
            <a:off x="8465989" y="3693493"/>
            <a:ext cx="2208369" cy="592506"/>
            <a:chOff x="8425238" y="3299660"/>
            <a:chExt cx="2944492" cy="790009"/>
          </a:xfrm>
        </p:grpSpPr>
        <p:sp>
          <p:nvSpPr>
            <p:cNvPr id="170" name="Freeform: Shape 128">
              <a:extLst>
                <a:ext uri="{FF2B5EF4-FFF2-40B4-BE49-F238E27FC236}">
                  <a16:creationId xmlns:a16="http://schemas.microsoft.com/office/drawing/2014/main" id="{C3464379-86FE-8D23-E684-4BA51F97CA06}"/>
                </a:ext>
              </a:extLst>
            </p:cNvPr>
            <p:cNvSpPr/>
            <p:nvPr/>
          </p:nvSpPr>
          <p:spPr bwMode="auto">
            <a:xfrm>
              <a:off x="11034182" y="3411983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1" name="Group 133">
              <a:extLst>
                <a:ext uri="{FF2B5EF4-FFF2-40B4-BE49-F238E27FC236}">
                  <a16:creationId xmlns:a16="http://schemas.microsoft.com/office/drawing/2014/main" id="{444E3718-3336-391B-350F-55204AB3645D}"/>
                </a:ext>
              </a:extLst>
            </p:cNvPr>
            <p:cNvGrpSpPr/>
            <p:nvPr/>
          </p:nvGrpSpPr>
          <p:grpSpPr>
            <a:xfrm>
              <a:off x="8425238" y="3299660"/>
              <a:ext cx="2608945" cy="790009"/>
              <a:chOff x="8425238" y="1388306"/>
              <a:chExt cx="2608945" cy="790009"/>
            </a:xfrm>
          </p:grpSpPr>
          <p:sp>
            <p:nvSpPr>
              <p:cNvPr id="172" name="TextBox 134">
                <a:extLst>
                  <a:ext uri="{FF2B5EF4-FFF2-40B4-BE49-F238E27FC236}">
                    <a16:creationId xmlns:a16="http://schemas.microsoft.com/office/drawing/2014/main" id="{E92F2E8F-556F-059E-DD23-5D18726A8CAA}"/>
                  </a:ext>
                </a:extLst>
              </p:cNvPr>
              <p:cNvSpPr txBox="1"/>
              <p:nvPr/>
            </p:nvSpPr>
            <p:spPr bwMode="auto">
              <a:xfrm>
                <a:off x="8425238" y="1388306"/>
                <a:ext cx="2608945" cy="309958"/>
              </a:xfrm>
              <a:prstGeom prst="rect">
                <a:avLst/>
              </a:prstGeom>
              <a:noFill/>
            </p:spPr>
            <p:txBody>
              <a:bodyPr wrap="none" lIns="0" tIns="0" rIns="360000" bIns="0" anchor="ctr" anchorCtr="0">
                <a:noAutofit/>
              </a:bodyPr>
              <a:lstStyle/>
              <a:p>
                <a:pPr algn="r" latinLnBrk="0"/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怎麼擬定假說</a:t>
                </a:r>
              </a:p>
            </p:txBody>
          </p:sp>
          <p:sp>
            <p:nvSpPr>
              <p:cNvPr id="173" name="TextBox 135">
                <a:extLst>
                  <a:ext uri="{FF2B5EF4-FFF2-40B4-BE49-F238E27FC236}">
                    <a16:creationId xmlns:a16="http://schemas.microsoft.com/office/drawing/2014/main" id="{624B671A-7B10-8444-4BE0-B8FA485AF8BB}"/>
                  </a:ext>
                </a:extLst>
              </p:cNvPr>
              <p:cNvSpPr txBox="1"/>
              <p:nvPr/>
            </p:nvSpPr>
            <p:spPr bwMode="auto">
              <a:xfrm>
                <a:off x="8425238" y="1687257"/>
                <a:ext cx="2608945" cy="491058"/>
              </a:xfrm>
              <a:prstGeom prst="rect">
                <a:avLst/>
              </a:prstGeom>
              <a:noFill/>
            </p:spPr>
            <p:txBody>
              <a:bodyPr wrap="square" lIns="0" tIns="0" rIns="360000" bIns="0" anchor="t" anchorCtr="0">
                <a:normAutofit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400" b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邏輯能力</a:t>
                </a:r>
              </a:p>
            </p:txBody>
          </p:sp>
        </p:grpSp>
      </p:grpSp>
      <p:grpSp>
        <p:nvGrpSpPr>
          <p:cNvPr id="174" name="Group 14">
            <a:extLst>
              <a:ext uri="{FF2B5EF4-FFF2-40B4-BE49-F238E27FC236}">
                <a16:creationId xmlns:a16="http://schemas.microsoft.com/office/drawing/2014/main" id="{6E0071FC-690D-AE9B-18C6-A556A71975D7}"/>
              </a:ext>
            </a:extLst>
          </p:cNvPr>
          <p:cNvGrpSpPr/>
          <p:nvPr/>
        </p:nvGrpSpPr>
        <p:grpSpPr>
          <a:xfrm>
            <a:off x="8446782" y="4536320"/>
            <a:ext cx="2208369" cy="600761"/>
            <a:chOff x="8425238" y="4181249"/>
            <a:chExt cx="2944492" cy="801015"/>
          </a:xfrm>
        </p:grpSpPr>
        <p:sp>
          <p:nvSpPr>
            <p:cNvPr id="175" name="Freeform: Shape 129">
              <a:extLst>
                <a:ext uri="{FF2B5EF4-FFF2-40B4-BE49-F238E27FC236}">
                  <a16:creationId xmlns:a16="http://schemas.microsoft.com/office/drawing/2014/main" id="{F61FDE8B-F5FF-7009-71AB-1195CA8A4AFD}"/>
                </a:ext>
              </a:extLst>
            </p:cNvPr>
            <p:cNvSpPr/>
            <p:nvPr/>
          </p:nvSpPr>
          <p:spPr bwMode="auto">
            <a:xfrm>
              <a:off x="11034182" y="4358095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rgbClr val="082D6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6" name="Group 136">
              <a:extLst>
                <a:ext uri="{FF2B5EF4-FFF2-40B4-BE49-F238E27FC236}">
                  <a16:creationId xmlns:a16="http://schemas.microsoft.com/office/drawing/2014/main" id="{76C01637-6CC8-1E70-C1B2-3AFFE741AEEF}"/>
                </a:ext>
              </a:extLst>
            </p:cNvPr>
            <p:cNvGrpSpPr/>
            <p:nvPr/>
          </p:nvGrpSpPr>
          <p:grpSpPr>
            <a:xfrm>
              <a:off x="8425238" y="4181249"/>
              <a:ext cx="2608945" cy="801015"/>
              <a:chOff x="8425238" y="1314218"/>
              <a:chExt cx="2608945" cy="801015"/>
            </a:xfrm>
          </p:grpSpPr>
          <p:sp>
            <p:nvSpPr>
              <p:cNvPr id="177" name="TextBox 137">
                <a:extLst>
                  <a:ext uri="{FF2B5EF4-FFF2-40B4-BE49-F238E27FC236}">
                    <a16:creationId xmlns:a16="http://schemas.microsoft.com/office/drawing/2014/main" id="{8FCF8EF3-F9B4-CB09-1B8B-098517F2DE55}"/>
                  </a:ext>
                </a:extLst>
              </p:cNvPr>
              <p:cNvSpPr txBox="1"/>
              <p:nvPr/>
            </p:nvSpPr>
            <p:spPr bwMode="auto">
              <a:xfrm>
                <a:off x="8425238" y="1314218"/>
                <a:ext cx="2608945" cy="309958"/>
              </a:xfrm>
              <a:prstGeom prst="rect">
                <a:avLst/>
              </a:prstGeom>
              <a:noFill/>
            </p:spPr>
            <p:txBody>
              <a:bodyPr wrap="none" lIns="0" tIns="0" rIns="360000" bIns="0" anchor="ctr" anchorCtr="0">
                <a:noAutofit/>
              </a:bodyPr>
              <a:lstStyle/>
              <a:p>
                <a:pPr algn="r" latinLnBrk="0"/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怎麼規劃研究</a:t>
                </a:r>
              </a:p>
            </p:txBody>
          </p:sp>
          <p:sp>
            <p:nvSpPr>
              <p:cNvPr id="178" name="TextBox 138">
                <a:extLst>
                  <a:ext uri="{FF2B5EF4-FFF2-40B4-BE49-F238E27FC236}">
                    <a16:creationId xmlns:a16="http://schemas.microsoft.com/office/drawing/2014/main" id="{6329ACB3-7334-1DD1-2F3D-16D22BD0454C}"/>
                  </a:ext>
                </a:extLst>
              </p:cNvPr>
              <p:cNvSpPr txBox="1"/>
              <p:nvPr/>
            </p:nvSpPr>
            <p:spPr bwMode="auto">
              <a:xfrm>
                <a:off x="8425238" y="1624176"/>
                <a:ext cx="2608945" cy="491057"/>
              </a:xfrm>
              <a:prstGeom prst="rect">
                <a:avLst/>
              </a:prstGeom>
              <a:noFill/>
            </p:spPr>
            <p:txBody>
              <a:bodyPr wrap="square" lIns="0" tIns="0" rIns="360000" bIns="0" anchor="t" anchorCtr="0">
                <a:noAutofit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400" b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善用變因的設計</a:t>
                </a:r>
                <a:endParaRPr lang="en-US" altLang="zh-CN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 latinLnBrk="0">
                  <a:lnSpc>
                    <a:spcPct val="120000"/>
                  </a:lnSpc>
                </a:pPr>
                <a:r>
                  <a:rPr lang="zh-CN" altLang="en-US" sz="1400" b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自問自答</a:t>
                </a:r>
              </a:p>
            </p:txBody>
          </p:sp>
        </p:grpSp>
      </p:grpSp>
      <p:grpSp>
        <p:nvGrpSpPr>
          <p:cNvPr id="179" name="Group 15">
            <a:extLst>
              <a:ext uri="{FF2B5EF4-FFF2-40B4-BE49-F238E27FC236}">
                <a16:creationId xmlns:a16="http://schemas.microsoft.com/office/drawing/2014/main" id="{08423D3C-2E1C-4DBD-3FDD-B9160B3B529F}"/>
              </a:ext>
            </a:extLst>
          </p:cNvPr>
          <p:cNvGrpSpPr/>
          <p:nvPr/>
        </p:nvGrpSpPr>
        <p:grpSpPr>
          <a:xfrm>
            <a:off x="8446782" y="5472760"/>
            <a:ext cx="2208369" cy="600761"/>
            <a:chOff x="8425238" y="5136926"/>
            <a:chExt cx="2944492" cy="801015"/>
          </a:xfrm>
        </p:grpSpPr>
        <p:sp>
          <p:nvSpPr>
            <p:cNvPr id="180" name="Freeform: Shape 131">
              <a:extLst>
                <a:ext uri="{FF2B5EF4-FFF2-40B4-BE49-F238E27FC236}">
                  <a16:creationId xmlns:a16="http://schemas.microsoft.com/office/drawing/2014/main" id="{2E81D3DA-6223-9412-C1C2-B1BD7F73E45B}"/>
                </a:ext>
              </a:extLst>
            </p:cNvPr>
            <p:cNvSpPr/>
            <p:nvPr/>
          </p:nvSpPr>
          <p:spPr bwMode="auto">
            <a:xfrm>
              <a:off x="11034182" y="5236945"/>
              <a:ext cx="335548" cy="338232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1" name="Group 139">
              <a:extLst>
                <a:ext uri="{FF2B5EF4-FFF2-40B4-BE49-F238E27FC236}">
                  <a16:creationId xmlns:a16="http://schemas.microsoft.com/office/drawing/2014/main" id="{20DAFD38-E00F-B929-B8BB-A9155226072C}"/>
                </a:ext>
              </a:extLst>
            </p:cNvPr>
            <p:cNvGrpSpPr/>
            <p:nvPr/>
          </p:nvGrpSpPr>
          <p:grpSpPr>
            <a:xfrm>
              <a:off x="8425238" y="5136926"/>
              <a:ext cx="2608945" cy="801015"/>
              <a:chOff x="8425238" y="1314218"/>
              <a:chExt cx="2608945" cy="801015"/>
            </a:xfrm>
          </p:grpSpPr>
          <p:sp>
            <p:nvSpPr>
              <p:cNvPr id="182" name="TextBox 140">
                <a:extLst>
                  <a:ext uri="{FF2B5EF4-FFF2-40B4-BE49-F238E27FC236}">
                    <a16:creationId xmlns:a16="http://schemas.microsoft.com/office/drawing/2014/main" id="{0E3E4653-9B25-B40F-FCC3-760563D2D27E}"/>
                  </a:ext>
                </a:extLst>
              </p:cNvPr>
              <p:cNvSpPr txBox="1"/>
              <p:nvPr/>
            </p:nvSpPr>
            <p:spPr bwMode="auto">
              <a:xfrm>
                <a:off x="8425238" y="1314218"/>
                <a:ext cx="2608945" cy="309958"/>
              </a:xfrm>
              <a:prstGeom prst="rect">
                <a:avLst/>
              </a:prstGeom>
              <a:noFill/>
            </p:spPr>
            <p:txBody>
              <a:bodyPr wrap="none" lIns="0" tIns="0" rIns="360000" bIns="0" anchor="ctr" anchorCtr="0">
                <a:noAutofit/>
              </a:bodyPr>
              <a:lstStyle/>
              <a:p>
                <a:pPr algn="r" latinLnBrk="0"/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怎麼寫出來</a:t>
                </a:r>
              </a:p>
            </p:txBody>
          </p:sp>
          <p:sp>
            <p:nvSpPr>
              <p:cNvPr id="183" name="TextBox 141">
                <a:extLst>
                  <a:ext uri="{FF2B5EF4-FFF2-40B4-BE49-F238E27FC236}">
                    <a16:creationId xmlns:a16="http://schemas.microsoft.com/office/drawing/2014/main" id="{C083BD66-7AA4-A11A-B359-592E250E99FE}"/>
                  </a:ext>
                </a:extLst>
              </p:cNvPr>
              <p:cNvSpPr txBox="1"/>
              <p:nvPr/>
            </p:nvSpPr>
            <p:spPr bwMode="auto">
              <a:xfrm>
                <a:off x="8425238" y="1624176"/>
                <a:ext cx="2608945" cy="491057"/>
              </a:xfrm>
              <a:prstGeom prst="rect">
                <a:avLst/>
              </a:prstGeom>
              <a:noFill/>
            </p:spPr>
            <p:txBody>
              <a:bodyPr wrap="square" lIns="0" tIns="0" rIns="360000" bIns="0" anchor="t" anchorCtr="0">
                <a:noAutofit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鋪陳一個研究報告，是有標準格式的</a:t>
                </a:r>
                <a:endPara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 latinLnBrk="0">
                  <a:lnSpc>
                    <a:spcPct val="120000"/>
                  </a:lnSpc>
                </a:pPr>
                <a:endParaRPr lang="zh-CN" altLang="en-US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84" name="爆炸 1 183">
            <a:extLst>
              <a:ext uri="{FF2B5EF4-FFF2-40B4-BE49-F238E27FC236}">
                <a16:creationId xmlns:a16="http://schemas.microsoft.com/office/drawing/2014/main" id="{229BCCEA-1EA2-BB7E-4D93-5F5391197832}"/>
              </a:ext>
            </a:extLst>
          </p:cNvPr>
          <p:cNvSpPr/>
          <p:nvPr/>
        </p:nvSpPr>
        <p:spPr>
          <a:xfrm>
            <a:off x="2939373" y="1533181"/>
            <a:ext cx="2657571" cy="1032409"/>
          </a:xfrm>
          <a:prstGeom prst="irregularSeal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5" name="文字方塊 184">
            <a:extLst>
              <a:ext uri="{FF2B5EF4-FFF2-40B4-BE49-F238E27FC236}">
                <a16:creationId xmlns:a16="http://schemas.microsoft.com/office/drawing/2014/main" id="{40454D58-D04E-6841-C5E2-424241B9DBC9}"/>
              </a:ext>
            </a:extLst>
          </p:cNvPr>
          <p:cNvSpPr txBox="1"/>
          <p:nvPr/>
        </p:nvSpPr>
        <p:spPr>
          <a:xfrm>
            <a:off x="3637216" y="175149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chemeClr val="tx2"/>
                </a:solidFill>
                <a:latin typeface="Heiti SC Medium" pitchFamily="2" charset="-128"/>
                <a:ea typeface="Heiti SC Medium" pitchFamily="2" charset="-128"/>
              </a:rPr>
              <a:t>好奇心</a:t>
            </a:r>
          </a:p>
        </p:txBody>
      </p:sp>
      <p:grpSp>
        <p:nvGrpSpPr>
          <p:cNvPr id="189" name="组合 22">
            <a:extLst>
              <a:ext uri="{FF2B5EF4-FFF2-40B4-BE49-F238E27FC236}">
                <a16:creationId xmlns:a16="http://schemas.microsoft.com/office/drawing/2014/main" id="{5A9C8BE3-E0AE-E913-82F5-2B4C16367C80}"/>
              </a:ext>
            </a:extLst>
          </p:cNvPr>
          <p:cNvGrpSpPr>
            <a:grpSpLocks/>
          </p:cNvGrpSpPr>
          <p:nvPr/>
        </p:nvGrpSpPr>
        <p:grpSpPr bwMode="auto">
          <a:xfrm>
            <a:off x="2569226" y="79119"/>
            <a:ext cx="7053547" cy="774253"/>
            <a:chOff x="0" y="0"/>
            <a:chExt cx="1857388" cy="1082310"/>
          </a:xfrm>
        </p:grpSpPr>
        <p:pic>
          <p:nvPicPr>
            <p:cNvPr id="190" name="图片 23" descr="未标题-g sag1.jpg">
              <a:extLst>
                <a:ext uri="{FF2B5EF4-FFF2-40B4-BE49-F238E27FC236}">
                  <a16:creationId xmlns:a16="http://schemas.microsoft.com/office/drawing/2014/main" id="{BF470D0F-A923-7BBC-C076-513FEE312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7388" cy="108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" name="矩形 24">
              <a:extLst>
                <a:ext uri="{FF2B5EF4-FFF2-40B4-BE49-F238E27FC236}">
                  <a16:creationId xmlns:a16="http://schemas.microsoft.com/office/drawing/2014/main" id="{3FC05801-A9C6-ED66-3CFE-F814A50BB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64" y="152894"/>
              <a:ext cx="1357323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專題怎麼長成的？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Picture 42">
            <a:extLst>
              <a:ext uri="{FF2B5EF4-FFF2-40B4-BE49-F238E27FC236}">
                <a16:creationId xmlns:a16="http://schemas.microsoft.com/office/drawing/2014/main" id="{5991F5D8-9C95-C8D4-1109-A29F7B1D3E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7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3F41C7F0-BAFD-2A59-0C63-FF676214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0024" y="848467"/>
            <a:ext cx="11963402" cy="5981701"/>
          </a:xfrm>
          <a:prstGeom prst="rect">
            <a:avLst/>
          </a:prstGeom>
        </p:spPr>
      </p:pic>
      <p:sp>
        <p:nvSpPr>
          <p:cNvPr id="4" name="Freeform 101">
            <a:extLst>
              <a:ext uri="{FF2B5EF4-FFF2-40B4-BE49-F238E27FC236}">
                <a16:creationId xmlns:a16="http://schemas.microsoft.com/office/drawing/2014/main" id="{467F7B80-ABCE-83A8-48B4-4ABED7234517}"/>
              </a:ext>
            </a:extLst>
          </p:cNvPr>
          <p:cNvSpPr>
            <a:spLocks noEditPoints="1"/>
          </p:cNvSpPr>
          <p:nvPr/>
        </p:nvSpPr>
        <p:spPr bwMode="auto">
          <a:xfrm>
            <a:off x="5625526" y="2366608"/>
            <a:ext cx="1741800" cy="1737903"/>
          </a:xfrm>
          <a:custGeom>
            <a:avLst/>
            <a:gdLst>
              <a:gd name="T0" fmla="*/ 27 w 188"/>
              <a:gd name="T1" fmla="*/ 27 h 188"/>
              <a:gd name="T2" fmla="*/ 45 w 188"/>
              <a:gd name="T3" fmla="*/ 143 h 188"/>
              <a:gd name="T4" fmla="*/ 161 w 188"/>
              <a:gd name="T5" fmla="*/ 161 h 188"/>
              <a:gd name="T6" fmla="*/ 144 w 188"/>
              <a:gd name="T7" fmla="*/ 44 h 188"/>
              <a:gd name="T8" fmla="*/ 27 w 188"/>
              <a:gd name="T9" fmla="*/ 27 h 188"/>
              <a:gd name="T10" fmla="*/ 136 w 188"/>
              <a:gd name="T11" fmla="*/ 154 h 188"/>
              <a:gd name="T12" fmla="*/ 45 w 188"/>
              <a:gd name="T13" fmla="*/ 141 h 188"/>
              <a:gd name="T14" fmla="*/ 31 w 188"/>
              <a:gd name="T15" fmla="*/ 50 h 188"/>
              <a:gd name="T16" fmla="*/ 122 w 188"/>
              <a:gd name="T17" fmla="*/ 64 h 188"/>
              <a:gd name="T18" fmla="*/ 136 w 188"/>
              <a:gd name="T19" fmla="*/ 15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8" h="188">
                <a:moveTo>
                  <a:pt x="27" y="27"/>
                </a:moveTo>
                <a:cubicBezTo>
                  <a:pt x="0" y="54"/>
                  <a:pt x="8" y="106"/>
                  <a:pt x="45" y="143"/>
                </a:cubicBezTo>
                <a:cubicBezTo>
                  <a:pt x="81" y="180"/>
                  <a:pt x="134" y="188"/>
                  <a:pt x="161" y="161"/>
                </a:cubicBezTo>
                <a:cubicBezTo>
                  <a:pt x="188" y="133"/>
                  <a:pt x="180" y="81"/>
                  <a:pt x="144" y="44"/>
                </a:cubicBezTo>
                <a:cubicBezTo>
                  <a:pt x="107" y="7"/>
                  <a:pt x="54" y="0"/>
                  <a:pt x="27" y="27"/>
                </a:cubicBezTo>
                <a:close/>
                <a:moveTo>
                  <a:pt x="136" y="154"/>
                </a:moveTo>
                <a:cubicBezTo>
                  <a:pt x="114" y="176"/>
                  <a:pt x="74" y="169"/>
                  <a:pt x="45" y="141"/>
                </a:cubicBezTo>
                <a:cubicBezTo>
                  <a:pt x="16" y="112"/>
                  <a:pt x="10" y="71"/>
                  <a:pt x="31" y="50"/>
                </a:cubicBezTo>
                <a:cubicBezTo>
                  <a:pt x="53" y="29"/>
                  <a:pt x="93" y="35"/>
                  <a:pt x="122" y="64"/>
                </a:cubicBezTo>
                <a:cubicBezTo>
                  <a:pt x="151" y="92"/>
                  <a:pt x="157" y="133"/>
                  <a:pt x="136" y="154"/>
                </a:cubicBezTo>
                <a:close/>
              </a:path>
            </a:pathLst>
          </a:custGeom>
          <a:solidFill>
            <a:srgbClr val="082D6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endParaRPr lang="en-US" sz="18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Freeform 102">
            <a:extLst>
              <a:ext uri="{FF2B5EF4-FFF2-40B4-BE49-F238E27FC236}">
                <a16:creationId xmlns:a16="http://schemas.microsoft.com/office/drawing/2014/main" id="{81AD693D-BC1D-2E38-0DA4-EA5A3D20DC14}"/>
              </a:ext>
            </a:extLst>
          </p:cNvPr>
          <p:cNvSpPr>
            <a:spLocks noEditPoints="1"/>
          </p:cNvSpPr>
          <p:nvPr/>
        </p:nvSpPr>
        <p:spPr bwMode="auto">
          <a:xfrm>
            <a:off x="5253279" y="3512551"/>
            <a:ext cx="1850907" cy="1445656"/>
          </a:xfrm>
          <a:custGeom>
            <a:avLst/>
            <a:gdLst>
              <a:gd name="T0" fmla="*/ 193 w 200"/>
              <a:gd name="T1" fmla="*/ 61 h 156"/>
              <a:gd name="T2" fmla="*/ 88 w 200"/>
              <a:gd name="T3" fmla="*/ 9 h 156"/>
              <a:gd name="T4" fmla="*/ 7 w 200"/>
              <a:gd name="T5" fmla="*/ 95 h 156"/>
              <a:gd name="T6" fmla="*/ 113 w 200"/>
              <a:gd name="T7" fmla="*/ 147 h 156"/>
              <a:gd name="T8" fmla="*/ 193 w 200"/>
              <a:gd name="T9" fmla="*/ 61 h 156"/>
              <a:gd name="T10" fmla="*/ 27 w 200"/>
              <a:gd name="T11" fmla="*/ 78 h 156"/>
              <a:gd name="T12" fmla="*/ 90 w 200"/>
              <a:gd name="T13" fmla="*/ 11 h 156"/>
              <a:gd name="T14" fmla="*/ 172 w 200"/>
              <a:gd name="T15" fmla="*/ 51 h 156"/>
              <a:gd name="T16" fmla="*/ 109 w 200"/>
              <a:gd name="T17" fmla="*/ 118 h 156"/>
              <a:gd name="T18" fmla="*/ 27 w 200"/>
              <a:gd name="T19" fmla="*/ 78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156">
                <a:moveTo>
                  <a:pt x="193" y="61"/>
                </a:moveTo>
                <a:cubicBezTo>
                  <a:pt x="186" y="23"/>
                  <a:pt x="139" y="0"/>
                  <a:pt x="88" y="9"/>
                </a:cubicBezTo>
                <a:cubicBezTo>
                  <a:pt x="36" y="18"/>
                  <a:pt x="0" y="57"/>
                  <a:pt x="7" y="95"/>
                </a:cubicBezTo>
                <a:cubicBezTo>
                  <a:pt x="14" y="133"/>
                  <a:pt x="61" y="156"/>
                  <a:pt x="113" y="147"/>
                </a:cubicBezTo>
                <a:cubicBezTo>
                  <a:pt x="164" y="138"/>
                  <a:pt x="200" y="99"/>
                  <a:pt x="193" y="61"/>
                </a:cubicBezTo>
                <a:close/>
                <a:moveTo>
                  <a:pt x="27" y="78"/>
                </a:moveTo>
                <a:cubicBezTo>
                  <a:pt x="22" y="48"/>
                  <a:pt x="50" y="18"/>
                  <a:pt x="90" y="11"/>
                </a:cubicBezTo>
                <a:cubicBezTo>
                  <a:pt x="130" y="4"/>
                  <a:pt x="167" y="22"/>
                  <a:pt x="172" y="51"/>
                </a:cubicBezTo>
                <a:cubicBezTo>
                  <a:pt x="177" y="81"/>
                  <a:pt x="149" y="111"/>
                  <a:pt x="109" y="118"/>
                </a:cubicBezTo>
                <a:cubicBezTo>
                  <a:pt x="69" y="125"/>
                  <a:pt x="32" y="107"/>
                  <a:pt x="27" y="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endParaRPr lang="en-US" sz="18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Freeform 103">
            <a:extLst>
              <a:ext uri="{FF2B5EF4-FFF2-40B4-BE49-F238E27FC236}">
                <a16:creationId xmlns:a16="http://schemas.microsoft.com/office/drawing/2014/main" id="{466C3CEA-5206-9EF3-38AF-AE84ED2F4406}"/>
              </a:ext>
            </a:extLst>
          </p:cNvPr>
          <p:cNvSpPr>
            <a:spLocks noEditPoints="1"/>
          </p:cNvSpPr>
          <p:nvPr/>
        </p:nvSpPr>
        <p:spPr bwMode="auto">
          <a:xfrm>
            <a:off x="4725486" y="2389649"/>
            <a:ext cx="1414482" cy="1835320"/>
          </a:xfrm>
          <a:custGeom>
            <a:avLst/>
            <a:gdLst>
              <a:gd name="T0" fmla="*/ 63 w 153"/>
              <a:gd name="T1" fmla="*/ 193 h 198"/>
              <a:gd name="T2" fmla="*/ 146 w 153"/>
              <a:gd name="T3" fmla="*/ 109 h 198"/>
              <a:gd name="T4" fmla="*/ 90 w 153"/>
              <a:gd name="T5" fmla="*/ 5 h 198"/>
              <a:gd name="T6" fmla="*/ 7 w 153"/>
              <a:gd name="T7" fmla="*/ 89 h 198"/>
              <a:gd name="T8" fmla="*/ 63 w 153"/>
              <a:gd name="T9" fmla="*/ 193 h 198"/>
              <a:gd name="T10" fmla="*/ 100 w 153"/>
              <a:gd name="T11" fmla="*/ 30 h 198"/>
              <a:gd name="T12" fmla="*/ 143 w 153"/>
              <a:gd name="T13" fmla="*/ 110 h 198"/>
              <a:gd name="T14" fmla="*/ 79 w 153"/>
              <a:gd name="T15" fmla="*/ 176 h 198"/>
              <a:gd name="T16" fmla="*/ 35 w 153"/>
              <a:gd name="T17" fmla="*/ 95 h 198"/>
              <a:gd name="T18" fmla="*/ 100 w 153"/>
              <a:gd name="T19" fmla="*/ 3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3" h="198">
                <a:moveTo>
                  <a:pt x="63" y="193"/>
                </a:moveTo>
                <a:cubicBezTo>
                  <a:pt x="101" y="198"/>
                  <a:pt x="138" y="161"/>
                  <a:pt x="146" y="109"/>
                </a:cubicBezTo>
                <a:cubicBezTo>
                  <a:pt x="153" y="57"/>
                  <a:pt x="128" y="11"/>
                  <a:pt x="90" y="5"/>
                </a:cubicBezTo>
                <a:cubicBezTo>
                  <a:pt x="51" y="0"/>
                  <a:pt x="14" y="37"/>
                  <a:pt x="7" y="89"/>
                </a:cubicBezTo>
                <a:cubicBezTo>
                  <a:pt x="0" y="141"/>
                  <a:pt x="25" y="187"/>
                  <a:pt x="63" y="193"/>
                </a:cubicBezTo>
                <a:close/>
                <a:moveTo>
                  <a:pt x="100" y="30"/>
                </a:moveTo>
                <a:cubicBezTo>
                  <a:pt x="129" y="34"/>
                  <a:pt x="149" y="70"/>
                  <a:pt x="143" y="110"/>
                </a:cubicBezTo>
                <a:cubicBezTo>
                  <a:pt x="137" y="151"/>
                  <a:pt x="109" y="180"/>
                  <a:pt x="79" y="176"/>
                </a:cubicBezTo>
                <a:cubicBezTo>
                  <a:pt x="49" y="171"/>
                  <a:pt x="29" y="135"/>
                  <a:pt x="35" y="95"/>
                </a:cubicBezTo>
                <a:cubicBezTo>
                  <a:pt x="41" y="55"/>
                  <a:pt x="70" y="25"/>
                  <a:pt x="100" y="3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endParaRPr lang="en-US" sz="18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3457E361-9706-BE95-21CE-BB044CC7684C}"/>
              </a:ext>
            </a:extLst>
          </p:cNvPr>
          <p:cNvSpPr/>
          <p:nvPr/>
        </p:nvSpPr>
        <p:spPr bwMode="auto">
          <a:xfrm>
            <a:off x="5698274" y="2489429"/>
            <a:ext cx="377976" cy="767640"/>
          </a:xfrm>
          <a:custGeom>
            <a:avLst/>
            <a:gdLst>
              <a:gd name="T0" fmla="*/ 24 w 41"/>
              <a:gd name="T1" fmla="*/ 36 h 83"/>
              <a:gd name="T2" fmla="*/ 41 w 41"/>
              <a:gd name="T3" fmla="*/ 26 h 83"/>
              <a:gd name="T4" fmla="*/ 41 w 41"/>
              <a:gd name="T5" fmla="*/ 0 h 83"/>
              <a:gd name="T6" fmla="*/ 20 w 41"/>
              <a:gd name="T7" fmla="*/ 13 h 83"/>
              <a:gd name="T8" fmla="*/ 8 w 41"/>
              <a:gd name="T9" fmla="*/ 83 h 83"/>
              <a:gd name="T10" fmla="*/ 13 w 41"/>
              <a:gd name="T11" fmla="*/ 83 h 83"/>
              <a:gd name="T12" fmla="*/ 24 w 41"/>
              <a:gd name="T13" fmla="*/ 36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" h="83">
                <a:moveTo>
                  <a:pt x="24" y="36"/>
                </a:moveTo>
                <a:cubicBezTo>
                  <a:pt x="29" y="31"/>
                  <a:pt x="35" y="28"/>
                  <a:pt x="41" y="26"/>
                </a:cubicBezTo>
                <a:cubicBezTo>
                  <a:pt x="41" y="0"/>
                  <a:pt x="41" y="0"/>
                  <a:pt x="41" y="0"/>
                </a:cubicBezTo>
                <a:cubicBezTo>
                  <a:pt x="33" y="3"/>
                  <a:pt x="26" y="7"/>
                  <a:pt x="20" y="13"/>
                </a:cubicBezTo>
                <a:cubicBezTo>
                  <a:pt x="3" y="30"/>
                  <a:pt x="0" y="56"/>
                  <a:pt x="8" y="83"/>
                </a:cubicBezTo>
                <a:cubicBezTo>
                  <a:pt x="13" y="83"/>
                  <a:pt x="13" y="83"/>
                  <a:pt x="13" y="83"/>
                </a:cubicBezTo>
                <a:cubicBezTo>
                  <a:pt x="9" y="65"/>
                  <a:pt x="13" y="47"/>
                  <a:pt x="24" y="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/>
          <a:p>
            <a:endParaRPr lang="en-US" sz="18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A39F6ECE-2CE4-6B9B-3488-6E2C6FC70241}"/>
              </a:ext>
            </a:extLst>
          </p:cNvPr>
          <p:cNvSpPr>
            <a:spLocks noEditPoints="1"/>
          </p:cNvSpPr>
          <p:nvPr/>
        </p:nvSpPr>
        <p:spPr bwMode="auto">
          <a:xfrm>
            <a:off x="5972334" y="4038101"/>
            <a:ext cx="377654" cy="394790"/>
          </a:xfrm>
          <a:custGeom>
            <a:avLst/>
            <a:gdLst>
              <a:gd name="T0" fmla="*/ 161 w 485"/>
              <a:gd name="T1" fmla="*/ 500 h 507"/>
              <a:gd name="T2" fmla="*/ 7 w 485"/>
              <a:gd name="T3" fmla="*/ 338 h 507"/>
              <a:gd name="T4" fmla="*/ 2 w 485"/>
              <a:gd name="T5" fmla="*/ 308 h 507"/>
              <a:gd name="T6" fmla="*/ 15 w 485"/>
              <a:gd name="T7" fmla="*/ 280 h 507"/>
              <a:gd name="T8" fmla="*/ 254 w 485"/>
              <a:gd name="T9" fmla="*/ 30 h 507"/>
              <a:gd name="T10" fmla="*/ 295 w 485"/>
              <a:gd name="T11" fmla="*/ 9 h 507"/>
              <a:gd name="T12" fmla="*/ 364 w 485"/>
              <a:gd name="T13" fmla="*/ 2 h 507"/>
              <a:gd name="T14" fmla="*/ 420 w 485"/>
              <a:gd name="T15" fmla="*/ 22 h 507"/>
              <a:gd name="T16" fmla="*/ 463 w 485"/>
              <a:gd name="T17" fmla="*/ 68 h 507"/>
              <a:gd name="T18" fmla="*/ 482 w 485"/>
              <a:gd name="T19" fmla="*/ 126 h 507"/>
              <a:gd name="T20" fmla="*/ 475 w 485"/>
              <a:gd name="T21" fmla="*/ 198 h 507"/>
              <a:gd name="T22" fmla="*/ 456 w 485"/>
              <a:gd name="T23" fmla="*/ 241 h 507"/>
              <a:gd name="T24" fmla="*/ 217 w 485"/>
              <a:gd name="T25" fmla="*/ 492 h 507"/>
              <a:gd name="T26" fmla="*/ 190 w 485"/>
              <a:gd name="T27" fmla="*/ 506 h 507"/>
              <a:gd name="T28" fmla="*/ 161 w 485"/>
              <a:gd name="T29" fmla="*/ 500 h 507"/>
              <a:gd name="T30" fmla="*/ 376 w 485"/>
              <a:gd name="T31" fmla="*/ 65 h 507"/>
              <a:gd name="T32" fmla="*/ 330 w 485"/>
              <a:gd name="T33" fmla="*/ 113 h 507"/>
              <a:gd name="T34" fmla="*/ 376 w 485"/>
              <a:gd name="T35" fmla="*/ 161 h 507"/>
              <a:gd name="T36" fmla="*/ 422 w 485"/>
              <a:gd name="T37" fmla="*/ 113 h 507"/>
              <a:gd name="T38" fmla="*/ 376 w 485"/>
              <a:gd name="T39" fmla="*/ 65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85" h="507">
                <a:moveTo>
                  <a:pt x="161" y="500"/>
                </a:moveTo>
                <a:cubicBezTo>
                  <a:pt x="133" y="483"/>
                  <a:pt x="23" y="368"/>
                  <a:pt x="7" y="338"/>
                </a:cubicBezTo>
                <a:cubicBezTo>
                  <a:pt x="2" y="329"/>
                  <a:pt x="0" y="318"/>
                  <a:pt x="2" y="308"/>
                </a:cubicBezTo>
                <a:cubicBezTo>
                  <a:pt x="3" y="298"/>
                  <a:pt x="7" y="288"/>
                  <a:pt x="15" y="280"/>
                </a:cubicBezTo>
                <a:cubicBezTo>
                  <a:pt x="254" y="30"/>
                  <a:pt x="254" y="30"/>
                  <a:pt x="254" y="30"/>
                </a:cubicBezTo>
                <a:cubicBezTo>
                  <a:pt x="265" y="18"/>
                  <a:pt x="279" y="11"/>
                  <a:pt x="295" y="9"/>
                </a:cubicBezTo>
                <a:cubicBezTo>
                  <a:pt x="364" y="2"/>
                  <a:pt x="364" y="2"/>
                  <a:pt x="364" y="2"/>
                </a:cubicBezTo>
                <a:cubicBezTo>
                  <a:pt x="385" y="0"/>
                  <a:pt x="404" y="7"/>
                  <a:pt x="420" y="22"/>
                </a:cubicBezTo>
                <a:cubicBezTo>
                  <a:pt x="463" y="68"/>
                  <a:pt x="463" y="68"/>
                  <a:pt x="463" y="68"/>
                </a:cubicBezTo>
                <a:cubicBezTo>
                  <a:pt x="478" y="84"/>
                  <a:pt x="485" y="104"/>
                  <a:pt x="482" y="126"/>
                </a:cubicBezTo>
                <a:cubicBezTo>
                  <a:pt x="475" y="198"/>
                  <a:pt x="475" y="198"/>
                  <a:pt x="475" y="198"/>
                </a:cubicBezTo>
                <a:cubicBezTo>
                  <a:pt x="474" y="215"/>
                  <a:pt x="467" y="229"/>
                  <a:pt x="456" y="241"/>
                </a:cubicBezTo>
                <a:cubicBezTo>
                  <a:pt x="217" y="492"/>
                  <a:pt x="217" y="492"/>
                  <a:pt x="217" y="492"/>
                </a:cubicBezTo>
                <a:cubicBezTo>
                  <a:pt x="209" y="500"/>
                  <a:pt x="200" y="504"/>
                  <a:pt x="190" y="506"/>
                </a:cubicBezTo>
                <a:cubicBezTo>
                  <a:pt x="181" y="507"/>
                  <a:pt x="170" y="505"/>
                  <a:pt x="161" y="500"/>
                </a:cubicBezTo>
                <a:close/>
                <a:moveTo>
                  <a:pt x="376" y="65"/>
                </a:moveTo>
                <a:cubicBezTo>
                  <a:pt x="351" y="65"/>
                  <a:pt x="330" y="87"/>
                  <a:pt x="330" y="113"/>
                </a:cubicBezTo>
                <a:cubicBezTo>
                  <a:pt x="330" y="140"/>
                  <a:pt x="351" y="161"/>
                  <a:pt x="376" y="161"/>
                </a:cubicBezTo>
                <a:cubicBezTo>
                  <a:pt x="402" y="161"/>
                  <a:pt x="422" y="140"/>
                  <a:pt x="422" y="113"/>
                </a:cubicBezTo>
                <a:cubicBezTo>
                  <a:pt x="422" y="87"/>
                  <a:pt x="402" y="65"/>
                  <a:pt x="376" y="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205D99C7-A292-C695-B218-A23A28EA3A92}"/>
              </a:ext>
            </a:extLst>
          </p:cNvPr>
          <p:cNvSpPr>
            <a:spLocks noEditPoints="1"/>
          </p:cNvSpPr>
          <p:nvPr/>
        </p:nvSpPr>
        <p:spPr bwMode="auto">
          <a:xfrm>
            <a:off x="5299530" y="3224138"/>
            <a:ext cx="402177" cy="321346"/>
          </a:xfrm>
          <a:custGeom>
            <a:avLst/>
            <a:gdLst>
              <a:gd name="T0" fmla="*/ 22 w 516"/>
              <a:gd name="T1" fmla="*/ 348 h 412"/>
              <a:gd name="T2" fmla="*/ 0 w 516"/>
              <a:gd name="T3" fmla="*/ 296 h 412"/>
              <a:gd name="T4" fmla="*/ 142 w 516"/>
              <a:gd name="T5" fmla="*/ 274 h 412"/>
              <a:gd name="T6" fmla="*/ 349 w 516"/>
              <a:gd name="T7" fmla="*/ 160 h 412"/>
              <a:gd name="T8" fmla="*/ 391 w 516"/>
              <a:gd name="T9" fmla="*/ 221 h 412"/>
              <a:gd name="T10" fmla="*/ 427 w 516"/>
              <a:gd name="T11" fmla="*/ 273 h 412"/>
              <a:gd name="T12" fmla="*/ 398 w 516"/>
              <a:gd name="T13" fmla="*/ 331 h 412"/>
              <a:gd name="T14" fmla="*/ 349 w 516"/>
              <a:gd name="T15" fmla="*/ 338 h 412"/>
              <a:gd name="T16" fmla="*/ 327 w 516"/>
              <a:gd name="T17" fmla="*/ 360 h 412"/>
              <a:gd name="T18" fmla="*/ 295 w 516"/>
              <a:gd name="T19" fmla="*/ 336 h 412"/>
              <a:gd name="T20" fmla="*/ 255 w 516"/>
              <a:gd name="T21" fmla="*/ 307 h 412"/>
              <a:gd name="T22" fmla="*/ 249 w 516"/>
              <a:gd name="T23" fmla="*/ 270 h 412"/>
              <a:gd name="T24" fmla="*/ 287 w 516"/>
              <a:gd name="T25" fmla="*/ 291 h 412"/>
              <a:gd name="T26" fmla="*/ 305 w 516"/>
              <a:gd name="T27" fmla="*/ 306 h 412"/>
              <a:gd name="T28" fmla="*/ 327 w 516"/>
              <a:gd name="T29" fmla="*/ 246 h 412"/>
              <a:gd name="T30" fmla="*/ 272 w 516"/>
              <a:gd name="T31" fmla="*/ 235 h 412"/>
              <a:gd name="T32" fmla="*/ 251 w 516"/>
              <a:gd name="T33" fmla="*/ 187 h 412"/>
              <a:gd name="T34" fmla="*/ 286 w 516"/>
              <a:gd name="T35" fmla="*/ 133 h 412"/>
              <a:gd name="T36" fmla="*/ 327 w 516"/>
              <a:gd name="T37" fmla="*/ 109 h 412"/>
              <a:gd name="T38" fmla="*/ 349 w 516"/>
              <a:gd name="T39" fmla="*/ 129 h 412"/>
              <a:gd name="T40" fmla="*/ 414 w 516"/>
              <a:gd name="T41" fmla="*/ 151 h 412"/>
              <a:gd name="T42" fmla="*/ 387 w 516"/>
              <a:gd name="T43" fmla="*/ 190 h 412"/>
              <a:gd name="T44" fmla="*/ 380 w 516"/>
              <a:gd name="T45" fmla="*/ 165 h 412"/>
              <a:gd name="T46" fmla="*/ 349 w 516"/>
              <a:gd name="T47" fmla="*/ 160 h 412"/>
              <a:gd name="T48" fmla="*/ 321 w 516"/>
              <a:gd name="T49" fmla="*/ 160 h 412"/>
              <a:gd name="T50" fmla="*/ 291 w 516"/>
              <a:gd name="T51" fmla="*/ 169 h 412"/>
              <a:gd name="T52" fmla="*/ 297 w 516"/>
              <a:gd name="T53" fmla="*/ 209 h 412"/>
              <a:gd name="T54" fmla="*/ 327 w 516"/>
              <a:gd name="T55" fmla="*/ 160 h 412"/>
              <a:gd name="T56" fmla="*/ 349 w 516"/>
              <a:gd name="T57" fmla="*/ 308 h 412"/>
              <a:gd name="T58" fmla="*/ 383 w 516"/>
              <a:gd name="T59" fmla="*/ 301 h 412"/>
              <a:gd name="T60" fmla="*/ 386 w 516"/>
              <a:gd name="T61" fmla="*/ 257 h 412"/>
              <a:gd name="T62" fmla="*/ 349 w 516"/>
              <a:gd name="T63" fmla="*/ 246 h 412"/>
              <a:gd name="T64" fmla="*/ 442 w 516"/>
              <a:gd name="T65" fmla="*/ 339 h 412"/>
              <a:gd name="T66" fmla="*/ 442 w 516"/>
              <a:gd name="T67" fmla="*/ 131 h 412"/>
              <a:gd name="T68" fmla="*/ 234 w 516"/>
              <a:gd name="T69" fmla="*/ 131 h 412"/>
              <a:gd name="T70" fmla="*/ 234 w 516"/>
              <a:gd name="T71" fmla="*/ 339 h 412"/>
              <a:gd name="T72" fmla="*/ 464 w 516"/>
              <a:gd name="T73" fmla="*/ 360 h 412"/>
              <a:gd name="T74" fmla="*/ 464 w 516"/>
              <a:gd name="T75" fmla="*/ 109 h 412"/>
              <a:gd name="T76" fmla="*/ 213 w 516"/>
              <a:gd name="T77" fmla="*/ 109 h 412"/>
              <a:gd name="T78" fmla="*/ 213 w 516"/>
              <a:gd name="T79" fmla="*/ 360 h 412"/>
              <a:gd name="T80" fmla="*/ 464 w 516"/>
              <a:gd name="T81" fmla="*/ 360 h 412"/>
              <a:gd name="T82" fmla="*/ 22 w 516"/>
              <a:gd name="T83" fmla="*/ 73 h 412"/>
              <a:gd name="T84" fmla="*/ 0 w 516"/>
              <a:gd name="T85" fmla="*/ 22 h 412"/>
              <a:gd name="T86" fmla="*/ 322 w 516"/>
              <a:gd name="T87" fmla="*/ 0 h 412"/>
              <a:gd name="T88" fmla="*/ 344 w 516"/>
              <a:gd name="T89" fmla="*/ 34 h 412"/>
              <a:gd name="T90" fmla="*/ 219 w 516"/>
              <a:gd name="T91" fmla="*/ 73 h 412"/>
              <a:gd name="T92" fmla="*/ 22 w 516"/>
              <a:gd name="T93" fmla="*/ 165 h 412"/>
              <a:gd name="T94" fmla="*/ 0 w 516"/>
              <a:gd name="T95" fmla="*/ 113 h 412"/>
              <a:gd name="T96" fmla="*/ 198 w 516"/>
              <a:gd name="T97" fmla="*/ 91 h 412"/>
              <a:gd name="T98" fmla="*/ 139 w 516"/>
              <a:gd name="T99" fmla="*/ 256 h 412"/>
              <a:gd name="T100" fmla="*/ 0 w 516"/>
              <a:gd name="T101" fmla="*/ 234 h 412"/>
              <a:gd name="T102" fmla="*/ 22 w 516"/>
              <a:gd name="T103" fmla="*/ 183 h 412"/>
              <a:gd name="T104" fmla="*/ 138 w 516"/>
              <a:gd name="T105" fmla="*/ 235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16" h="412">
                <a:moveTo>
                  <a:pt x="172" y="348"/>
                </a:moveTo>
                <a:cubicBezTo>
                  <a:pt x="22" y="348"/>
                  <a:pt x="22" y="348"/>
                  <a:pt x="22" y="348"/>
                </a:cubicBezTo>
                <a:cubicBezTo>
                  <a:pt x="10" y="348"/>
                  <a:pt x="0" y="338"/>
                  <a:pt x="0" y="326"/>
                </a:cubicBezTo>
                <a:cubicBezTo>
                  <a:pt x="0" y="296"/>
                  <a:pt x="0" y="296"/>
                  <a:pt x="0" y="296"/>
                </a:cubicBezTo>
                <a:cubicBezTo>
                  <a:pt x="0" y="284"/>
                  <a:pt x="10" y="274"/>
                  <a:pt x="22" y="274"/>
                </a:cubicBezTo>
                <a:cubicBezTo>
                  <a:pt x="142" y="274"/>
                  <a:pt x="142" y="274"/>
                  <a:pt x="142" y="274"/>
                </a:cubicBezTo>
                <a:cubicBezTo>
                  <a:pt x="147" y="301"/>
                  <a:pt x="158" y="326"/>
                  <a:pt x="172" y="348"/>
                </a:cubicBezTo>
                <a:close/>
                <a:moveTo>
                  <a:pt x="349" y="160"/>
                </a:moveTo>
                <a:cubicBezTo>
                  <a:pt x="349" y="216"/>
                  <a:pt x="349" y="216"/>
                  <a:pt x="349" y="216"/>
                </a:cubicBezTo>
                <a:cubicBezTo>
                  <a:pt x="367" y="217"/>
                  <a:pt x="381" y="219"/>
                  <a:pt x="391" y="221"/>
                </a:cubicBezTo>
                <a:cubicBezTo>
                  <a:pt x="402" y="224"/>
                  <a:pt x="411" y="229"/>
                  <a:pt x="417" y="237"/>
                </a:cubicBezTo>
                <a:cubicBezTo>
                  <a:pt x="424" y="245"/>
                  <a:pt x="427" y="257"/>
                  <a:pt x="427" y="273"/>
                </a:cubicBezTo>
                <a:cubicBezTo>
                  <a:pt x="427" y="289"/>
                  <a:pt x="425" y="302"/>
                  <a:pt x="420" y="311"/>
                </a:cubicBezTo>
                <a:cubicBezTo>
                  <a:pt x="415" y="321"/>
                  <a:pt x="408" y="327"/>
                  <a:pt x="398" y="331"/>
                </a:cubicBezTo>
                <a:cubicBezTo>
                  <a:pt x="388" y="335"/>
                  <a:pt x="374" y="338"/>
                  <a:pt x="356" y="338"/>
                </a:cubicBezTo>
                <a:cubicBezTo>
                  <a:pt x="349" y="338"/>
                  <a:pt x="349" y="338"/>
                  <a:pt x="349" y="338"/>
                </a:cubicBezTo>
                <a:cubicBezTo>
                  <a:pt x="349" y="360"/>
                  <a:pt x="349" y="360"/>
                  <a:pt x="349" y="360"/>
                </a:cubicBezTo>
                <a:cubicBezTo>
                  <a:pt x="327" y="360"/>
                  <a:pt x="327" y="360"/>
                  <a:pt x="327" y="360"/>
                </a:cubicBezTo>
                <a:cubicBezTo>
                  <a:pt x="327" y="338"/>
                  <a:pt x="327" y="338"/>
                  <a:pt x="327" y="338"/>
                </a:cubicBezTo>
                <a:cubicBezTo>
                  <a:pt x="315" y="338"/>
                  <a:pt x="304" y="337"/>
                  <a:pt x="295" y="336"/>
                </a:cubicBezTo>
                <a:cubicBezTo>
                  <a:pt x="286" y="334"/>
                  <a:pt x="278" y="331"/>
                  <a:pt x="271" y="326"/>
                </a:cubicBezTo>
                <a:cubicBezTo>
                  <a:pt x="264" y="322"/>
                  <a:pt x="259" y="316"/>
                  <a:pt x="255" y="307"/>
                </a:cubicBezTo>
                <a:cubicBezTo>
                  <a:pt x="251" y="299"/>
                  <a:pt x="249" y="289"/>
                  <a:pt x="249" y="278"/>
                </a:cubicBezTo>
                <a:cubicBezTo>
                  <a:pt x="249" y="270"/>
                  <a:pt x="249" y="270"/>
                  <a:pt x="249" y="270"/>
                </a:cubicBezTo>
                <a:cubicBezTo>
                  <a:pt x="285" y="270"/>
                  <a:pt x="285" y="270"/>
                  <a:pt x="285" y="270"/>
                </a:cubicBezTo>
                <a:cubicBezTo>
                  <a:pt x="285" y="279"/>
                  <a:pt x="285" y="286"/>
                  <a:pt x="287" y="291"/>
                </a:cubicBezTo>
                <a:cubicBezTo>
                  <a:pt x="288" y="296"/>
                  <a:pt x="291" y="299"/>
                  <a:pt x="294" y="301"/>
                </a:cubicBezTo>
                <a:cubicBezTo>
                  <a:pt x="297" y="304"/>
                  <a:pt x="301" y="305"/>
                  <a:pt x="305" y="306"/>
                </a:cubicBezTo>
                <a:cubicBezTo>
                  <a:pt x="309" y="306"/>
                  <a:pt x="316" y="307"/>
                  <a:pt x="327" y="308"/>
                </a:cubicBezTo>
                <a:cubicBezTo>
                  <a:pt x="327" y="246"/>
                  <a:pt x="327" y="246"/>
                  <a:pt x="327" y="246"/>
                </a:cubicBezTo>
                <a:cubicBezTo>
                  <a:pt x="313" y="245"/>
                  <a:pt x="302" y="244"/>
                  <a:pt x="294" y="243"/>
                </a:cubicBezTo>
                <a:cubicBezTo>
                  <a:pt x="286" y="241"/>
                  <a:pt x="278" y="239"/>
                  <a:pt x="272" y="235"/>
                </a:cubicBezTo>
                <a:cubicBezTo>
                  <a:pt x="265" y="231"/>
                  <a:pt x="260" y="225"/>
                  <a:pt x="257" y="217"/>
                </a:cubicBezTo>
                <a:cubicBezTo>
                  <a:pt x="253" y="210"/>
                  <a:pt x="251" y="199"/>
                  <a:pt x="251" y="187"/>
                </a:cubicBezTo>
                <a:cubicBezTo>
                  <a:pt x="251" y="171"/>
                  <a:pt x="255" y="159"/>
                  <a:pt x="261" y="150"/>
                </a:cubicBezTo>
                <a:cubicBezTo>
                  <a:pt x="267" y="142"/>
                  <a:pt x="276" y="136"/>
                  <a:pt x="286" y="133"/>
                </a:cubicBezTo>
                <a:cubicBezTo>
                  <a:pt x="297" y="130"/>
                  <a:pt x="311" y="129"/>
                  <a:pt x="327" y="129"/>
                </a:cubicBezTo>
                <a:cubicBezTo>
                  <a:pt x="327" y="109"/>
                  <a:pt x="327" y="109"/>
                  <a:pt x="327" y="109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49" y="129"/>
                  <a:pt x="349" y="129"/>
                  <a:pt x="349" y="129"/>
                </a:cubicBezTo>
                <a:cubicBezTo>
                  <a:pt x="367" y="129"/>
                  <a:pt x="381" y="131"/>
                  <a:pt x="391" y="134"/>
                </a:cubicBezTo>
                <a:cubicBezTo>
                  <a:pt x="401" y="137"/>
                  <a:pt x="409" y="142"/>
                  <a:pt x="414" y="151"/>
                </a:cubicBezTo>
                <a:cubicBezTo>
                  <a:pt x="420" y="160"/>
                  <a:pt x="422" y="172"/>
                  <a:pt x="422" y="190"/>
                </a:cubicBezTo>
                <a:cubicBezTo>
                  <a:pt x="387" y="190"/>
                  <a:pt x="387" y="190"/>
                  <a:pt x="387" y="190"/>
                </a:cubicBezTo>
                <a:cubicBezTo>
                  <a:pt x="387" y="189"/>
                  <a:pt x="387" y="187"/>
                  <a:pt x="387" y="186"/>
                </a:cubicBezTo>
                <a:cubicBezTo>
                  <a:pt x="387" y="175"/>
                  <a:pt x="385" y="169"/>
                  <a:pt x="380" y="165"/>
                </a:cubicBezTo>
                <a:cubicBezTo>
                  <a:pt x="376" y="162"/>
                  <a:pt x="369" y="160"/>
                  <a:pt x="358" y="160"/>
                </a:cubicBezTo>
                <a:cubicBezTo>
                  <a:pt x="349" y="160"/>
                  <a:pt x="349" y="160"/>
                  <a:pt x="349" y="160"/>
                </a:cubicBezTo>
                <a:close/>
                <a:moveTo>
                  <a:pt x="327" y="160"/>
                </a:moveTo>
                <a:cubicBezTo>
                  <a:pt x="321" y="160"/>
                  <a:pt x="321" y="160"/>
                  <a:pt x="321" y="160"/>
                </a:cubicBezTo>
                <a:cubicBezTo>
                  <a:pt x="313" y="160"/>
                  <a:pt x="307" y="161"/>
                  <a:pt x="302" y="162"/>
                </a:cubicBezTo>
                <a:cubicBezTo>
                  <a:pt x="298" y="163"/>
                  <a:pt x="294" y="165"/>
                  <a:pt x="291" y="169"/>
                </a:cubicBezTo>
                <a:cubicBezTo>
                  <a:pt x="289" y="172"/>
                  <a:pt x="287" y="178"/>
                  <a:pt x="287" y="186"/>
                </a:cubicBezTo>
                <a:cubicBezTo>
                  <a:pt x="287" y="197"/>
                  <a:pt x="291" y="205"/>
                  <a:pt x="297" y="209"/>
                </a:cubicBezTo>
                <a:cubicBezTo>
                  <a:pt x="304" y="213"/>
                  <a:pt x="314" y="216"/>
                  <a:pt x="327" y="216"/>
                </a:cubicBezTo>
                <a:cubicBezTo>
                  <a:pt x="327" y="160"/>
                  <a:pt x="327" y="160"/>
                  <a:pt x="327" y="160"/>
                </a:cubicBezTo>
                <a:close/>
                <a:moveTo>
                  <a:pt x="349" y="246"/>
                </a:moveTo>
                <a:cubicBezTo>
                  <a:pt x="349" y="308"/>
                  <a:pt x="349" y="308"/>
                  <a:pt x="349" y="308"/>
                </a:cubicBezTo>
                <a:cubicBezTo>
                  <a:pt x="356" y="308"/>
                  <a:pt x="356" y="308"/>
                  <a:pt x="356" y="308"/>
                </a:cubicBezTo>
                <a:cubicBezTo>
                  <a:pt x="368" y="308"/>
                  <a:pt x="377" y="305"/>
                  <a:pt x="383" y="301"/>
                </a:cubicBezTo>
                <a:cubicBezTo>
                  <a:pt x="388" y="297"/>
                  <a:pt x="391" y="289"/>
                  <a:pt x="391" y="277"/>
                </a:cubicBezTo>
                <a:cubicBezTo>
                  <a:pt x="391" y="268"/>
                  <a:pt x="390" y="262"/>
                  <a:pt x="386" y="257"/>
                </a:cubicBezTo>
                <a:cubicBezTo>
                  <a:pt x="383" y="253"/>
                  <a:pt x="379" y="250"/>
                  <a:pt x="374" y="249"/>
                </a:cubicBezTo>
                <a:cubicBezTo>
                  <a:pt x="369" y="248"/>
                  <a:pt x="361" y="247"/>
                  <a:pt x="349" y="246"/>
                </a:cubicBezTo>
                <a:close/>
                <a:moveTo>
                  <a:pt x="338" y="382"/>
                </a:moveTo>
                <a:cubicBezTo>
                  <a:pt x="379" y="382"/>
                  <a:pt x="415" y="365"/>
                  <a:pt x="442" y="339"/>
                </a:cubicBezTo>
                <a:cubicBezTo>
                  <a:pt x="469" y="312"/>
                  <a:pt x="485" y="275"/>
                  <a:pt x="485" y="235"/>
                </a:cubicBezTo>
                <a:cubicBezTo>
                  <a:pt x="485" y="194"/>
                  <a:pt x="469" y="157"/>
                  <a:pt x="442" y="131"/>
                </a:cubicBezTo>
                <a:cubicBezTo>
                  <a:pt x="415" y="104"/>
                  <a:pt x="379" y="88"/>
                  <a:pt x="338" y="88"/>
                </a:cubicBezTo>
                <a:cubicBezTo>
                  <a:pt x="298" y="88"/>
                  <a:pt x="261" y="104"/>
                  <a:pt x="234" y="131"/>
                </a:cubicBezTo>
                <a:cubicBezTo>
                  <a:pt x="208" y="157"/>
                  <a:pt x="191" y="194"/>
                  <a:pt x="191" y="235"/>
                </a:cubicBezTo>
                <a:cubicBezTo>
                  <a:pt x="191" y="275"/>
                  <a:pt x="208" y="312"/>
                  <a:pt x="234" y="339"/>
                </a:cubicBezTo>
                <a:cubicBezTo>
                  <a:pt x="261" y="365"/>
                  <a:pt x="298" y="382"/>
                  <a:pt x="338" y="382"/>
                </a:cubicBezTo>
                <a:close/>
                <a:moveTo>
                  <a:pt x="464" y="360"/>
                </a:moveTo>
                <a:cubicBezTo>
                  <a:pt x="496" y="328"/>
                  <a:pt x="516" y="284"/>
                  <a:pt x="516" y="235"/>
                </a:cubicBezTo>
                <a:cubicBezTo>
                  <a:pt x="516" y="186"/>
                  <a:pt x="496" y="141"/>
                  <a:pt x="464" y="109"/>
                </a:cubicBezTo>
                <a:cubicBezTo>
                  <a:pt x="432" y="77"/>
                  <a:pt x="387" y="57"/>
                  <a:pt x="338" y="57"/>
                </a:cubicBezTo>
                <a:cubicBezTo>
                  <a:pt x="289" y="57"/>
                  <a:pt x="245" y="77"/>
                  <a:pt x="213" y="109"/>
                </a:cubicBezTo>
                <a:cubicBezTo>
                  <a:pt x="181" y="141"/>
                  <a:pt x="161" y="186"/>
                  <a:pt x="161" y="235"/>
                </a:cubicBezTo>
                <a:cubicBezTo>
                  <a:pt x="161" y="284"/>
                  <a:pt x="181" y="328"/>
                  <a:pt x="213" y="360"/>
                </a:cubicBezTo>
                <a:cubicBezTo>
                  <a:pt x="245" y="392"/>
                  <a:pt x="289" y="412"/>
                  <a:pt x="338" y="412"/>
                </a:cubicBezTo>
                <a:cubicBezTo>
                  <a:pt x="387" y="412"/>
                  <a:pt x="432" y="392"/>
                  <a:pt x="464" y="360"/>
                </a:cubicBezTo>
                <a:close/>
                <a:moveTo>
                  <a:pt x="219" y="73"/>
                </a:moveTo>
                <a:cubicBezTo>
                  <a:pt x="22" y="73"/>
                  <a:pt x="22" y="73"/>
                  <a:pt x="22" y="73"/>
                </a:cubicBezTo>
                <a:cubicBezTo>
                  <a:pt x="10" y="73"/>
                  <a:pt x="0" y="63"/>
                  <a:pt x="0" y="51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2" y="0"/>
                </a:cubicBezTo>
                <a:cubicBezTo>
                  <a:pt x="322" y="0"/>
                  <a:pt x="322" y="0"/>
                  <a:pt x="322" y="0"/>
                </a:cubicBezTo>
                <a:cubicBezTo>
                  <a:pt x="334" y="0"/>
                  <a:pt x="344" y="10"/>
                  <a:pt x="344" y="22"/>
                </a:cubicBezTo>
                <a:cubicBezTo>
                  <a:pt x="344" y="34"/>
                  <a:pt x="344" y="34"/>
                  <a:pt x="344" y="34"/>
                </a:cubicBezTo>
                <a:cubicBezTo>
                  <a:pt x="342" y="34"/>
                  <a:pt x="340" y="34"/>
                  <a:pt x="338" y="34"/>
                </a:cubicBezTo>
                <a:cubicBezTo>
                  <a:pt x="294" y="34"/>
                  <a:pt x="253" y="49"/>
                  <a:pt x="219" y="73"/>
                </a:cubicBezTo>
                <a:close/>
                <a:moveTo>
                  <a:pt x="150" y="165"/>
                </a:moveTo>
                <a:cubicBezTo>
                  <a:pt x="22" y="165"/>
                  <a:pt x="22" y="165"/>
                  <a:pt x="22" y="165"/>
                </a:cubicBezTo>
                <a:cubicBezTo>
                  <a:pt x="10" y="165"/>
                  <a:pt x="0" y="155"/>
                  <a:pt x="0" y="14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01"/>
                  <a:pt x="10" y="91"/>
                  <a:pt x="22" y="91"/>
                </a:cubicBezTo>
                <a:cubicBezTo>
                  <a:pt x="198" y="91"/>
                  <a:pt x="198" y="91"/>
                  <a:pt x="198" y="91"/>
                </a:cubicBezTo>
                <a:cubicBezTo>
                  <a:pt x="177" y="112"/>
                  <a:pt x="161" y="137"/>
                  <a:pt x="150" y="165"/>
                </a:cubicBezTo>
                <a:close/>
                <a:moveTo>
                  <a:pt x="139" y="256"/>
                </a:moveTo>
                <a:cubicBezTo>
                  <a:pt x="22" y="256"/>
                  <a:pt x="22" y="256"/>
                  <a:pt x="22" y="256"/>
                </a:cubicBezTo>
                <a:cubicBezTo>
                  <a:pt x="10" y="256"/>
                  <a:pt x="0" y="246"/>
                  <a:pt x="0" y="234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193"/>
                  <a:pt x="10" y="183"/>
                  <a:pt x="22" y="183"/>
                </a:cubicBezTo>
                <a:cubicBezTo>
                  <a:pt x="144" y="183"/>
                  <a:pt x="144" y="183"/>
                  <a:pt x="144" y="183"/>
                </a:cubicBezTo>
                <a:cubicBezTo>
                  <a:pt x="140" y="199"/>
                  <a:pt x="138" y="217"/>
                  <a:pt x="138" y="235"/>
                </a:cubicBezTo>
                <a:cubicBezTo>
                  <a:pt x="138" y="242"/>
                  <a:pt x="138" y="249"/>
                  <a:pt x="139" y="2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19A99513-9E6B-8A05-60B2-0DE2DE8AE389}"/>
              </a:ext>
            </a:extLst>
          </p:cNvPr>
          <p:cNvSpPr>
            <a:spLocks noEditPoints="1"/>
          </p:cNvSpPr>
          <p:nvPr/>
        </p:nvSpPr>
        <p:spPr bwMode="auto">
          <a:xfrm>
            <a:off x="6242307" y="3165427"/>
            <a:ext cx="358046" cy="295621"/>
          </a:xfrm>
          <a:custGeom>
            <a:avLst/>
            <a:gdLst>
              <a:gd name="T0" fmla="*/ 485 w 505"/>
              <a:gd name="T1" fmla="*/ 364 h 417"/>
              <a:gd name="T2" fmla="*/ 481 w 505"/>
              <a:gd name="T3" fmla="*/ 282 h 417"/>
              <a:gd name="T4" fmla="*/ 505 w 505"/>
              <a:gd name="T5" fmla="*/ 26 h 417"/>
              <a:gd name="T6" fmla="*/ 181 w 505"/>
              <a:gd name="T7" fmla="*/ 0 h 417"/>
              <a:gd name="T8" fmla="*/ 157 w 505"/>
              <a:gd name="T9" fmla="*/ 32 h 417"/>
              <a:gd name="T10" fmla="*/ 367 w 505"/>
              <a:gd name="T11" fmla="*/ 67 h 417"/>
              <a:gd name="T12" fmla="*/ 447 w 505"/>
              <a:gd name="T13" fmla="*/ 67 h 417"/>
              <a:gd name="T14" fmla="*/ 456 w 505"/>
              <a:gd name="T15" fmla="*/ 78 h 417"/>
              <a:gd name="T16" fmla="*/ 368 w 505"/>
              <a:gd name="T17" fmla="*/ 89 h 417"/>
              <a:gd name="T18" fmla="*/ 447 w 505"/>
              <a:gd name="T19" fmla="*/ 125 h 417"/>
              <a:gd name="T20" fmla="*/ 456 w 505"/>
              <a:gd name="T21" fmla="*/ 135 h 417"/>
              <a:gd name="T22" fmla="*/ 368 w 505"/>
              <a:gd name="T23" fmla="*/ 146 h 417"/>
              <a:gd name="T24" fmla="*/ 447 w 505"/>
              <a:gd name="T25" fmla="*/ 186 h 417"/>
              <a:gd name="T26" fmla="*/ 456 w 505"/>
              <a:gd name="T27" fmla="*/ 196 h 417"/>
              <a:gd name="T28" fmla="*/ 368 w 505"/>
              <a:gd name="T29" fmla="*/ 207 h 417"/>
              <a:gd name="T30" fmla="*/ 348 w 505"/>
              <a:gd name="T31" fmla="*/ 311 h 417"/>
              <a:gd name="T32" fmla="*/ 323 w 505"/>
              <a:gd name="T33" fmla="*/ 337 h 417"/>
              <a:gd name="T34" fmla="*/ 20 w 505"/>
              <a:gd name="T35" fmla="*/ 417 h 417"/>
              <a:gd name="T36" fmla="*/ 24 w 505"/>
              <a:gd name="T37" fmla="*/ 335 h 417"/>
              <a:gd name="T38" fmla="*/ 0 w 505"/>
              <a:gd name="T39" fmla="*/ 79 h 417"/>
              <a:gd name="T40" fmla="*/ 324 w 505"/>
              <a:gd name="T41" fmla="*/ 53 h 417"/>
              <a:gd name="T42" fmla="*/ 348 w 505"/>
              <a:gd name="T43" fmla="*/ 311 h 417"/>
              <a:gd name="T44" fmla="*/ 290 w 505"/>
              <a:gd name="T45" fmla="*/ 119 h 417"/>
              <a:gd name="T46" fmla="*/ 300 w 505"/>
              <a:gd name="T47" fmla="*/ 129 h 417"/>
              <a:gd name="T48" fmla="*/ 58 w 505"/>
              <a:gd name="T49" fmla="*/ 140 h 417"/>
              <a:gd name="T50" fmla="*/ 48 w 505"/>
              <a:gd name="T51" fmla="*/ 129 h 417"/>
              <a:gd name="T52" fmla="*/ 58 w 505"/>
              <a:gd name="T53" fmla="*/ 176 h 417"/>
              <a:gd name="T54" fmla="*/ 300 w 505"/>
              <a:gd name="T55" fmla="*/ 187 h 417"/>
              <a:gd name="T56" fmla="*/ 290 w 505"/>
              <a:gd name="T57" fmla="*/ 198 h 417"/>
              <a:gd name="T58" fmla="*/ 48 w 505"/>
              <a:gd name="T59" fmla="*/ 187 h 417"/>
              <a:gd name="T60" fmla="*/ 58 w 505"/>
              <a:gd name="T61" fmla="*/ 176 h 417"/>
              <a:gd name="T62" fmla="*/ 290 w 505"/>
              <a:gd name="T63" fmla="*/ 237 h 417"/>
              <a:gd name="T64" fmla="*/ 300 w 505"/>
              <a:gd name="T65" fmla="*/ 248 h 417"/>
              <a:gd name="T66" fmla="*/ 58 w 505"/>
              <a:gd name="T67" fmla="*/ 259 h 417"/>
              <a:gd name="T68" fmla="*/ 48 w 505"/>
              <a:gd name="T69" fmla="*/ 248 h 417"/>
              <a:gd name="T70" fmla="*/ 38 w 505"/>
              <a:gd name="T71" fmla="*/ 371 h 417"/>
              <a:gd name="T72" fmla="*/ 35 w 505"/>
              <a:gd name="T73" fmla="*/ 320 h 417"/>
              <a:gd name="T74" fmla="*/ 18 w 505"/>
              <a:gd name="T75" fmla="*/ 91 h 417"/>
              <a:gd name="T76" fmla="*/ 313 w 505"/>
              <a:gd name="T77" fmla="*/ 72 h 417"/>
              <a:gd name="T78" fmla="*/ 330 w 505"/>
              <a:gd name="T79" fmla="*/ 301 h 417"/>
              <a:gd name="T80" fmla="*/ 313 w 505"/>
              <a:gd name="T81" fmla="*/ 32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05" h="417">
                <a:moveTo>
                  <a:pt x="368" y="285"/>
                </a:moveTo>
                <a:cubicBezTo>
                  <a:pt x="426" y="288"/>
                  <a:pt x="448" y="325"/>
                  <a:pt x="485" y="364"/>
                </a:cubicBezTo>
                <a:cubicBezTo>
                  <a:pt x="486" y="336"/>
                  <a:pt x="486" y="310"/>
                  <a:pt x="480" y="282"/>
                </a:cubicBezTo>
                <a:cubicBezTo>
                  <a:pt x="481" y="282"/>
                  <a:pt x="481" y="282"/>
                  <a:pt x="481" y="282"/>
                </a:cubicBezTo>
                <a:cubicBezTo>
                  <a:pt x="494" y="282"/>
                  <a:pt x="505" y="270"/>
                  <a:pt x="505" y="256"/>
                </a:cubicBezTo>
                <a:cubicBezTo>
                  <a:pt x="505" y="200"/>
                  <a:pt x="505" y="82"/>
                  <a:pt x="505" y="26"/>
                </a:cubicBezTo>
                <a:cubicBezTo>
                  <a:pt x="505" y="12"/>
                  <a:pt x="494" y="0"/>
                  <a:pt x="481" y="0"/>
                </a:cubicBezTo>
                <a:cubicBezTo>
                  <a:pt x="381" y="0"/>
                  <a:pt x="281" y="0"/>
                  <a:pt x="181" y="0"/>
                </a:cubicBezTo>
                <a:cubicBezTo>
                  <a:pt x="168" y="0"/>
                  <a:pt x="157" y="12"/>
                  <a:pt x="157" y="26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328" y="32"/>
                  <a:pt x="328" y="32"/>
                  <a:pt x="328" y="32"/>
                </a:cubicBezTo>
                <a:cubicBezTo>
                  <a:pt x="348" y="32"/>
                  <a:pt x="364" y="47"/>
                  <a:pt x="367" y="67"/>
                </a:cubicBezTo>
                <a:cubicBezTo>
                  <a:pt x="368" y="67"/>
                  <a:pt x="368" y="67"/>
                  <a:pt x="368" y="67"/>
                </a:cubicBezTo>
                <a:cubicBezTo>
                  <a:pt x="447" y="67"/>
                  <a:pt x="447" y="67"/>
                  <a:pt x="447" y="67"/>
                </a:cubicBezTo>
                <a:cubicBezTo>
                  <a:pt x="452" y="67"/>
                  <a:pt x="456" y="72"/>
                  <a:pt x="456" y="78"/>
                </a:cubicBezTo>
                <a:cubicBezTo>
                  <a:pt x="456" y="78"/>
                  <a:pt x="456" y="78"/>
                  <a:pt x="456" y="78"/>
                </a:cubicBezTo>
                <a:cubicBezTo>
                  <a:pt x="456" y="84"/>
                  <a:pt x="452" y="89"/>
                  <a:pt x="447" y="89"/>
                </a:cubicBezTo>
                <a:cubicBezTo>
                  <a:pt x="368" y="89"/>
                  <a:pt x="368" y="89"/>
                  <a:pt x="368" y="89"/>
                </a:cubicBezTo>
                <a:cubicBezTo>
                  <a:pt x="368" y="125"/>
                  <a:pt x="368" y="125"/>
                  <a:pt x="368" y="125"/>
                </a:cubicBezTo>
                <a:cubicBezTo>
                  <a:pt x="447" y="125"/>
                  <a:pt x="447" y="125"/>
                  <a:pt x="447" y="125"/>
                </a:cubicBezTo>
                <a:cubicBezTo>
                  <a:pt x="452" y="125"/>
                  <a:pt x="456" y="129"/>
                  <a:pt x="456" y="135"/>
                </a:cubicBezTo>
                <a:cubicBezTo>
                  <a:pt x="456" y="135"/>
                  <a:pt x="456" y="135"/>
                  <a:pt x="456" y="135"/>
                </a:cubicBezTo>
                <a:cubicBezTo>
                  <a:pt x="456" y="141"/>
                  <a:pt x="452" y="146"/>
                  <a:pt x="447" y="146"/>
                </a:cubicBezTo>
                <a:cubicBezTo>
                  <a:pt x="368" y="146"/>
                  <a:pt x="368" y="146"/>
                  <a:pt x="368" y="146"/>
                </a:cubicBezTo>
                <a:cubicBezTo>
                  <a:pt x="368" y="186"/>
                  <a:pt x="368" y="186"/>
                  <a:pt x="368" y="186"/>
                </a:cubicBezTo>
                <a:cubicBezTo>
                  <a:pt x="447" y="186"/>
                  <a:pt x="447" y="186"/>
                  <a:pt x="447" y="186"/>
                </a:cubicBezTo>
                <a:cubicBezTo>
                  <a:pt x="452" y="186"/>
                  <a:pt x="456" y="190"/>
                  <a:pt x="456" y="196"/>
                </a:cubicBezTo>
                <a:cubicBezTo>
                  <a:pt x="456" y="196"/>
                  <a:pt x="456" y="196"/>
                  <a:pt x="456" y="196"/>
                </a:cubicBezTo>
                <a:cubicBezTo>
                  <a:pt x="456" y="202"/>
                  <a:pt x="452" y="207"/>
                  <a:pt x="447" y="207"/>
                </a:cubicBezTo>
                <a:cubicBezTo>
                  <a:pt x="368" y="207"/>
                  <a:pt x="368" y="207"/>
                  <a:pt x="368" y="207"/>
                </a:cubicBezTo>
                <a:cubicBezTo>
                  <a:pt x="368" y="285"/>
                  <a:pt x="368" y="285"/>
                  <a:pt x="368" y="285"/>
                </a:cubicBezTo>
                <a:close/>
                <a:moveTo>
                  <a:pt x="348" y="311"/>
                </a:moveTo>
                <a:cubicBezTo>
                  <a:pt x="348" y="318"/>
                  <a:pt x="346" y="325"/>
                  <a:pt x="341" y="330"/>
                </a:cubicBezTo>
                <a:cubicBezTo>
                  <a:pt x="336" y="335"/>
                  <a:pt x="330" y="337"/>
                  <a:pt x="323" y="337"/>
                </a:cubicBezTo>
                <a:cubicBezTo>
                  <a:pt x="229" y="334"/>
                  <a:pt x="109" y="320"/>
                  <a:pt x="49" y="386"/>
                </a:cubicBezTo>
                <a:cubicBezTo>
                  <a:pt x="39" y="397"/>
                  <a:pt x="29" y="407"/>
                  <a:pt x="20" y="417"/>
                </a:cubicBezTo>
                <a:cubicBezTo>
                  <a:pt x="19" y="389"/>
                  <a:pt x="19" y="363"/>
                  <a:pt x="25" y="335"/>
                </a:cubicBezTo>
                <a:cubicBezTo>
                  <a:pt x="24" y="335"/>
                  <a:pt x="24" y="335"/>
                  <a:pt x="24" y="335"/>
                </a:cubicBezTo>
                <a:cubicBezTo>
                  <a:pt x="11" y="335"/>
                  <a:pt x="0" y="323"/>
                  <a:pt x="0" y="30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5"/>
                  <a:pt x="11" y="53"/>
                  <a:pt x="24" y="53"/>
                </a:cubicBezTo>
                <a:cubicBezTo>
                  <a:pt x="124" y="53"/>
                  <a:pt x="224" y="53"/>
                  <a:pt x="324" y="53"/>
                </a:cubicBezTo>
                <a:cubicBezTo>
                  <a:pt x="337" y="53"/>
                  <a:pt x="348" y="65"/>
                  <a:pt x="348" y="79"/>
                </a:cubicBezTo>
                <a:cubicBezTo>
                  <a:pt x="348" y="136"/>
                  <a:pt x="348" y="255"/>
                  <a:pt x="348" y="311"/>
                </a:cubicBezTo>
                <a:close/>
                <a:moveTo>
                  <a:pt x="58" y="119"/>
                </a:moveTo>
                <a:cubicBezTo>
                  <a:pt x="290" y="119"/>
                  <a:pt x="290" y="119"/>
                  <a:pt x="290" y="119"/>
                </a:cubicBezTo>
                <a:cubicBezTo>
                  <a:pt x="295" y="119"/>
                  <a:pt x="300" y="124"/>
                  <a:pt x="300" y="129"/>
                </a:cubicBezTo>
                <a:cubicBezTo>
                  <a:pt x="300" y="129"/>
                  <a:pt x="300" y="129"/>
                  <a:pt x="300" y="129"/>
                </a:cubicBezTo>
                <a:cubicBezTo>
                  <a:pt x="300" y="135"/>
                  <a:pt x="295" y="140"/>
                  <a:pt x="290" y="140"/>
                </a:cubicBezTo>
                <a:cubicBezTo>
                  <a:pt x="58" y="140"/>
                  <a:pt x="58" y="140"/>
                  <a:pt x="58" y="140"/>
                </a:cubicBezTo>
                <a:cubicBezTo>
                  <a:pt x="53" y="140"/>
                  <a:pt x="48" y="135"/>
                  <a:pt x="48" y="129"/>
                </a:cubicBezTo>
                <a:cubicBezTo>
                  <a:pt x="48" y="129"/>
                  <a:pt x="48" y="129"/>
                  <a:pt x="48" y="129"/>
                </a:cubicBezTo>
                <a:cubicBezTo>
                  <a:pt x="48" y="124"/>
                  <a:pt x="53" y="119"/>
                  <a:pt x="58" y="119"/>
                </a:cubicBezTo>
                <a:close/>
                <a:moveTo>
                  <a:pt x="58" y="176"/>
                </a:moveTo>
                <a:cubicBezTo>
                  <a:pt x="290" y="176"/>
                  <a:pt x="290" y="176"/>
                  <a:pt x="290" y="176"/>
                </a:cubicBezTo>
                <a:cubicBezTo>
                  <a:pt x="295" y="176"/>
                  <a:pt x="300" y="181"/>
                  <a:pt x="300" y="187"/>
                </a:cubicBezTo>
                <a:cubicBezTo>
                  <a:pt x="300" y="187"/>
                  <a:pt x="300" y="187"/>
                  <a:pt x="300" y="187"/>
                </a:cubicBezTo>
                <a:cubicBezTo>
                  <a:pt x="300" y="193"/>
                  <a:pt x="295" y="198"/>
                  <a:pt x="290" y="198"/>
                </a:cubicBezTo>
                <a:cubicBezTo>
                  <a:pt x="58" y="198"/>
                  <a:pt x="58" y="198"/>
                  <a:pt x="58" y="198"/>
                </a:cubicBezTo>
                <a:cubicBezTo>
                  <a:pt x="53" y="198"/>
                  <a:pt x="48" y="193"/>
                  <a:pt x="48" y="187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48" y="181"/>
                  <a:pt x="53" y="176"/>
                  <a:pt x="58" y="176"/>
                </a:cubicBezTo>
                <a:close/>
                <a:moveTo>
                  <a:pt x="58" y="237"/>
                </a:moveTo>
                <a:cubicBezTo>
                  <a:pt x="290" y="237"/>
                  <a:pt x="290" y="237"/>
                  <a:pt x="290" y="237"/>
                </a:cubicBezTo>
                <a:cubicBezTo>
                  <a:pt x="295" y="237"/>
                  <a:pt x="300" y="242"/>
                  <a:pt x="300" y="248"/>
                </a:cubicBezTo>
                <a:cubicBezTo>
                  <a:pt x="300" y="248"/>
                  <a:pt x="300" y="248"/>
                  <a:pt x="300" y="248"/>
                </a:cubicBezTo>
                <a:cubicBezTo>
                  <a:pt x="300" y="254"/>
                  <a:pt x="295" y="259"/>
                  <a:pt x="290" y="259"/>
                </a:cubicBezTo>
                <a:cubicBezTo>
                  <a:pt x="58" y="259"/>
                  <a:pt x="58" y="259"/>
                  <a:pt x="58" y="259"/>
                </a:cubicBezTo>
                <a:cubicBezTo>
                  <a:pt x="53" y="259"/>
                  <a:pt x="48" y="254"/>
                  <a:pt x="48" y="248"/>
                </a:cubicBezTo>
                <a:cubicBezTo>
                  <a:pt x="48" y="248"/>
                  <a:pt x="48" y="248"/>
                  <a:pt x="48" y="248"/>
                </a:cubicBezTo>
                <a:cubicBezTo>
                  <a:pt x="48" y="242"/>
                  <a:pt x="53" y="237"/>
                  <a:pt x="58" y="237"/>
                </a:cubicBezTo>
                <a:close/>
                <a:moveTo>
                  <a:pt x="38" y="371"/>
                </a:moveTo>
                <a:cubicBezTo>
                  <a:pt x="39" y="352"/>
                  <a:pt x="43" y="338"/>
                  <a:pt x="48" y="320"/>
                </a:cubicBezTo>
                <a:cubicBezTo>
                  <a:pt x="35" y="320"/>
                  <a:pt x="35" y="320"/>
                  <a:pt x="35" y="320"/>
                </a:cubicBezTo>
                <a:cubicBezTo>
                  <a:pt x="25" y="320"/>
                  <a:pt x="18" y="312"/>
                  <a:pt x="18" y="301"/>
                </a:cubicBezTo>
                <a:cubicBezTo>
                  <a:pt x="18" y="91"/>
                  <a:pt x="18" y="91"/>
                  <a:pt x="18" y="91"/>
                </a:cubicBezTo>
                <a:cubicBezTo>
                  <a:pt x="18" y="81"/>
                  <a:pt x="25" y="72"/>
                  <a:pt x="35" y="72"/>
                </a:cubicBezTo>
                <a:cubicBezTo>
                  <a:pt x="128" y="72"/>
                  <a:pt x="220" y="72"/>
                  <a:pt x="313" y="72"/>
                </a:cubicBezTo>
                <a:cubicBezTo>
                  <a:pt x="323" y="72"/>
                  <a:pt x="330" y="81"/>
                  <a:pt x="330" y="91"/>
                </a:cubicBezTo>
                <a:cubicBezTo>
                  <a:pt x="330" y="140"/>
                  <a:pt x="330" y="252"/>
                  <a:pt x="330" y="301"/>
                </a:cubicBezTo>
                <a:cubicBezTo>
                  <a:pt x="330" y="306"/>
                  <a:pt x="329" y="311"/>
                  <a:pt x="325" y="314"/>
                </a:cubicBezTo>
                <a:cubicBezTo>
                  <a:pt x="322" y="318"/>
                  <a:pt x="318" y="320"/>
                  <a:pt x="313" y="320"/>
                </a:cubicBezTo>
                <a:cubicBezTo>
                  <a:pt x="227" y="318"/>
                  <a:pt x="83" y="308"/>
                  <a:pt x="38" y="3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2" tIns="45706" rIns="91412" bIns="45706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FFED12E5-131B-26BB-B69F-7A33320E8526}"/>
              </a:ext>
            </a:extLst>
          </p:cNvPr>
          <p:cNvSpPr txBox="1"/>
          <p:nvPr/>
        </p:nvSpPr>
        <p:spPr>
          <a:xfrm>
            <a:off x="1417206" y="2829925"/>
            <a:ext cx="2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生活經驗中的重大發現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90FFD07B-9307-7A56-BA4E-4DD3C65771F3}"/>
              </a:ext>
            </a:extLst>
          </p:cNvPr>
          <p:cNvSpPr txBox="1"/>
          <p:nvPr/>
        </p:nvSpPr>
        <p:spPr>
          <a:xfrm>
            <a:off x="8293736" y="2850996"/>
            <a:ext cx="202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好好收集資料！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385E3ACE-2A81-C78C-8BF8-61A28C3033D8}"/>
              </a:ext>
            </a:extLst>
          </p:cNvPr>
          <p:cNvSpPr txBox="1"/>
          <p:nvPr/>
        </p:nvSpPr>
        <p:spPr>
          <a:xfrm>
            <a:off x="849260" y="2193943"/>
            <a:ext cx="432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一、動機</a:t>
            </a:r>
            <a:r>
              <a:rPr lang="zh-TW" altLang="en-US" sz="3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3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發想期</a:t>
            </a:r>
            <a:r>
              <a:rPr lang="en-US" altLang="zh-TW" sz="3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)</a:t>
            </a:r>
            <a:endParaRPr lang="en-US" altLang="zh-CN" sz="3200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B2F4FDF7-76C8-0BAD-0E5F-D960D20362CA}"/>
              </a:ext>
            </a:extLst>
          </p:cNvPr>
          <p:cNvSpPr txBox="1"/>
          <p:nvPr/>
        </p:nvSpPr>
        <p:spPr>
          <a:xfrm>
            <a:off x="7634128" y="2279046"/>
            <a:ext cx="446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二、重要性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(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戰略研擬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7A255EA1-7930-F659-2ACF-6FC9B02C03B2}"/>
              </a:ext>
            </a:extLst>
          </p:cNvPr>
          <p:cNvSpPr txBox="1"/>
          <p:nvPr/>
        </p:nvSpPr>
        <p:spPr>
          <a:xfrm>
            <a:off x="3372144" y="5077060"/>
            <a:ext cx="624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三、可執行、具有統計意義</a:t>
            </a:r>
            <a:r>
              <a:rPr lang="zh-TW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(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評估期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C7A23417-76AF-0B33-CE08-33CEB4B71C7A}"/>
              </a:ext>
            </a:extLst>
          </p:cNvPr>
          <p:cNvSpPr txBox="1"/>
          <p:nvPr/>
        </p:nvSpPr>
        <p:spPr>
          <a:xfrm>
            <a:off x="1418237" y="3165427"/>
            <a:ext cx="2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學習上的重大問題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5AAB328D-C47D-8E02-F115-75FF300B2CFD}"/>
              </a:ext>
            </a:extLst>
          </p:cNvPr>
          <p:cNvSpPr txBox="1"/>
          <p:nvPr/>
        </p:nvSpPr>
        <p:spPr>
          <a:xfrm>
            <a:off x="663698" y="3577348"/>
            <a:ext cx="3778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糟糕，是老師想的！</a:t>
            </a:r>
            <a:br>
              <a:rPr lang="en-US" altLang="zh-TW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</a:br>
            <a:r>
              <a:rPr lang="en-US" altLang="zh-TW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Wingdings" pitchFamily="2" charset="2"/>
              </a:rPr>
              <a:t></a:t>
            </a:r>
            <a:r>
              <a:rPr lang="zh-TW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Wingdings" pitchFamily="2" charset="2"/>
              </a:rPr>
              <a:t>那你就要花很多時間</a:t>
            </a:r>
            <a:br>
              <a:rPr lang="en-US" altLang="zh-TW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Wingdings" pitchFamily="2" charset="2"/>
              </a:rPr>
            </a:br>
            <a:r>
              <a:rPr lang="zh-TW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Wingdings" pitchFamily="2" charset="2"/>
              </a:rPr>
              <a:t>   搞清楚「為什麼這個題目值得做」！</a:t>
            </a:r>
            <a:br>
              <a:rPr lang="en-US" altLang="zh-TW" sz="16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</a:br>
            <a:endParaRPr lang="en-US" altLang="zh-CN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D7412667-A03B-7E6A-C4E4-B5C6C5BFBACB}"/>
              </a:ext>
            </a:extLst>
          </p:cNvPr>
          <p:cNvSpPr txBox="1"/>
          <p:nvPr/>
        </p:nvSpPr>
        <p:spPr>
          <a:xfrm>
            <a:off x="3740679" y="5587536"/>
            <a:ext cx="521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搞清楚方法是什麼？收集資料難不難？評估可行性！</a:t>
            </a:r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26265AE-A5CF-3E51-4021-962AF366606E}"/>
              </a:ext>
            </a:extLst>
          </p:cNvPr>
          <p:cNvSpPr txBox="1"/>
          <p:nvPr/>
        </p:nvSpPr>
        <p:spPr>
          <a:xfrm>
            <a:off x="8319892" y="3186994"/>
            <a:ext cx="1897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如何查詢文獻</a:t>
            </a:r>
            <a:endParaRPr lang="zh-TW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AEE829E-964F-7F78-BE9F-8D2F70FFFD7E}"/>
              </a:ext>
            </a:extLst>
          </p:cNvPr>
          <p:cNvGrpSpPr>
            <a:grpSpLocks/>
          </p:cNvGrpSpPr>
          <p:nvPr/>
        </p:nvGrpSpPr>
        <p:grpSpPr bwMode="auto">
          <a:xfrm>
            <a:off x="2569226" y="79119"/>
            <a:ext cx="7053547" cy="774253"/>
            <a:chOff x="0" y="0"/>
            <a:chExt cx="1857388" cy="1082310"/>
          </a:xfrm>
        </p:grpSpPr>
        <p:pic>
          <p:nvPicPr>
            <p:cNvPr id="24" name="图片 23" descr="未标题-g sag1.jpg">
              <a:extLst>
                <a:ext uri="{FF2B5EF4-FFF2-40B4-BE49-F238E27FC236}">
                  <a16:creationId xmlns:a16="http://schemas.microsoft.com/office/drawing/2014/main" id="{9934D7DF-DD57-2372-C690-6B93380B4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57388" cy="108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6C8B6FB-02EE-8A30-195B-75F1A33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64" y="152894"/>
              <a:ext cx="1357323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題目怎麼長成的？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Picture 42">
            <a:extLst>
              <a:ext uri="{FF2B5EF4-FFF2-40B4-BE49-F238E27FC236}">
                <a16:creationId xmlns:a16="http://schemas.microsoft.com/office/drawing/2014/main" id="{DBA2C1F1-407C-C655-3472-A85D115B3B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27E28-D2B4-1FA5-7073-E4119572F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7E7382D-1DE1-0AAA-133E-B55ED4313C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73058" y="1073523"/>
            <a:ext cx="11963402" cy="598170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32214B-C777-71DB-5F25-26E2C532EC29}"/>
              </a:ext>
            </a:extLst>
          </p:cNvPr>
          <p:cNvSpPr txBox="1"/>
          <p:nvPr/>
        </p:nvSpPr>
        <p:spPr>
          <a:xfrm>
            <a:off x="662380" y="1326358"/>
            <a:ext cx="6122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❌ 問題 </a:t>
            </a:r>
            <a:r>
              <a:rPr lang="en-US" altLang="zh-TW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r>
              <a:rPr lang="zh-TW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：題目太大、太抽象</a:t>
            </a:r>
          </a:p>
        </p:txBody>
      </p:sp>
      <p:grpSp>
        <p:nvGrpSpPr>
          <p:cNvPr id="14" name="组合 22">
            <a:extLst>
              <a:ext uri="{FF2B5EF4-FFF2-40B4-BE49-F238E27FC236}">
                <a16:creationId xmlns:a16="http://schemas.microsoft.com/office/drawing/2014/main" id="{225A22C5-D2D2-077E-F59C-F15666E54770}"/>
              </a:ext>
            </a:extLst>
          </p:cNvPr>
          <p:cNvGrpSpPr>
            <a:grpSpLocks/>
          </p:cNvGrpSpPr>
          <p:nvPr/>
        </p:nvGrpSpPr>
        <p:grpSpPr bwMode="auto">
          <a:xfrm>
            <a:off x="1996989" y="298045"/>
            <a:ext cx="8515540" cy="929651"/>
            <a:chOff x="-67025" y="24598"/>
            <a:chExt cx="2242370" cy="1299537"/>
          </a:xfrm>
        </p:grpSpPr>
        <p:pic>
          <p:nvPicPr>
            <p:cNvPr id="15" name="图片 23" descr="未标题-g sag1.jpg">
              <a:extLst>
                <a:ext uri="{FF2B5EF4-FFF2-40B4-BE49-F238E27FC236}">
                  <a16:creationId xmlns:a16="http://schemas.microsoft.com/office/drawing/2014/main" id="{A3EFD189-A172-64AD-6C25-0B6DF9917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7025" y="24598"/>
              <a:ext cx="2242370" cy="129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矩形 24">
              <a:extLst>
                <a:ext uri="{FF2B5EF4-FFF2-40B4-BE49-F238E27FC236}">
                  <a16:creationId xmlns:a16="http://schemas.microsoft.com/office/drawing/2014/main" id="{B62D56DD-1AE3-ADCE-3ADD-F976FC5CF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64" y="152894"/>
              <a:ext cx="1630540" cy="81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高中專題常見的問題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Rectangle 1">
            <a:extLst>
              <a:ext uri="{FF2B5EF4-FFF2-40B4-BE49-F238E27FC236}">
                <a16:creationId xmlns:a16="http://schemas.microsoft.com/office/drawing/2014/main" id="{62055F39-1932-DC05-34E7-EF9793E2B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5418" y="1356363"/>
            <a:ext cx="403187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「</a:t>
            </a:r>
            <a:r>
              <a:rPr kumimoji="0" lang="zh-TW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什麼是潛移斷層？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」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「板塊運動對台灣的影響」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「地震能不</a:t>
            </a:r>
            <a:r>
              <a:rPr kumimoji="0" lang="zh-TW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能用</a:t>
            </a:r>
            <a:r>
              <a:rPr kumimoji="0" lang="en-US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GNSS</a:t>
            </a:r>
            <a:r>
              <a:rPr kumimoji="0" lang="zh-TW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做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預測？」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E5FB875-55F1-5501-374C-35FA8C86C278}"/>
              </a:ext>
            </a:extLst>
          </p:cNvPr>
          <p:cNvSpPr txBox="1"/>
          <p:nvPr/>
        </p:nvSpPr>
        <p:spPr>
          <a:xfrm>
            <a:off x="985108" y="2407784"/>
            <a:ext cx="5505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科學專題不是回答「為什麼世界是這樣？」而是回答「在這份資料裡，什麼部分是可以被檢查</a:t>
            </a:r>
            <a:r>
              <a:rPr lang="en-US" altLang="zh-TW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lang="zh-TW" altLang="en-US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檢驗的？」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FBC876D-62E9-1FC2-6F0B-C9A102EB90B4}"/>
              </a:ext>
            </a:extLst>
          </p:cNvPr>
          <p:cNvSpPr txBox="1"/>
          <p:nvPr/>
        </p:nvSpPr>
        <p:spPr>
          <a:xfrm>
            <a:off x="608593" y="3219820"/>
            <a:ext cx="11256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❌ 問題 </a:t>
            </a:r>
            <a:r>
              <a:rPr lang="en-US" altLang="zh-TW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r>
              <a:rPr lang="zh-TW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：看到很多資料，更不知道怎麼開始！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5E5601C-B694-974D-9035-EBB3366E2AE9}"/>
              </a:ext>
            </a:extLst>
          </p:cNvPr>
          <p:cNvSpPr txBox="1"/>
          <p:nvPr/>
        </p:nvSpPr>
        <p:spPr>
          <a:xfrm>
            <a:off x="1017493" y="3774774"/>
            <a:ext cx="6122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因為你心中沒有「問題」！</a:t>
            </a:r>
            <a:br>
              <a:rPr lang="en-US" altLang="zh-TW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</a:br>
            <a:r>
              <a:rPr lang="zh-TW" altLang="en-US" dirty="0">
                <a:solidFill>
                  <a:srgbClr val="FF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而，資料的價值不在於多少，而在於你拿哪兩個來比。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913018D-D05C-1307-414B-0CF01071145F}"/>
              </a:ext>
            </a:extLst>
          </p:cNvPr>
          <p:cNvSpPr txBox="1"/>
          <p:nvPr/>
        </p:nvSpPr>
        <p:spPr>
          <a:xfrm>
            <a:off x="608593" y="4675109"/>
            <a:ext cx="6122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❌ 問題 </a:t>
            </a:r>
            <a:r>
              <a:rPr lang="en-US" altLang="zh-TW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r>
              <a:rPr lang="zh-TW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：有圖 ≠ 有結果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BDD0020-85B2-046C-60F2-BD53DB27B3F2}"/>
              </a:ext>
            </a:extLst>
          </p:cNvPr>
          <p:cNvSpPr txBox="1"/>
          <p:nvPr/>
        </p:nvSpPr>
        <p:spPr>
          <a:xfrm>
            <a:off x="4693024" y="4721275"/>
            <a:ext cx="6122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HanziPen SC" panose="03000300000000000000" pitchFamily="66" charset="-122"/>
                <a:ea typeface="HanziPen SC" panose="03000300000000000000" pitchFamily="66" charset="-122"/>
              </a:rPr>
              <a:t>當圖都出來了，不就可以回答問題了嗎？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5583AEC-B6CC-CCAF-610B-62E75BC8EAEE}"/>
              </a:ext>
            </a:extLst>
          </p:cNvPr>
          <p:cNvSpPr txBox="1"/>
          <p:nvPr/>
        </p:nvSpPr>
        <p:spPr>
          <a:xfrm>
            <a:off x="1017493" y="5167551"/>
            <a:ext cx="10334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所以你需要知道圖是用什麼資料畫的？ 這張圖是在回答哪一個問題？我可以怎麼做後續處理？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7EFAC2A-ECEA-042F-A65F-A5EF0DB3C2A3}"/>
              </a:ext>
            </a:extLst>
          </p:cNvPr>
          <p:cNvSpPr txBox="1"/>
          <p:nvPr/>
        </p:nvSpPr>
        <p:spPr>
          <a:xfrm>
            <a:off x="633137" y="5885579"/>
            <a:ext cx="975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❌ 問題 </a:t>
            </a:r>
            <a:r>
              <a:rPr lang="en-US" altLang="zh-TW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r>
              <a:rPr lang="zh-TW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：一看到圖，就想解釋原因！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55AC48D-EDEA-0292-7A34-68001A480EA4}"/>
              </a:ext>
            </a:extLst>
          </p:cNvPr>
          <p:cNvSpPr txBox="1"/>
          <p:nvPr/>
        </p:nvSpPr>
        <p:spPr>
          <a:xfrm>
            <a:off x="1017493" y="6344804"/>
            <a:ext cx="4078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可別把「觀察」和「解釋」混在一起了！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F8DB885D-1C64-C72D-3917-2C1BF768B9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70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1" grpId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719DE17-543A-2D6E-7AC4-986576092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180" y="1611795"/>
            <a:ext cx="7943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TW" altLang="zh-TW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它主要是觀測資料，還是衍生產品？</a:t>
            </a:r>
            <a:b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</a:b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→ 原始與處理後的地震觀測資料並存</a:t>
            </a:r>
            <a:endParaRPr kumimoji="0" lang="en-US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TW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TW" altLang="zh-TW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時間尺度多長？</a:t>
            </a:r>
            <a:b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</a:b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→ 長期、連續、可做統計與時間變化</a:t>
            </a:r>
            <a:endParaRPr kumimoji="0" lang="en-US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anziPen SC" panose="03000300000000000000" pitchFamily="66" charset="-122"/>
              <a:ea typeface="HanziPen SC" panose="03000300000000000000" pitchFamily="66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TW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TW" altLang="zh-TW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空間尺度多密？</a:t>
            </a:r>
            <a:b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NTINGHEI SC DEMIBOLD" panose="02000000000000000000" pitchFamily="2" charset="-122"/>
                <a:ea typeface="LANTINGHEI SC DEMIBOLD" panose="02000000000000000000" pitchFamily="2" charset="-122"/>
              </a:rPr>
            </a:b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nziPen SC" panose="03000300000000000000" pitchFamily="66" charset="-122"/>
                <a:ea typeface="HanziPen SC" panose="03000300000000000000" pitchFamily="66" charset="-122"/>
              </a:rPr>
              <a:t>→ 台灣尺度，密集陣列，適合異質性研究</a:t>
            </a: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A21BD8E3-9C19-27FD-B6D6-D1772B5BBD11}"/>
              </a:ext>
            </a:extLst>
          </p:cNvPr>
          <p:cNvSpPr/>
          <p:nvPr/>
        </p:nvSpPr>
        <p:spPr>
          <a:xfrm>
            <a:off x="204397" y="154055"/>
            <a:ext cx="2697829" cy="73549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2.</a:t>
            </a:r>
            <a:r>
              <a:rPr kumimoji="1" lang="zh-TW" altLang="en-US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思考資料庫的本質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414EA73-6031-DC2B-956C-D5C1691114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23058" y="876299"/>
            <a:ext cx="11963402" cy="5981701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891507AB-9F8F-61A3-42CB-E7D19165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4183"/>
          </a:xfrm>
        </p:spPr>
        <p:txBody>
          <a:bodyPr/>
          <a:lstStyle/>
          <a:p>
            <a:pPr algn="ctr"/>
            <a:r>
              <a:rPr kumimoji="1" lang="zh-TW" altLang="en-US" dirty="0">
                <a:solidFill>
                  <a:srgbClr val="FF0000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互動時間</a:t>
            </a:r>
          </a:p>
        </p:txBody>
      </p:sp>
      <p:pic>
        <p:nvPicPr>
          <p:cNvPr id="10" name="Picture 42">
            <a:extLst>
              <a:ext uri="{FF2B5EF4-FFF2-40B4-BE49-F238E27FC236}">
                <a16:creationId xmlns:a16="http://schemas.microsoft.com/office/drawing/2014/main" id="{A731D2E1-3630-5190-2FC6-81D31A841A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7415">
            <a:off x="10759805" y="5149152"/>
            <a:ext cx="1279360" cy="160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50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11523</TotalTime>
  <Words>1595</Words>
  <Application>Microsoft Macintosh PowerPoint</Application>
  <PresentationFormat>寬螢幕</PresentationFormat>
  <Paragraphs>192</Paragraphs>
  <Slides>18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37" baseType="lpstr">
      <vt:lpstr>微軟正黑體</vt:lpstr>
      <vt:lpstr>PMingLiU</vt:lpstr>
      <vt:lpstr>標楷體</vt:lpstr>
      <vt:lpstr>BM YEONSUNG OTF</vt:lpstr>
      <vt:lpstr>HanziPen SC</vt:lpstr>
      <vt:lpstr>Heiti SC Medium</vt:lpstr>
      <vt:lpstr>Lantinghei SC Demibold</vt:lpstr>
      <vt:lpstr>Lantinghei SC Demibold</vt:lpstr>
      <vt:lpstr>Lantinghei SC Extralight</vt:lpstr>
      <vt:lpstr>微软雅黑</vt:lpstr>
      <vt:lpstr>PingFang SC</vt:lpstr>
      <vt:lpstr>PingFang SC Light</vt:lpstr>
      <vt:lpstr>PingFang SC Thin</vt:lpstr>
      <vt:lpstr>Yuppy SC</vt:lpstr>
      <vt:lpstr>Arial</vt:lpstr>
      <vt:lpstr>Calibri</vt:lpstr>
      <vt:lpstr>Calibri Light</vt:lpstr>
      <vt:lpstr>Roboto</vt:lpstr>
      <vt:lpstr>Office 佈景主題</vt:lpstr>
      <vt:lpstr>PowerPoint 簡報</vt:lpstr>
      <vt:lpstr>PowerPoint 簡報</vt:lpstr>
      <vt:lpstr>PowerPoint 簡報</vt:lpstr>
      <vt:lpstr>PowerPoint 簡報</vt:lpstr>
      <vt:lpstr>觀眾時間</vt:lpstr>
      <vt:lpstr>PowerPoint 簡報</vt:lpstr>
      <vt:lpstr>PowerPoint 簡報</vt:lpstr>
      <vt:lpstr>PowerPoint 簡報</vt:lpstr>
      <vt:lpstr>互動時間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Kate Chen</dc:creator>
  <cp:lastModifiedBy>Kate Chen</cp:lastModifiedBy>
  <cp:revision>116</cp:revision>
  <cp:lastPrinted>2026-01-27T06:45:55Z</cp:lastPrinted>
  <dcterms:created xsi:type="dcterms:W3CDTF">2026-01-20T10:22:26Z</dcterms:created>
  <dcterms:modified xsi:type="dcterms:W3CDTF">2026-02-04T06:56:42Z</dcterms:modified>
</cp:coreProperties>
</file>