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jpeg"/>
  <Override PartName="/ppt/media/image6.jpg" ContentType="image/jpeg"/>
  <Override PartName="/ppt/media/image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0.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8.jpg" ContentType="image/jpeg"/>
  <Override PartName="/ppt/media/image39.jpg" ContentType="image/jpeg"/>
  <Override PartName="/ppt/media/image41.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4.jpg" ContentType="image/jpeg"/>
  <Override PartName="/ppt/media/image75.jpg" ContentType="image/jpeg"/>
  <Override PartName="/ppt/media/image76.bin" ContentType="image/unknown"/>
  <Override PartName="/ppt/media/image77.jpg" ContentType="image/jpeg"/>
  <Override PartName="/ppt/notesSlides/notesSlide9.xml" ContentType="application/vnd.openxmlformats-officedocument.presentationml.notesSlide+xml"/>
  <Override PartName="/ppt/media/image80.jpg" ContentType="image/jpeg"/>
  <Override PartName="/ppt/media/image81.jpg" ContentType="image/jpeg"/>
  <Override PartName="/ppt/notesSlides/notesSlide10.xml" ContentType="application/vnd.openxmlformats-officedocument.presentationml.notesSlide+xml"/>
  <Override PartName="/ppt/media/image82.jpg" ContentType="image/jpeg"/>
  <Override PartName="/ppt/media/image83.jpg" ContentType="image/jpeg"/>
  <Override PartName="/ppt/media/image85.jpg" ContentType="image/jpeg"/>
  <Override PartName="/ppt/media/image8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63"/>
  </p:notesMasterIdLst>
  <p:sldIdLst>
    <p:sldId id="346" r:id="rId2"/>
    <p:sldId id="260" r:id="rId3"/>
    <p:sldId id="287" r:id="rId4"/>
    <p:sldId id="290" r:id="rId5"/>
    <p:sldId id="289" r:id="rId6"/>
    <p:sldId id="959" r:id="rId7"/>
    <p:sldId id="960" r:id="rId8"/>
    <p:sldId id="849" r:id="rId9"/>
    <p:sldId id="851" r:id="rId10"/>
    <p:sldId id="852" r:id="rId11"/>
    <p:sldId id="853" r:id="rId12"/>
    <p:sldId id="958" r:id="rId13"/>
    <p:sldId id="310" r:id="rId14"/>
    <p:sldId id="987" r:id="rId15"/>
    <p:sldId id="953" r:id="rId16"/>
    <p:sldId id="954" r:id="rId17"/>
    <p:sldId id="988" r:id="rId18"/>
    <p:sldId id="961" r:id="rId19"/>
    <p:sldId id="956" r:id="rId20"/>
    <p:sldId id="963" r:id="rId21"/>
    <p:sldId id="964" r:id="rId22"/>
    <p:sldId id="965" r:id="rId23"/>
    <p:sldId id="966" r:id="rId24"/>
    <p:sldId id="967" r:id="rId25"/>
    <p:sldId id="968" r:id="rId26"/>
    <p:sldId id="969" r:id="rId27"/>
    <p:sldId id="970" r:id="rId28"/>
    <p:sldId id="860" r:id="rId29"/>
    <p:sldId id="861" r:id="rId30"/>
    <p:sldId id="905" r:id="rId31"/>
    <p:sldId id="971" r:id="rId32"/>
    <p:sldId id="984" r:id="rId33"/>
    <p:sldId id="985" r:id="rId34"/>
    <p:sldId id="972" r:id="rId35"/>
    <p:sldId id="973" r:id="rId36"/>
    <p:sldId id="974" r:id="rId37"/>
    <p:sldId id="975" r:id="rId38"/>
    <p:sldId id="976" r:id="rId39"/>
    <p:sldId id="977" r:id="rId40"/>
    <p:sldId id="978" r:id="rId41"/>
    <p:sldId id="979" r:id="rId42"/>
    <p:sldId id="293" r:id="rId43"/>
    <p:sldId id="980" r:id="rId44"/>
    <p:sldId id="981" r:id="rId45"/>
    <p:sldId id="983" r:id="rId46"/>
    <p:sldId id="913" r:id="rId47"/>
    <p:sldId id="986" r:id="rId48"/>
    <p:sldId id="915" r:id="rId49"/>
    <p:sldId id="914" r:id="rId50"/>
    <p:sldId id="436" r:id="rId51"/>
    <p:sldId id="447" r:id="rId52"/>
    <p:sldId id="448" r:id="rId53"/>
    <p:sldId id="450" r:id="rId54"/>
    <p:sldId id="449" r:id="rId55"/>
    <p:sldId id="451" r:id="rId56"/>
    <p:sldId id="873" r:id="rId57"/>
    <p:sldId id="874" r:id="rId58"/>
    <p:sldId id="990" r:id="rId59"/>
    <p:sldId id="991" r:id="rId60"/>
    <p:sldId id="992" r:id="rId61"/>
    <p:sldId id="99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352" autoAdjust="0"/>
  </p:normalViewPr>
  <p:slideViewPr>
    <p:cSldViewPr snapToGrid="0">
      <p:cViewPr varScale="1">
        <p:scale>
          <a:sx n="95" d="100"/>
          <a:sy n="95" d="100"/>
        </p:scale>
        <p:origin x="1962" y="12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474EE-7975-4928-8F56-313069D76B0F}" type="datetimeFigureOut">
              <a:rPr lang="zh-TW" altLang="en-US" smtClean="0"/>
              <a:t>2026/2/3</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02507-9316-480D-A4C8-4FA547BD28E2}" type="slidenum">
              <a:rPr lang="zh-TW" altLang="en-US" smtClean="0"/>
              <a:t>‹#›</a:t>
            </a:fld>
            <a:endParaRPr lang="zh-TW" altLang="en-US"/>
          </a:p>
        </p:txBody>
      </p:sp>
    </p:spTree>
    <p:extLst>
      <p:ext uri="{BB962C8B-B14F-4D97-AF65-F5344CB8AC3E}">
        <p14:creationId xmlns:p14="http://schemas.microsoft.com/office/powerpoint/2010/main" val="14581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AFA970F-6FF5-4FA0-AB9E-BE2900A746D4}"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6539446-6953-447E-A4E3-E7CFBF870046}" type="slidenum">
              <a:rPr lang="en-US" altLang="zh-TW" smtClean="0"/>
              <a:pPr/>
              <a:t>42</a:t>
            </a:fld>
            <a:endParaRPr lang="zh-TW" altLang="en-US" dirty="0"/>
          </a:p>
        </p:txBody>
      </p:sp>
    </p:spTree>
    <p:extLst>
      <p:ext uri="{BB962C8B-B14F-4D97-AF65-F5344CB8AC3E}">
        <p14:creationId xmlns:p14="http://schemas.microsoft.com/office/powerpoint/2010/main" val="227014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BE02507-9316-480D-A4C8-4FA547BD28E2}" type="slidenum">
              <a:rPr lang="zh-TW" altLang="en-US" smtClean="0"/>
              <a:t>8</a:t>
            </a:fld>
            <a:endParaRPr lang="zh-TW" altLang="en-US"/>
          </a:p>
        </p:txBody>
      </p:sp>
    </p:spTree>
    <p:extLst>
      <p:ext uri="{BB962C8B-B14F-4D97-AF65-F5344CB8AC3E}">
        <p14:creationId xmlns:p14="http://schemas.microsoft.com/office/powerpoint/2010/main" val="394030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BE02507-9316-480D-A4C8-4FA547BD28E2}" type="slidenum">
              <a:rPr lang="zh-TW" altLang="en-US" smtClean="0"/>
              <a:t>9</a:t>
            </a:fld>
            <a:endParaRPr lang="zh-TW" altLang="en-US"/>
          </a:p>
        </p:txBody>
      </p:sp>
    </p:spTree>
    <p:extLst>
      <p:ext uri="{BB962C8B-B14F-4D97-AF65-F5344CB8AC3E}">
        <p14:creationId xmlns:p14="http://schemas.microsoft.com/office/powerpoint/2010/main" val="244227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AFA970F-6FF5-4FA0-AB9E-BE2900A746D4}" type="slidenum">
              <a:rPr lang="zh-TW" altLang="en-US" smtClean="0"/>
              <a:pPr/>
              <a:t>13</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BE02507-9316-480D-A4C8-4FA547BD28E2}" type="slidenum">
              <a:rPr lang="zh-TW" altLang="en-US" smtClean="0"/>
              <a:t>15</a:t>
            </a:fld>
            <a:endParaRPr lang="zh-TW" altLang="en-US"/>
          </a:p>
        </p:txBody>
      </p:sp>
    </p:spTree>
    <p:extLst>
      <p:ext uri="{BB962C8B-B14F-4D97-AF65-F5344CB8AC3E}">
        <p14:creationId xmlns:p14="http://schemas.microsoft.com/office/powerpoint/2010/main" val="4041210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BE02507-9316-480D-A4C8-4FA547BD28E2}" type="slidenum">
              <a:rPr lang="zh-TW" altLang="en-US" smtClean="0"/>
              <a:t>18</a:t>
            </a:fld>
            <a:endParaRPr lang="zh-TW" altLang="en-US"/>
          </a:p>
        </p:txBody>
      </p:sp>
    </p:spTree>
    <p:extLst>
      <p:ext uri="{BB962C8B-B14F-4D97-AF65-F5344CB8AC3E}">
        <p14:creationId xmlns:p14="http://schemas.microsoft.com/office/powerpoint/2010/main" val="381658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29B931A-DE62-4A1B-86DD-7876CE987ECA}" type="slidenum">
              <a:rPr lang="zh-TW" altLang="en-US" smtClean="0"/>
              <a:t>22</a:t>
            </a:fld>
            <a:endParaRPr lang="zh-TW" altLang="en-US"/>
          </a:p>
        </p:txBody>
      </p:sp>
    </p:spTree>
    <p:extLst>
      <p:ext uri="{BB962C8B-B14F-4D97-AF65-F5344CB8AC3E}">
        <p14:creationId xmlns:p14="http://schemas.microsoft.com/office/powerpoint/2010/main" val="28040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AC0CCFC-6806-4B14-BC12-324A2F848389}" type="slidenum">
              <a:rPr lang="zh-TW" altLang="en-US" smtClean="0"/>
              <a:t>40</a:t>
            </a:fld>
            <a:endParaRPr lang="zh-TW" altLang="en-US"/>
          </a:p>
        </p:txBody>
      </p:sp>
    </p:spTree>
    <p:extLst>
      <p:ext uri="{BB962C8B-B14F-4D97-AF65-F5344CB8AC3E}">
        <p14:creationId xmlns:p14="http://schemas.microsoft.com/office/powerpoint/2010/main" val="208537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6539446-6953-447E-A4E3-E7CFBF870046}" type="slidenum">
              <a:rPr lang="en-US" altLang="zh-TW" smtClean="0"/>
              <a:pPr/>
              <a:t>41</a:t>
            </a:fld>
            <a:endParaRPr lang="zh-TW" altLang="en-US" dirty="0"/>
          </a:p>
        </p:txBody>
      </p:sp>
    </p:spTree>
    <p:extLst>
      <p:ext uri="{BB962C8B-B14F-4D97-AF65-F5344CB8AC3E}">
        <p14:creationId xmlns:p14="http://schemas.microsoft.com/office/powerpoint/2010/main" val="1094241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255649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2022469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13072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615776"/>
          </a:xfrm>
        </p:spPr>
        <p:txBody>
          <a:bodyPr>
            <a:normAutofit/>
          </a:bodyPr>
          <a:lstStyle>
            <a:lvl1pPr>
              <a:defRPr sz="3200" b="1">
                <a:latin typeface="+mn-lt"/>
                <a:ea typeface="標楷體" panose="03000509000000000000" pitchFamily="65"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312611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1592791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146614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107615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425512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312169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317645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8DD948B3-2221-4786-8990-52B173F393DB}" type="datetimeFigureOut">
              <a:rPr lang="zh-TW" altLang="en-US" smtClean="0"/>
              <a:t>2026/2/3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379654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948B3-2221-4786-8990-52B173F393DB}" type="datetimeFigureOut">
              <a:rPr lang="zh-TW" altLang="en-US" smtClean="0"/>
              <a:t>2026/2/3</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701D4-0A0A-4A67-A670-40E06D922EB2}" type="slidenum">
              <a:rPr lang="zh-TW" altLang="en-US" smtClean="0"/>
              <a:t>‹#›</a:t>
            </a:fld>
            <a:endParaRPr lang="zh-TW" altLang="en-US"/>
          </a:p>
        </p:txBody>
      </p:sp>
    </p:spTree>
    <p:extLst>
      <p:ext uri="{BB962C8B-B14F-4D97-AF65-F5344CB8AC3E}">
        <p14:creationId xmlns:p14="http://schemas.microsoft.com/office/powerpoint/2010/main" val="362156082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bin"/><Relationship Id="rId4" Type="http://schemas.openxmlformats.org/officeDocument/2006/relationships/image" Target="../media/image75.jp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eg"/><Relationship Id="rId4" Type="http://schemas.openxmlformats.org/officeDocument/2006/relationships/image" Target="../media/image83.jpg"/><Relationship Id="rId9"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geoweb.mit.edu/gg/" TargetMode="External"/><Relationship Id="rId2" Type="http://schemas.openxmlformats.org/officeDocument/2006/relationships/hyperlink" Target="http://www.bernese.unibe.ch/" TargetMode="External"/><Relationship Id="rId1" Type="http://schemas.openxmlformats.org/officeDocument/2006/relationships/slideLayout" Target="../slideLayouts/slideLayout2.xml"/><Relationship Id="rId6" Type="http://schemas.openxmlformats.org/officeDocument/2006/relationships/hyperlink" Target="http://www.rtklib.com/" TargetMode="External"/><Relationship Id="rId5" Type="http://schemas.openxmlformats.org/officeDocument/2006/relationships/hyperlink" Target="https://gipsy-oasis.jpl.nasa.gov/" TargetMode="External"/><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3" Type="http://schemas.openxmlformats.org/officeDocument/2006/relationships/hyperlink" Target="https://www.ngs.noaa.gov/OPUS/" TargetMode="External"/><Relationship Id="rId2" Type="http://schemas.openxmlformats.org/officeDocument/2006/relationships/hyperlink" Target="http://www.ga.gov.au/bin/gps.pl" TargetMode="External"/><Relationship Id="rId1" Type="http://schemas.openxmlformats.org/officeDocument/2006/relationships/slideLayout" Target="../slideLayouts/slideLayout2.xml"/><Relationship Id="rId4" Type="http://schemas.openxmlformats.org/officeDocument/2006/relationships/hyperlink" Target="http://www.gdgps.ne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D7DF51A-B33C-46AF-97F7-7CCD8DE47877}"/>
              </a:ext>
            </a:extLst>
          </p:cNvPr>
          <p:cNvPicPr>
            <a:picLocks noChangeAspect="1"/>
          </p:cNvPicPr>
          <p:nvPr/>
        </p:nvPicPr>
        <p:blipFill rotWithShape="1">
          <a:blip r:embed="rId3"/>
          <a:srcRect l="728" t="14830" r="303" b="10944"/>
          <a:stretch/>
        </p:blipFill>
        <p:spPr>
          <a:xfrm>
            <a:off x="0" y="541361"/>
            <a:ext cx="9144000" cy="5143500"/>
          </a:xfrm>
          <a:prstGeom prst="rect">
            <a:avLst/>
          </a:prstGeom>
        </p:spPr>
      </p:pic>
      <p:sp>
        <p:nvSpPr>
          <p:cNvPr id="8" name="矩形 7"/>
          <p:cNvSpPr/>
          <p:nvPr/>
        </p:nvSpPr>
        <p:spPr>
          <a:xfrm>
            <a:off x="0" y="5958000"/>
            <a:ext cx="9144000" cy="9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fld id="{A7C6A92A-4FEB-421A-80D0-44F6BAB1063C}" type="slidenum">
              <a:rPr lang="zh-TW" altLang="en-US" smtClean="0">
                <a:latin typeface="微軟正黑體" panose="020B0604030504040204" pitchFamily="34" charset="-120"/>
                <a:ea typeface="微軟正黑體" panose="020B0604030504040204" pitchFamily="34" charset="-120"/>
              </a:rPr>
              <a:pPr/>
              <a:t>1</a:t>
            </a:fld>
            <a:endParaRPr lang="zh-TW" altLang="en-US">
              <a:latin typeface="微軟正黑體" panose="020B0604030504040204" pitchFamily="34" charset="-120"/>
              <a:ea typeface="微軟正黑體" panose="020B0604030504040204" pitchFamily="34" charset="-120"/>
            </a:endParaRPr>
          </a:p>
        </p:txBody>
      </p:sp>
      <p:pic>
        <p:nvPicPr>
          <p:cNvPr id="131074" name="Picture 2" descr="å°çç§å­¸ç ç©¶æ"/>
          <p:cNvPicPr>
            <a:picLocks noChangeAspect="1" noChangeArrowheads="1"/>
          </p:cNvPicPr>
          <p:nvPr/>
        </p:nvPicPr>
        <p:blipFill>
          <a:blip r:embed="rId4" cstate="print"/>
          <a:srcRect/>
          <a:stretch>
            <a:fillRect/>
          </a:stretch>
        </p:blipFill>
        <p:spPr bwMode="auto">
          <a:xfrm>
            <a:off x="4559769" y="5958000"/>
            <a:ext cx="4226353" cy="900000"/>
          </a:xfrm>
          <a:prstGeom prst="rect">
            <a:avLst/>
          </a:prstGeom>
          <a:noFill/>
        </p:spPr>
      </p:pic>
      <p:pic>
        <p:nvPicPr>
          <p:cNvPr id="131076" name="Picture 4" descr="ä¸­å¤®ç ç©¶é¢"/>
          <p:cNvPicPr>
            <a:picLocks noChangeAspect="1" noChangeArrowheads="1"/>
          </p:cNvPicPr>
          <p:nvPr/>
        </p:nvPicPr>
        <p:blipFill>
          <a:blip r:embed="rId5" cstate="print"/>
          <a:srcRect/>
          <a:stretch>
            <a:fillRect/>
          </a:stretch>
        </p:blipFill>
        <p:spPr bwMode="auto">
          <a:xfrm>
            <a:off x="402771" y="5958000"/>
            <a:ext cx="3299997" cy="900000"/>
          </a:xfrm>
          <a:prstGeom prst="rect">
            <a:avLst/>
          </a:prstGeom>
          <a:noFill/>
        </p:spPr>
      </p:pic>
      <p:sp>
        <p:nvSpPr>
          <p:cNvPr id="6" name="矩形 5">
            <a:extLst>
              <a:ext uri="{FF2B5EF4-FFF2-40B4-BE49-F238E27FC236}">
                <a16:creationId xmlns:a16="http://schemas.microsoft.com/office/drawing/2014/main" id="{4A747507-6D56-41D7-A2FC-F3EA192C15E8}"/>
              </a:ext>
            </a:extLst>
          </p:cNvPr>
          <p:cNvSpPr/>
          <p:nvPr/>
        </p:nvSpPr>
        <p:spPr>
          <a:xfrm>
            <a:off x="-12232" y="541358"/>
            <a:ext cx="9156232" cy="5143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E4B1E8D3-8576-4641-9123-E4A7075C2CA7}"/>
              </a:ext>
            </a:extLst>
          </p:cNvPr>
          <p:cNvSpPr/>
          <p:nvPr/>
        </p:nvSpPr>
        <p:spPr>
          <a:xfrm>
            <a:off x="1517317" y="1458594"/>
            <a:ext cx="6109366" cy="1107996"/>
          </a:xfrm>
          <a:prstGeom prst="rect">
            <a:avLst/>
          </a:prstGeom>
        </p:spPr>
        <p:txBody>
          <a:bodyPr wrap="none">
            <a:spAutoFit/>
          </a:bodyPr>
          <a:lstStyle/>
          <a:p>
            <a:pPr algn="ctr"/>
            <a:r>
              <a:rPr lang="zh-TW" altLang="en-US" sz="6600" b="1" dirty="0">
                <a:solidFill>
                  <a:srgbClr val="000000"/>
                </a:solidFill>
                <a:latin typeface="微軟正黑體" panose="020B0604030504040204" pitchFamily="34" charset="-120"/>
                <a:ea typeface="微軟正黑體" panose="020B0604030504040204" pitchFamily="34" charset="-120"/>
              </a:rPr>
              <a:t>大地測量資料庫</a:t>
            </a:r>
            <a:endParaRPr lang="en-US" altLang="zh-TW" sz="6600" b="1" dirty="0">
              <a:solidFill>
                <a:srgbClr val="000000"/>
              </a:solidFill>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1138305" y="3257157"/>
            <a:ext cx="6842927" cy="2457379"/>
          </a:xfrm>
        </p:spPr>
        <p:txBody>
          <a:bodyPr>
            <a:noAutofit/>
          </a:bodyPr>
          <a:lstStyle/>
          <a:p>
            <a:r>
              <a:rPr lang="zh-TW" altLang="en-US" dirty="0">
                <a:latin typeface="微軟正黑體" panose="020B0604030504040204" pitchFamily="34" charset="-120"/>
                <a:ea typeface="微軟正黑體" panose="020B0604030504040204" pitchFamily="34" charset="-120"/>
              </a:rPr>
              <a:t>童 忻</a:t>
            </a:r>
            <a:endParaRPr lang="en-US" altLang="zh-TW" dirty="0">
              <a:latin typeface="微軟正黑體" panose="020B0604030504040204" pitchFamily="34" charset="-120"/>
              <a:ea typeface="微軟正黑體" panose="020B0604030504040204" pitchFamily="34" charset="-120"/>
            </a:endParaRPr>
          </a:p>
          <a:p>
            <a:r>
              <a:rPr lang="en-US" altLang="zh-TW" dirty="0" err="1">
                <a:latin typeface="微軟正黑體" panose="020B0604030504040204" pitchFamily="34" charset="-120"/>
                <a:ea typeface="微軟正黑體" panose="020B0604030504040204" pitchFamily="34" charset="-120"/>
              </a:rPr>
              <a:t>Hsin</a:t>
            </a:r>
            <a:r>
              <a:rPr lang="en-US" altLang="zh-TW" dirty="0">
                <a:latin typeface="微軟正黑體" panose="020B0604030504040204" pitchFamily="34" charset="-120"/>
                <a:ea typeface="微軟正黑體" panose="020B0604030504040204" pitchFamily="34" charset="-120"/>
              </a:rPr>
              <a:t> Tung</a:t>
            </a:r>
          </a:p>
          <a:p>
            <a:endParaRPr lang="en-US" altLang="zh-TW" sz="1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中央研究院  地球科學研究所</a:t>
            </a:r>
            <a:endParaRPr lang="en-US" altLang="zh-TW"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Academia </a:t>
            </a:r>
            <a:r>
              <a:rPr lang="en-US" altLang="zh-TW" sz="2400" dirty="0" err="1">
                <a:latin typeface="微軟正黑體" panose="020B0604030504040204" pitchFamily="34" charset="-120"/>
                <a:ea typeface="微軟正黑體" panose="020B0604030504040204" pitchFamily="34" charset="-120"/>
              </a:rPr>
              <a:t>sinica</a:t>
            </a:r>
            <a:r>
              <a:rPr lang="en-US" altLang="zh-TW" sz="2400" dirty="0">
                <a:latin typeface="微軟正黑體" panose="020B0604030504040204" pitchFamily="34" charset="-120"/>
                <a:ea typeface="微軟正黑體" panose="020B0604030504040204" pitchFamily="34" charset="-120"/>
              </a:rPr>
              <a:t> Institute of Earth Sciences</a:t>
            </a:r>
          </a:p>
        </p:txBody>
      </p:sp>
    </p:spTree>
    <p:extLst>
      <p:ext uri="{BB962C8B-B14F-4D97-AF65-F5344CB8AC3E}">
        <p14:creationId xmlns:p14="http://schemas.microsoft.com/office/powerpoint/2010/main" val="305079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CCAF5F-9B4F-42CA-82AE-AB54F47BA713}"/>
              </a:ext>
            </a:extLst>
          </p:cNvPr>
          <p:cNvSpPr>
            <a:spLocks noGrp="1"/>
          </p:cNvSpPr>
          <p:nvPr>
            <p:ph type="title"/>
          </p:nvPr>
        </p:nvSpPr>
        <p:spPr/>
        <p:txBody>
          <a:bodyPr>
            <a:normAutofit/>
          </a:bodyPr>
          <a:lstStyle/>
          <a:p>
            <a:r>
              <a:rPr kumimoji="1" lang="en-US" altLang="zh-TW" dirty="0"/>
              <a:t>The GPS System</a:t>
            </a:r>
            <a:endParaRPr lang="zh-TW" altLang="en-US" dirty="0"/>
          </a:p>
        </p:txBody>
      </p:sp>
      <p:sp>
        <p:nvSpPr>
          <p:cNvPr id="3" name="內容版面配置區 2">
            <a:extLst>
              <a:ext uri="{FF2B5EF4-FFF2-40B4-BE49-F238E27FC236}">
                <a16:creationId xmlns:a16="http://schemas.microsoft.com/office/drawing/2014/main" id="{0F2B9E58-9F50-402B-AFA4-D0EE11AC160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B961FE04-84EA-487C-BB14-92DAFA1D0190}"/>
              </a:ext>
            </a:extLst>
          </p:cNvPr>
          <p:cNvPicPr>
            <a:picLocks noChangeAspect="1"/>
          </p:cNvPicPr>
          <p:nvPr/>
        </p:nvPicPr>
        <p:blipFill>
          <a:blip r:embed="rId2"/>
          <a:stretch>
            <a:fillRect/>
          </a:stretch>
        </p:blipFill>
        <p:spPr>
          <a:xfrm>
            <a:off x="1134676" y="852256"/>
            <a:ext cx="7056823" cy="5656808"/>
          </a:xfrm>
          <a:prstGeom prst="rect">
            <a:avLst/>
          </a:prstGeom>
        </p:spPr>
      </p:pic>
    </p:spTree>
    <p:extLst>
      <p:ext uri="{BB962C8B-B14F-4D97-AF65-F5344CB8AC3E}">
        <p14:creationId xmlns:p14="http://schemas.microsoft.com/office/powerpoint/2010/main" val="4618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59A725-E831-4EEC-A15D-633AB5B786FC}"/>
              </a:ext>
            </a:extLst>
          </p:cNvPr>
          <p:cNvSpPr>
            <a:spLocks noGrp="1"/>
          </p:cNvSpPr>
          <p:nvPr>
            <p:ph type="title"/>
          </p:nvPr>
        </p:nvSpPr>
        <p:spPr/>
        <p:txBody>
          <a:bodyPr>
            <a:normAutofit/>
          </a:bodyPr>
          <a:lstStyle/>
          <a:p>
            <a:r>
              <a:rPr kumimoji="1" lang="en-US" altLang="zh-TW" dirty="0"/>
              <a:t>GPS User Segment</a:t>
            </a:r>
            <a:endParaRPr lang="zh-TW" altLang="en-US" dirty="0"/>
          </a:p>
        </p:txBody>
      </p:sp>
      <p:sp>
        <p:nvSpPr>
          <p:cNvPr id="3" name="內容版面配置區 2">
            <a:extLst>
              <a:ext uri="{FF2B5EF4-FFF2-40B4-BE49-F238E27FC236}">
                <a16:creationId xmlns:a16="http://schemas.microsoft.com/office/drawing/2014/main" id="{0A6B632E-8514-406C-984B-3D61A30B7DC0}"/>
              </a:ext>
            </a:extLst>
          </p:cNvPr>
          <p:cNvSpPr>
            <a:spLocks noGrp="1"/>
          </p:cNvSpPr>
          <p:nvPr>
            <p:ph idx="1"/>
          </p:nvPr>
        </p:nvSpPr>
        <p:spPr>
          <a:xfrm>
            <a:off x="71301" y="548023"/>
            <a:ext cx="7886700" cy="4351338"/>
          </a:xfrm>
        </p:spPr>
        <p:txBody>
          <a:bodyPr/>
          <a:lstStyle/>
          <a:p>
            <a:endParaRPr lang="zh-TW" altLang="en-US" dirty="0"/>
          </a:p>
        </p:txBody>
      </p:sp>
      <p:sp>
        <p:nvSpPr>
          <p:cNvPr id="4" name="內容版面配置區 2">
            <a:extLst>
              <a:ext uri="{FF2B5EF4-FFF2-40B4-BE49-F238E27FC236}">
                <a16:creationId xmlns:a16="http://schemas.microsoft.com/office/drawing/2014/main" id="{2C8F5370-620E-429E-A303-DF1B9B5D4F2C}"/>
              </a:ext>
            </a:extLst>
          </p:cNvPr>
          <p:cNvSpPr txBox="1">
            <a:spLocks/>
          </p:cNvSpPr>
          <p:nvPr/>
        </p:nvSpPr>
        <p:spPr>
          <a:xfrm>
            <a:off x="231114" y="3536529"/>
            <a:ext cx="7567073" cy="3673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en-US" altLang="zh-TW">
                <a:latin typeface="Helvetica" pitchFamily="2" charset="0"/>
              </a:rPr>
              <a:t>5 – 10 m                      &lt;1- 10 m                           1 mm to 1 cm</a:t>
            </a:r>
            <a:endParaRPr kumimoji="1" lang="zh-TW" altLang="en-US" dirty="0">
              <a:latin typeface="Helvetica" pitchFamily="2" charset="0"/>
            </a:endParaRPr>
          </a:p>
        </p:txBody>
      </p:sp>
      <p:pic>
        <p:nvPicPr>
          <p:cNvPr id="5" name="圖片 4">
            <a:extLst>
              <a:ext uri="{FF2B5EF4-FFF2-40B4-BE49-F238E27FC236}">
                <a16:creationId xmlns:a16="http://schemas.microsoft.com/office/drawing/2014/main" id="{6D0EF887-7354-4146-9087-05474B8EF78D}"/>
              </a:ext>
            </a:extLst>
          </p:cNvPr>
          <p:cNvPicPr>
            <a:picLocks noChangeAspect="1"/>
          </p:cNvPicPr>
          <p:nvPr/>
        </p:nvPicPr>
        <p:blipFill>
          <a:blip r:embed="rId2"/>
          <a:stretch>
            <a:fillRect/>
          </a:stretch>
        </p:blipFill>
        <p:spPr>
          <a:xfrm>
            <a:off x="390929" y="765295"/>
            <a:ext cx="1503382" cy="1661196"/>
          </a:xfrm>
          <a:prstGeom prst="rect">
            <a:avLst/>
          </a:prstGeom>
        </p:spPr>
      </p:pic>
      <p:pic>
        <p:nvPicPr>
          <p:cNvPr id="6" name="圖片 5">
            <a:extLst>
              <a:ext uri="{FF2B5EF4-FFF2-40B4-BE49-F238E27FC236}">
                <a16:creationId xmlns:a16="http://schemas.microsoft.com/office/drawing/2014/main" id="{1F886FC8-FF86-4119-B8EB-D492DDDEC0FA}"/>
              </a:ext>
            </a:extLst>
          </p:cNvPr>
          <p:cNvPicPr>
            <a:picLocks noChangeAspect="1"/>
          </p:cNvPicPr>
          <p:nvPr/>
        </p:nvPicPr>
        <p:blipFill>
          <a:blip r:embed="rId3"/>
          <a:stretch>
            <a:fillRect/>
          </a:stretch>
        </p:blipFill>
        <p:spPr>
          <a:xfrm>
            <a:off x="2782591" y="697952"/>
            <a:ext cx="2464118" cy="1848089"/>
          </a:xfrm>
          <a:prstGeom prst="rect">
            <a:avLst/>
          </a:prstGeom>
        </p:spPr>
      </p:pic>
      <p:pic>
        <p:nvPicPr>
          <p:cNvPr id="7" name="圖片 6">
            <a:extLst>
              <a:ext uri="{FF2B5EF4-FFF2-40B4-BE49-F238E27FC236}">
                <a16:creationId xmlns:a16="http://schemas.microsoft.com/office/drawing/2014/main" id="{44CF52F5-D0A5-422B-8522-FF5E3D38AC09}"/>
              </a:ext>
            </a:extLst>
          </p:cNvPr>
          <p:cNvPicPr>
            <a:picLocks noChangeAspect="1"/>
          </p:cNvPicPr>
          <p:nvPr/>
        </p:nvPicPr>
        <p:blipFill>
          <a:blip r:embed="rId4"/>
          <a:stretch>
            <a:fillRect/>
          </a:stretch>
        </p:blipFill>
        <p:spPr>
          <a:xfrm>
            <a:off x="6222023" y="528690"/>
            <a:ext cx="1425619" cy="2127791"/>
          </a:xfrm>
          <a:prstGeom prst="rect">
            <a:avLst/>
          </a:prstGeom>
        </p:spPr>
      </p:pic>
      <p:sp>
        <p:nvSpPr>
          <p:cNvPr id="8" name="內容版面配置區 2">
            <a:extLst>
              <a:ext uri="{FF2B5EF4-FFF2-40B4-BE49-F238E27FC236}">
                <a16:creationId xmlns:a16="http://schemas.microsoft.com/office/drawing/2014/main" id="{1EA9B393-96BD-4E4C-9503-B037E040AD24}"/>
              </a:ext>
            </a:extLst>
          </p:cNvPr>
          <p:cNvSpPr txBox="1">
            <a:spLocks/>
          </p:cNvSpPr>
          <p:nvPr/>
        </p:nvSpPr>
        <p:spPr>
          <a:xfrm>
            <a:off x="231114" y="3004676"/>
            <a:ext cx="7567073" cy="36731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TW" sz="2100" dirty="0">
                <a:latin typeface="Helvetica" pitchFamily="2" charset="0"/>
              </a:rPr>
              <a:t>3 – 10 K NTD              30 – 100 K NTD                &gt; 200 K NTD</a:t>
            </a:r>
            <a:endParaRPr kumimoji="1" lang="zh-TW" altLang="en-US" sz="2100" dirty="0">
              <a:latin typeface="Helvetica" pitchFamily="2" charset="0"/>
            </a:endParaRPr>
          </a:p>
        </p:txBody>
      </p:sp>
      <p:pic>
        <p:nvPicPr>
          <p:cNvPr id="2050" name="Picture 2" descr="GPS 的運作方式">
            <a:extLst>
              <a:ext uri="{FF2B5EF4-FFF2-40B4-BE49-F238E27FC236}">
                <a16:creationId xmlns:a16="http://schemas.microsoft.com/office/drawing/2014/main" id="{7AC94A9F-FD3F-4A89-9E93-723925169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1" y="4373292"/>
            <a:ext cx="5047862" cy="2355669"/>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191B2025-F11C-42B1-B10A-09004E41C91B}"/>
              </a:ext>
            </a:extLst>
          </p:cNvPr>
          <p:cNvPicPr>
            <a:picLocks noChangeAspect="1"/>
          </p:cNvPicPr>
          <p:nvPr/>
        </p:nvPicPr>
        <p:blipFill>
          <a:blip r:embed="rId6"/>
          <a:stretch>
            <a:fillRect/>
          </a:stretch>
        </p:blipFill>
        <p:spPr>
          <a:xfrm>
            <a:off x="5582200" y="3851734"/>
            <a:ext cx="3509554" cy="2984356"/>
          </a:xfrm>
          <a:prstGeom prst="rect">
            <a:avLst/>
          </a:prstGeom>
        </p:spPr>
      </p:pic>
    </p:spTree>
    <p:extLst>
      <p:ext uri="{BB962C8B-B14F-4D97-AF65-F5344CB8AC3E}">
        <p14:creationId xmlns:p14="http://schemas.microsoft.com/office/powerpoint/2010/main" val="382047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5170E7-BC13-4E65-AA34-EFEFD0F67955}"/>
              </a:ext>
            </a:extLst>
          </p:cNvPr>
          <p:cNvSpPr>
            <a:spLocks noGrp="1"/>
          </p:cNvSpPr>
          <p:nvPr>
            <p:ph type="title"/>
          </p:nvPr>
        </p:nvSpPr>
        <p:spPr/>
        <p:txBody>
          <a:bodyPr>
            <a:noAutofit/>
          </a:bodyPr>
          <a:lstStyle/>
          <a:p>
            <a:r>
              <a:rPr lang="en-US" altLang="zh-TW" dirty="0"/>
              <a:t>Taiwan</a:t>
            </a:r>
            <a:r>
              <a:rPr lang="zh-TW" altLang="en-US" dirty="0"/>
              <a:t> </a:t>
            </a:r>
            <a:r>
              <a:rPr lang="en-US" altLang="zh-TW" dirty="0"/>
              <a:t>GNSS</a:t>
            </a:r>
            <a:r>
              <a:rPr lang="zh-TW" altLang="en-US" dirty="0"/>
              <a:t> </a:t>
            </a:r>
            <a:r>
              <a:rPr lang="en-US" altLang="zh-TW" dirty="0"/>
              <a:t>Array</a:t>
            </a:r>
            <a:endParaRPr lang="zh-TW" altLang="en-US" dirty="0"/>
          </a:p>
        </p:txBody>
      </p:sp>
      <p:sp>
        <p:nvSpPr>
          <p:cNvPr id="4" name="內容版面配置區 2">
            <a:extLst>
              <a:ext uri="{FF2B5EF4-FFF2-40B4-BE49-F238E27FC236}">
                <a16:creationId xmlns:a16="http://schemas.microsoft.com/office/drawing/2014/main" id="{87082A31-3090-44F8-8DE4-7EAA73736238}"/>
              </a:ext>
            </a:extLst>
          </p:cNvPr>
          <p:cNvSpPr txBox="1">
            <a:spLocks/>
          </p:cNvSpPr>
          <p:nvPr/>
        </p:nvSpPr>
        <p:spPr>
          <a:xfrm>
            <a:off x="251519" y="556595"/>
            <a:ext cx="4767047" cy="5832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2400" dirty="0">
                <a:solidFill>
                  <a:schemeClr val="accent4">
                    <a:lumMod val="75000"/>
                  </a:schemeClr>
                </a:solidFill>
              </a:rPr>
              <a:t>Since 1990</a:t>
            </a:r>
          </a:p>
          <a:p>
            <a:r>
              <a:rPr lang="en-US" altLang="zh-TW" sz="2400" dirty="0">
                <a:solidFill>
                  <a:schemeClr val="accent4">
                    <a:lumMod val="75000"/>
                  </a:schemeClr>
                </a:solidFill>
              </a:rPr>
              <a:t>Total : 540+</a:t>
            </a:r>
          </a:p>
          <a:p>
            <a:r>
              <a:rPr lang="en-US" altLang="zh-TW" sz="2400" dirty="0">
                <a:solidFill>
                  <a:schemeClr val="accent4">
                    <a:lumMod val="75000"/>
                  </a:schemeClr>
                </a:solidFill>
              </a:rPr>
              <a:t>Working : 400+</a:t>
            </a:r>
          </a:p>
        </p:txBody>
      </p:sp>
      <p:sp>
        <p:nvSpPr>
          <p:cNvPr id="7" name="文字方塊 6">
            <a:extLst>
              <a:ext uri="{FF2B5EF4-FFF2-40B4-BE49-F238E27FC236}">
                <a16:creationId xmlns:a16="http://schemas.microsoft.com/office/drawing/2014/main" id="{843263A2-0296-4BC3-9797-7343B4A8AED6}"/>
              </a:ext>
            </a:extLst>
          </p:cNvPr>
          <p:cNvSpPr txBox="1"/>
          <p:nvPr/>
        </p:nvSpPr>
        <p:spPr>
          <a:xfrm>
            <a:off x="494300" y="5050389"/>
            <a:ext cx="3056708" cy="1384995"/>
          </a:xfrm>
          <a:prstGeom prst="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400" dirty="0">
                <a:latin typeface="微軟正黑體" panose="020B0604030504040204" pitchFamily="34" charset="-120"/>
                <a:ea typeface="微軟正黑體" panose="020B0604030504040204" pitchFamily="34" charset="-120"/>
              </a:rPr>
              <a:t>CWA		</a:t>
            </a:r>
            <a:r>
              <a:rPr lang="zh-TW" altLang="en-US" sz="1400" dirty="0">
                <a:latin typeface="微軟正黑體" panose="020B0604030504040204" pitchFamily="34" charset="-120"/>
                <a:ea typeface="微軟正黑體" panose="020B0604030504040204" pitchFamily="34" charset="-120"/>
              </a:rPr>
              <a:t>中央氣象署</a:t>
            </a:r>
            <a:endParaRPr lang="en-US" altLang="zh-TW" sz="1400"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GSMMA	</a:t>
            </a:r>
            <a:r>
              <a:rPr lang="zh-TW" altLang="en-US" sz="1400" dirty="0">
                <a:latin typeface="微軟正黑體" panose="020B0604030504040204" pitchFamily="34" charset="-120"/>
                <a:ea typeface="微軟正黑體" panose="020B0604030504040204" pitchFamily="34" charset="-120"/>
              </a:rPr>
              <a:t>地礦中心</a:t>
            </a:r>
            <a:endParaRPr lang="en-US" altLang="zh-TW" sz="1400"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IES		</a:t>
            </a:r>
            <a:r>
              <a:rPr lang="zh-TW" altLang="en-US" sz="1400" dirty="0">
                <a:latin typeface="微軟正黑體" panose="020B0604030504040204" pitchFamily="34" charset="-120"/>
                <a:ea typeface="微軟正黑體" panose="020B0604030504040204" pitchFamily="34" charset="-120"/>
              </a:rPr>
              <a:t>中央研究院</a:t>
            </a:r>
            <a:endParaRPr lang="en-US" altLang="zh-TW" sz="1400"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MOI		</a:t>
            </a:r>
            <a:r>
              <a:rPr lang="zh-TW" altLang="en-US" sz="1400" dirty="0">
                <a:latin typeface="微軟正黑體" panose="020B0604030504040204" pitchFamily="34" charset="-120"/>
                <a:ea typeface="微軟正黑體" panose="020B0604030504040204" pitchFamily="34" charset="-120"/>
              </a:rPr>
              <a:t>國土測繪中心</a:t>
            </a:r>
            <a:endParaRPr lang="en-US" altLang="zh-TW" sz="1400"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TVO		</a:t>
            </a:r>
            <a:r>
              <a:rPr lang="zh-TW" altLang="en-US" sz="1400" dirty="0">
                <a:latin typeface="微軟正黑體" panose="020B0604030504040204" pitchFamily="34" charset="-120"/>
                <a:ea typeface="微軟正黑體" panose="020B0604030504040204" pitchFamily="34" charset="-120"/>
              </a:rPr>
              <a:t>大屯火山觀測站</a:t>
            </a:r>
          </a:p>
          <a:p>
            <a:r>
              <a:rPr lang="en-US" altLang="zh-TW" sz="1400" dirty="0">
                <a:latin typeface="微軟正黑體" panose="020B0604030504040204" pitchFamily="34" charset="-120"/>
                <a:ea typeface="微軟正黑體" panose="020B0604030504040204" pitchFamily="34" charset="-120"/>
              </a:rPr>
              <a:t>WRA		</a:t>
            </a:r>
            <a:r>
              <a:rPr lang="zh-TW" altLang="en-US" sz="1400" dirty="0">
                <a:latin typeface="微軟正黑體" panose="020B0604030504040204" pitchFamily="34" charset="-120"/>
                <a:ea typeface="微軟正黑體" panose="020B0604030504040204" pitchFamily="34" charset="-120"/>
              </a:rPr>
              <a:t>水利署</a:t>
            </a:r>
            <a:endParaRPr lang="en-US" altLang="zh-TW" sz="1400" dirty="0">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981AD101-9CFA-429B-B38B-C53B4064C0C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793788" y="-2"/>
            <a:ext cx="5342756" cy="6858002"/>
          </a:xfrm>
          <a:prstGeom prst="rect">
            <a:avLst/>
          </a:prstGeom>
        </p:spPr>
      </p:pic>
      <p:pic>
        <p:nvPicPr>
          <p:cNvPr id="3" name="圖片 2">
            <a:extLst>
              <a:ext uri="{FF2B5EF4-FFF2-40B4-BE49-F238E27FC236}">
                <a16:creationId xmlns:a16="http://schemas.microsoft.com/office/drawing/2014/main" id="{E2C1E98C-B6F0-4609-B65B-BFC9D6476341}"/>
              </a:ext>
            </a:extLst>
          </p:cNvPr>
          <p:cNvPicPr>
            <a:picLocks noChangeAspect="1"/>
          </p:cNvPicPr>
          <p:nvPr/>
        </p:nvPicPr>
        <p:blipFill>
          <a:blip r:embed="rId3"/>
          <a:stretch>
            <a:fillRect/>
          </a:stretch>
        </p:blipFill>
        <p:spPr>
          <a:xfrm>
            <a:off x="7456" y="2116366"/>
            <a:ext cx="3911401" cy="2625267"/>
          </a:xfrm>
          <a:prstGeom prst="rect">
            <a:avLst/>
          </a:prstGeom>
        </p:spPr>
      </p:pic>
    </p:spTree>
    <p:extLst>
      <p:ext uri="{BB962C8B-B14F-4D97-AF65-F5344CB8AC3E}">
        <p14:creationId xmlns:p14="http://schemas.microsoft.com/office/powerpoint/2010/main" val="1966955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D:\GPS\L1 Information\GPS衛星固定站照片圖_from蘇大哥\S012\S012_鏡面水庫_東.JPG"/>
          <p:cNvPicPr>
            <a:picLocks noChangeAspect="1" noChangeArrowheads="1"/>
          </p:cNvPicPr>
          <p:nvPr/>
        </p:nvPicPr>
        <p:blipFill>
          <a:blip r:embed="rId3" cstate="print"/>
          <a:srcRect l="12920" r="12769"/>
          <a:stretch>
            <a:fillRect/>
          </a:stretch>
        </p:blipFill>
        <p:spPr bwMode="auto">
          <a:xfrm>
            <a:off x="-13916" y="4714684"/>
            <a:ext cx="2060430" cy="2079530"/>
          </a:xfrm>
          <a:prstGeom prst="rect">
            <a:avLst/>
          </a:prstGeom>
          <a:noFill/>
        </p:spPr>
      </p:pic>
      <p:pic>
        <p:nvPicPr>
          <p:cNvPr id="49154" name="Picture 2" descr="D:\GPS\L1 Information\學校相關\NTUC.JPG"/>
          <p:cNvPicPr>
            <a:picLocks noChangeAspect="1" noChangeArrowheads="1"/>
          </p:cNvPicPr>
          <p:nvPr/>
        </p:nvPicPr>
        <p:blipFill>
          <a:blip r:embed="rId4" cstate="print"/>
          <a:srcRect l="41439" t="35107" r="35278" b="46145"/>
          <a:stretch>
            <a:fillRect/>
          </a:stretch>
        </p:blipFill>
        <p:spPr bwMode="auto">
          <a:xfrm>
            <a:off x="0" y="0"/>
            <a:ext cx="2046514" cy="2197234"/>
          </a:xfrm>
          <a:prstGeom prst="rect">
            <a:avLst/>
          </a:prstGeom>
          <a:noFill/>
        </p:spPr>
      </p:pic>
      <p:pic>
        <p:nvPicPr>
          <p:cNvPr id="49155" name="Picture 3" descr="D:\GPS\L1 Information\GPS衛星固定站照片圖_from蘇大哥\S01R\2010_May19\DSC03794.JPG"/>
          <p:cNvPicPr>
            <a:picLocks noChangeAspect="1" noChangeArrowheads="1"/>
          </p:cNvPicPr>
          <p:nvPr/>
        </p:nvPicPr>
        <p:blipFill>
          <a:blip r:embed="rId5" cstate="print"/>
          <a:srcRect l="25112" t="10362" r="28826" b="9773"/>
          <a:stretch>
            <a:fillRect/>
          </a:stretch>
        </p:blipFill>
        <p:spPr bwMode="auto">
          <a:xfrm>
            <a:off x="0" y="2053374"/>
            <a:ext cx="2046514" cy="2661310"/>
          </a:xfrm>
          <a:prstGeom prst="rect">
            <a:avLst/>
          </a:prstGeom>
          <a:noFill/>
        </p:spPr>
      </p:pic>
      <p:pic>
        <p:nvPicPr>
          <p:cNvPr id="9" name="圖片 8" descr="SCHN新城國小_W.jpg"/>
          <p:cNvPicPr>
            <a:picLocks noChangeAspect="1"/>
          </p:cNvPicPr>
          <p:nvPr/>
        </p:nvPicPr>
        <p:blipFill>
          <a:blip r:embed="rId6" cstate="print"/>
          <a:srcRect l="25357" t="12004" r="24167" b="7429"/>
          <a:stretch>
            <a:fillRect/>
          </a:stretch>
        </p:blipFill>
        <p:spPr>
          <a:xfrm>
            <a:off x="7249886" y="0"/>
            <a:ext cx="1894114" cy="2267446"/>
          </a:xfrm>
          <a:prstGeom prst="rect">
            <a:avLst/>
          </a:prstGeom>
        </p:spPr>
      </p:pic>
      <p:pic>
        <p:nvPicPr>
          <p:cNvPr id="10" name="圖片 9" descr="豐濱鄉大港口_東南.JPG"/>
          <p:cNvPicPr>
            <a:picLocks noChangeAspect="1"/>
          </p:cNvPicPr>
          <p:nvPr/>
        </p:nvPicPr>
        <p:blipFill>
          <a:blip r:embed="rId7" cstate="print"/>
          <a:srcRect l="17076" r="20013"/>
          <a:stretch>
            <a:fillRect/>
          </a:stretch>
        </p:blipFill>
        <p:spPr>
          <a:xfrm>
            <a:off x="7024173" y="2066605"/>
            <a:ext cx="2119827" cy="2527166"/>
          </a:xfrm>
          <a:prstGeom prst="rect">
            <a:avLst/>
          </a:prstGeom>
        </p:spPr>
      </p:pic>
      <p:pic>
        <p:nvPicPr>
          <p:cNvPr id="12" name="圖片 11" descr="S105明野_西.jpg"/>
          <p:cNvPicPr>
            <a:picLocks noChangeAspect="1"/>
          </p:cNvPicPr>
          <p:nvPr/>
        </p:nvPicPr>
        <p:blipFill>
          <a:blip r:embed="rId8" cstate="print"/>
          <a:srcRect l="26786" t="18243" r="28572" b="15732"/>
          <a:stretch>
            <a:fillRect/>
          </a:stretch>
        </p:blipFill>
        <p:spPr>
          <a:xfrm>
            <a:off x="6966863" y="4431034"/>
            <a:ext cx="2177137" cy="2414936"/>
          </a:xfrm>
          <a:prstGeom prst="rect">
            <a:avLst/>
          </a:prstGeom>
        </p:spPr>
      </p:pic>
      <p:sp>
        <p:nvSpPr>
          <p:cNvPr id="13" name="矩形 12"/>
          <p:cNvSpPr/>
          <p:nvPr/>
        </p:nvSpPr>
        <p:spPr>
          <a:xfrm>
            <a:off x="12100" y="-2"/>
            <a:ext cx="723275" cy="369332"/>
          </a:xfrm>
          <a:prstGeom prst="rect">
            <a:avLst/>
          </a:prstGeom>
        </p:spPr>
        <p:txBody>
          <a:bodyPr wrap="none">
            <a:spAutoFit/>
          </a:bodyPr>
          <a:lstStyle/>
          <a:p>
            <a:pPr fontAlgn="ctr"/>
            <a:r>
              <a:rPr lang="en-US" altLang="zh-TW" b="1" dirty="0">
                <a:solidFill>
                  <a:srgbClr val="002060"/>
                </a:solidFill>
              </a:rPr>
              <a:t>NTUC</a:t>
            </a:r>
          </a:p>
        </p:txBody>
      </p:sp>
      <p:sp>
        <p:nvSpPr>
          <p:cNvPr id="14" name="矩形 13"/>
          <p:cNvSpPr/>
          <p:nvPr/>
        </p:nvSpPr>
        <p:spPr>
          <a:xfrm>
            <a:off x="8443765" y="4433708"/>
            <a:ext cx="644728" cy="369332"/>
          </a:xfrm>
          <a:prstGeom prst="rect">
            <a:avLst/>
          </a:prstGeom>
        </p:spPr>
        <p:txBody>
          <a:bodyPr wrap="none">
            <a:spAutoFit/>
          </a:bodyPr>
          <a:lstStyle/>
          <a:p>
            <a:pPr fontAlgn="ctr"/>
            <a:r>
              <a:rPr lang="en-US" altLang="zh-TW" b="1" dirty="0">
                <a:solidFill>
                  <a:srgbClr val="002060"/>
                </a:solidFill>
              </a:rPr>
              <a:t>S105</a:t>
            </a:r>
          </a:p>
        </p:txBody>
      </p:sp>
      <p:sp>
        <p:nvSpPr>
          <p:cNvPr id="15" name="矩形 14"/>
          <p:cNvSpPr/>
          <p:nvPr/>
        </p:nvSpPr>
        <p:spPr>
          <a:xfrm>
            <a:off x="8420725" y="2097822"/>
            <a:ext cx="735586" cy="369332"/>
          </a:xfrm>
          <a:prstGeom prst="rect">
            <a:avLst/>
          </a:prstGeom>
        </p:spPr>
        <p:txBody>
          <a:bodyPr wrap="none">
            <a:spAutoFit/>
          </a:bodyPr>
          <a:lstStyle/>
          <a:p>
            <a:pPr fontAlgn="ctr"/>
            <a:r>
              <a:rPr lang="en-US" altLang="zh-TW" b="1" dirty="0">
                <a:solidFill>
                  <a:srgbClr val="002060"/>
                </a:solidFill>
              </a:rPr>
              <a:t>KNKO</a:t>
            </a:r>
          </a:p>
        </p:txBody>
      </p:sp>
      <p:sp>
        <p:nvSpPr>
          <p:cNvPr id="16" name="矩形 15"/>
          <p:cNvSpPr/>
          <p:nvPr/>
        </p:nvSpPr>
        <p:spPr>
          <a:xfrm>
            <a:off x="8420725" y="25571"/>
            <a:ext cx="713657" cy="369332"/>
          </a:xfrm>
          <a:prstGeom prst="rect">
            <a:avLst/>
          </a:prstGeom>
        </p:spPr>
        <p:txBody>
          <a:bodyPr wrap="none">
            <a:spAutoFit/>
          </a:bodyPr>
          <a:lstStyle/>
          <a:p>
            <a:pPr fontAlgn="ctr"/>
            <a:r>
              <a:rPr lang="en-US" altLang="zh-TW" b="1" dirty="0">
                <a:solidFill>
                  <a:srgbClr val="002060"/>
                </a:solidFill>
              </a:rPr>
              <a:t>SCHN</a:t>
            </a:r>
          </a:p>
        </p:txBody>
      </p:sp>
      <p:sp>
        <p:nvSpPr>
          <p:cNvPr id="18" name="矩形 17"/>
          <p:cNvSpPr/>
          <p:nvPr/>
        </p:nvSpPr>
        <p:spPr>
          <a:xfrm>
            <a:off x="50825" y="2032902"/>
            <a:ext cx="657552" cy="369332"/>
          </a:xfrm>
          <a:prstGeom prst="rect">
            <a:avLst/>
          </a:prstGeom>
        </p:spPr>
        <p:txBody>
          <a:bodyPr wrap="none">
            <a:spAutoFit/>
          </a:bodyPr>
          <a:lstStyle/>
          <a:p>
            <a:pPr fontAlgn="ctr"/>
            <a:r>
              <a:rPr lang="en-US" altLang="zh-TW" b="1" dirty="0">
                <a:solidFill>
                  <a:srgbClr val="002060"/>
                </a:solidFill>
              </a:rPr>
              <a:t>S01R</a:t>
            </a:r>
          </a:p>
        </p:txBody>
      </p:sp>
      <p:sp>
        <p:nvSpPr>
          <p:cNvPr id="17" name="矩形 16"/>
          <p:cNvSpPr/>
          <p:nvPr/>
        </p:nvSpPr>
        <p:spPr>
          <a:xfrm>
            <a:off x="50825" y="4680470"/>
            <a:ext cx="644728" cy="369332"/>
          </a:xfrm>
          <a:prstGeom prst="rect">
            <a:avLst/>
          </a:prstGeom>
        </p:spPr>
        <p:txBody>
          <a:bodyPr wrap="none">
            <a:spAutoFit/>
          </a:bodyPr>
          <a:lstStyle/>
          <a:p>
            <a:pPr fontAlgn="ctr"/>
            <a:r>
              <a:rPr lang="en-US" altLang="zh-TW" b="1" dirty="0">
                <a:solidFill>
                  <a:srgbClr val="002060"/>
                </a:solidFill>
              </a:rPr>
              <a:t>S012</a:t>
            </a:r>
          </a:p>
        </p:txBody>
      </p:sp>
      <p:pic>
        <p:nvPicPr>
          <p:cNvPr id="4" name="內容版面配置區 3" descr="Taiwan_station.jpg"/>
          <p:cNvPicPr>
            <a:picLocks noGrp="1" noChangeAspect="1"/>
          </p:cNvPicPr>
          <p:nvPr>
            <p:ph idx="1"/>
          </p:nvPr>
        </p:nvPicPr>
        <p:blipFill>
          <a:blip r:embed="rId9" cstate="print"/>
          <a:srcRect l="3935" b="1701"/>
          <a:stretch>
            <a:fillRect/>
          </a:stretch>
        </p:blipFill>
        <p:spPr>
          <a:xfrm>
            <a:off x="2026855" y="-2"/>
            <a:ext cx="5272066" cy="6858001"/>
          </a:xfrm>
        </p:spPr>
      </p:pic>
      <p:cxnSp>
        <p:nvCxnSpPr>
          <p:cNvPr id="20" name="直線接點 19"/>
          <p:cNvCxnSpPr>
            <a:stCxn id="49154" idx="3"/>
          </p:cNvCxnSpPr>
          <p:nvPr/>
        </p:nvCxnSpPr>
        <p:spPr>
          <a:xfrm flipV="1">
            <a:off x="2046514" y="764704"/>
            <a:ext cx="3893638" cy="333913"/>
          </a:xfrm>
          <a:prstGeom prst="line">
            <a:avLst/>
          </a:prstGeom>
          <a:ln/>
          <a:effectLst>
            <a:glow rad="63500">
              <a:schemeClr val="accent6">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1" name="直線接點 20"/>
          <p:cNvCxnSpPr/>
          <p:nvPr/>
        </p:nvCxnSpPr>
        <p:spPr>
          <a:xfrm>
            <a:off x="2046514" y="3200402"/>
            <a:ext cx="707572" cy="116004"/>
          </a:xfrm>
          <a:prstGeom prst="line">
            <a:avLst/>
          </a:prstGeom>
          <a:ln/>
          <a:effectLst>
            <a:glow rad="63500">
              <a:schemeClr val="accent6">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3" name="直線接點 22"/>
          <p:cNvCxnSpPr/>
          <p:nvPr/>
        </p:nvCxnSpPr>
        <p:spPr>
          <a:xfrm flipV="1">
            <a:off x="2046514" y="4437112"/>
            <a:ext cx="2237454" cy="1226192"/>
          </a:xfrm>
          <a:prstGeom prst="line">
            <a:avLst/>
          </a:prstGeom>
          <a:ln/>
          <a:effectLst>
            <a:glow rad="63500">
              <a:schemeClr val="accent6">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5" name="直線接點 24"/>
          <p:cNvCxnSpPr/>
          <p:nvPr/>
        </p:nvCxnSpPr>
        <p:spPr>
          <a:xfrm flipV="1">
            <a:off x="6307428" y="1251019"/>
            <a:ext cx="942458" cy="1151215"/>
          </a:xfrm>
          <a:prstGeom prst="line">
            <a:avLst/>
          </a:prstGeom>
          <a:ln/>
          <a:effectLst>
            <a:glow rad="63500">
              <a:schemeClr val="accent6">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7" name="直線接點 26"/>
          <p:cNvCxnSpPr/>
          <p:nvPr/>
        </p:nvCxnSpPr>
        <p:spPr>
          <a:xfrm flipV="1">
            <a:off x="6085114" y="3200402"/>
            <a:ext cx="1164772" cy="468084"/>
          </a:xfrm>
          <a:prstGeom prst="line">
            <a:avLst/>
          </a:prstGeom>
          <a:ln/>
          <a:effectLst>
            <a:glow rad="63500">
              <a:schemeClr val="accent6">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29" name="直線接點 28"/>
          <p:cNvCxnSpPr/>
          <p:nvPr/>
        </p:nvCxnSpPr>
        <p:spPr>
          <a:xfrm>
            <a:off x="5344886" y="4593771"/>
            <a:ext cx="1905000" cy="1069533"/>
          </a:xfrm>
          <a:prstGeom prst="line">
            <a:avLst/>
          </a:prstGeom>
          <a:ln/>
          <a:effectLst>
            <a:glow rad="63500">
              <a:schemeClr val="accent6">
                <a:satMod val="175000"/>
                <a:alpha val="40000"/>
              </a:schemeClr>
            </a:glow>
          </a:effectLst>
        </p:spPr>
        <p:style>
          <a:lnRef idx="1">
            <a:schemeClr val="dk1"/>
          </a:lnRef>
          <a:fillRef idx="0">
            <a:schemeClr val="dk1"/>
          </a:fillRef>
          <a:effectRef idx="0">
            <a:schemeClr val="dk1"/>
          </a:effectRef>
          <a:fontRef idx="minor">
            <a:schemeClr val="tx1"/>
          </a:fontRef>
        </p:style>
      </p:cxnSp>
      <p:sp>
        <p:nvSpPr>
          <p:cNvPr id="38" name="矩形 37"/>
          <p:cNvSpPr/>
          <p:nvPr/>
        </p:nvSpPr>
        <p:spPr>
          <a:xfrm>
            <a:off x="5486498" y="5863707"/>
            <a:ext cx="1641860" cy="76944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zh-TW" sz="2200" b="1" dirty="0"/>
              <a:t>operational </a:t>
            </a:r>
          </a:p>
          <a:p>
            <a:pPr algn="ctr"/>
            <a:r>
              <a:rPr lang="en-US" altLang="zh-TW" sz="2200" b="1" dirty="0"/>
              <a:t>GPS stations</a:t>
            </a:r>
            <a:endParaRPr lang="zh-TW" altLang="en-US" sz="2200" b="1" dirty="0"/>
          </a:p>
        </p:txBody>
      </p:sp>
      <p:sp>
        <p:nvSpPr>
          <p:cNvPr id="22" name="投影片編號版面配置區 21"/>
          <p:cNvSpPr>
            <a:spLocks noGrp="1"/>
          </p:cNvSpPr>
          <p:nvPr>
            <p:ph type="sldNum" sz="quarter" idx="12"/>
          </p:nvPr>
        </p:nvSpPr>
        <p:spPr/>
        <p:txBody>
          <a:bodyPr/>
          <a:lstStyle/>
          <a:p>
            <a:fld id="{A7C6A92A-4FEB-421A-80D0-44F6BAB1063C}" type="slidenum">
              <a:rPr lang="zh-TW" altLang="en-US" smtClean="0"/>
              <a:pPr/>
              <a:t>13</a:t>
            </a:fld>
            <a:endParaRPr lang="zh-TW"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4A18C1-4269-420B-90E9-E624F09C7F33}"/>
              </a:ext>
            </a:extLst>
          </p:cNvPr>
          <p:cNvSpPr>
            <a:spLocks noGrp="1"/>
          </p:cNvSpPr>
          <p:nvPr>
            <p:ph type="title"/>
          </p:nvPr>
        </p:nvSpPr>
        <p:spPr/>
        <p:txBody>
          <a:bodyPr>
            <a:normAutofit/>
          </a:bodyPr>
          <a:lstStyle/>
          <a:p>
            <a:r>
              <a:rPr lang="en-US" altLang="zh-TW" dirty="0"/>
              <a:t>GPS Time Series</a:t>
            </a:r>
            <a:endParaRPr lang="zh-TW" altLang="en-US" dirty="0"/>
          </a:p>
        </p:txBody>
      </p:sp>
      <p:sp>
        <p:nvSpPr>
          <p:cNvPr id="3" name="內容版面配置區 2">
            <a:extLst>
              <a:ext uri="{FF2B5EF4-FFF2-40B4-BE49-F238E27FC236}">
                <a16:creationId xmlns:a16="http://schemas.microsoft.com/office/drawing/2014/main" id="{AFE14303-7D92-4341-AA4F-56566CB9FB20}"/>
              </a:ext>
            </a:extLst>
          </p:cNvPr>
          <p:cNvSpPr>
            <a:spLocks noGrp="1"/>
          </p:cNvSpPr>
          <p:nvPr>
            <p:ph idx="1"/>
          </p:nvPr>
        </p:nvSpPr>
        <p:spPr>
          <a:xfrm>
            <a:off x="381000" y="962025"/>
            <a:ext cx="8134350" cy="5543550"/>
          </a:xfrm>
        </p:spPr>
        <p:txBody>
          <a:bodyPr/>
          <a:lstStyle/>
          <a:p>
            <a:pPr marL="0" indent="0">
              <a:lnSpc>
                <a:spcPct val="100000"/>
              </a:lnSpc>
              <a:buNone/>
            </a:pPr>
            <a:r>
              <a:rPr lang="en-US" altLang="zh-TW" dirty="0"/>
              <a:t>1. Interseismic motion</a:t>
            </a:r>
          </a:p>
          <a:p>
            <a:pPr marL="0" indent="0">
              <a:lnSpc>
                <a:spcPct val="100000"/>
              </a:lnSpc>
              <a:buNone/>
            </a:pPr>
            <a:r>
              <a:rPr lang="en-US" altLang="zh-TW" dirty="0"/>
              <a:t>2. Coseismic displacement</a:t>
            </a:r>
          </a:p>
          <a:p>
            <a:pPr marL="0" indent="0">
              <a:lnSpc>
                <a:spcPct val="100000"/>
              </a:lnSpc>
              <a:buNone/>
            </a:pPr>
            <a:r>
              <a:rPr lang="en-US" altLang="zh-TW" dirty="0"/>
              <a:t>3. Postseismic displacement</a:t>
            </a:r>
          </a:p>
          <a:p>
            <a:pPr marL="0" indent="0">
              <a:lnSpc>
                <a:spcPct val="100000"/>
              </a:lnSpc>
              <a:buNone/>
            </a:pPr>
            <a:r>
              <a:rPr lang="en-US" altLang="zh-TW" dirty="0"/>
              <a:t>4. Fault transients</a:t>
            </a:r>
          </a:p>
          <a:p>
            <a:pPr marL="0" indent="0">
              <a:lnSpc>
                <a:spcPct val="100000"/>
              </a:lnSpc>
              <a:buNone/>
            </a:pPr>
            <a:r>
              <a:rPr lang="en-US" altLang="zh-TW" dirty="0"/>
              <a:t>5. Seasonal motion</a:t>
            </a:r>
          </a:p>
          <a:p>
            <a:pPr marL="0" indent="0">
              <a:lnSpc>
                <a:spcPct val="100000"/>
              </a:lnSpc>
              <a:buNone/>
            </a:pPr>
            <a:r>
              <a:rPr lang="en-US" altLang="zh-TW" dirty="0"/>
              <a:t>( fault creep, water cycle, slow‐creeping landslide,</a:t>
            </a:r>
          </a:p>
          <a:p>
            <a:pPr marL="0" indent="0">
              <a:lnSpc>
                <a:spcPct val="100000"/>
              </a:lnSpc>
              <a:buNone/>
            </a:pPr>
            <a:r>
              <a:rPr lang="en-US" altLang="zh-TW" dirty="0"/>
              <a:t>vegetation change, etc. )</a:t>
            </a:r>
            <a:endParaRPr lang="zh-TW" altLang="en-US" dirty="0"/>
          </a:p>
        </p:txBody>
      </p:sp>
      <p:pic>
        <p:nvPicPr>
          <p:cNvPr id="6" name="Content Placeholder 3" descr="Screen Shot 2016-01-20 at 1.38.57 PM.png">
            <a:extLst>
              <a:ext uri="{FF2B5EF4-FFF2-40B4-BE49-F238E27FC236}">
                <a16:creationId xmlns:a16="http://schemas.microsoft.com/office/drawing/2014/main" id="{512CD70E-F538-497B-9107-8820EF051A05}"/>
              </a:ext>
            </a:extLst>
          </p:cNvPr>
          <p:cNvPicPr>
            <a:picLocks noChangeAspect="1"/>
          </p:cNvPicPr>
          <p:nvPr/>
        </p:nvPicPr>
        <p:blipFill>
          <a:blip r:embed="rId2">
            <a:extLst>
              <a:ext uri="{28A0092B-C50C-407E-A947-70E740481C1C}">
                <a14:useLocalDpi xmlns:a14="http://schemas.microsoft.com/office/drawing/2010/main" val="0"/>
              </a:ext>
            </a:extLst>
          </a:blip>
          <a:srcRect t="1537" b="1537"/>
          <a:stretch>
            <a:fillRect/>
          </a:stretch>
        </p:blipFill>
        <p:spPr>
          <a:xfrm>
            <a:off x="4524294" y="4288249"/>
            <a:ext cx="4500825" cy="2475280"/>
          </a:xfrm>
          <a:prstGeom prst="rect">
            <a:avLst/>
          </a:prstGeom>
        </p:spPr>
      </p:pic>
      <p:sp>
        <p:nvSpPr>
          <p:cNvPr id="7" name="矩形 6">
            <a:extLst>
              <a:ext uri="{FF2B5EF4-FFF2-40B4-BE49-F238E27FC236}">
                <a16:creationId xmlns:a16="http://schemas.microsoft.com/office/drawing/2014/main" id="{C75472F9-6D91-4D92-9F1C-A5C255D68DC2}"/>
              </a:ext>
            </a:extLst>
          </p:cNvPr>
          <p:cNvSpPr/>
          <p:nvPr/>
        </p:nvSpPr>
        <p:spPr>
          <a:xfrm>
            <a:off x="3295859" y="6545668"/>
            <a:ext cx="1653017" cy="276999"/>
          </a:xfrm>
          <a:prstGeom prst="rect">
            <a:avLst/>
          </a:prstGeom>
        </p:spPr>
        <p:txBody>
          <a:bodyPr wrap="none">
            <a:spAutoFit/>
          </a:bodyPr>
          <a:lstStyle/>
          <a:p>
            <a:r>
              <a:rPr lang="en-US" altLang="zh-TW" sz="1200" i="1" dirty="0">
                <a:latin typeface="Helvetica" pitchFamily="2" charset="0"/>
              </a:rPr>
              <a:t>(</a:t>
            </a:r>
            <a:r>
              <a:rPr lang="en-US" altLang="zh-TW" sz="1200" i="1" dirty="0" err="1">
                <a:latin typeface="Helvetica" pitchFamily="2" charset="0"/>
              </a:rPr>
              <a:t>Rousset</a:t>
            </a:r>
            <a:r>
              <a:rPr lang="en-US" altLang="zh-TW" sz="1200" i="1" dirty="0">
                <a:latin typeface="Helvetica" pitchFamily="2" charset="0"/>
              </a:rPr>
              <a:t> et al,. 2012)</a:t>
            </a:r>
          </a:p>
        </p:txBody>
      </p:sp>
      <p:pic>
        <p:nvPicPr>
          <p:cNvPr id="9" name="圖片 8">
            <a:extLst>
              <a:ext uri="{FF2B5EF4-FFF2-40B4-BE49-F238E27FC236}">
                <a16:creationId xmlns:a16="http://schemas.microsoft.com/office/drawing/2014/main" id="{EDCFC9B1-CF8D-42CD-A06D-B25D017ABC00}"/>
              </a:ext>
            </a:extLst>
          </p:cNvPr>
          <p:cNvPicPr>
            <a:picLocks noChangeAspect="1"/>
          </p:cNvPicPr>
          <p:nvPr/>
        </p:nvPicPr>
        <p:blipFill rotWithShape="1">
          <a:blip r:embed="rId3">
            <a:extLst>
              <a:ext uri="{28A0092B-C50C-407E-A947-70E740481C1C}">
                <a14:useLocalDpi xmlns:a14="http://schemas.microsoft.com/office/drawing/2010/main" val="0"/>
              </a:ext>
            </a:extLst>
          </a:blip>
          <a:srcRect l="5482" r="3180" b="3887"/>
          <a:stretch/>
        </p:blipFill>
        <p:spPr>
          <a:xfrm>
            <a:off x="4572000" y="352425"/>
            <a:ext cx="4500825" cy="3150487"/>
          </a:xfrm>
          <a:prstGeom prst="rect">
            <a:avLst/>
          </a:prstGeom>
        </p:spPr>
      </p:pic>
    </p:spTree>
    <p:extLst>
      <p:ext uri="{BB962C8B-B14F-4D97-AF65-F5344CB8AC3E}">
        <p14:creationId xmlns:p14="http://schemas.microsoft.com/office/powerpoint/2010/main" val="2206780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a:extLst>
              <a:ext uri="{FF2B5EF4-FFF2-40B4-BE49-F238E27FC236}">
                <a16:creationId xmlns:a16="http://schemas.microsoft.com/office/drawing/2014/main" id="{DB340DFE-9F43-45E6-B6F8-1A4326CD77AD}"/>
              </a:ext>
            </a:extLst>
          </p:cNvPr>
          <p:cNvGraphicFramePr>
            <a:graphicFrameLocks noChangeAspect="1"/>
          </p:cNvGraphicFramePr>
          <p:nvPr>
            <p:extLst/>
          </p:nvPr>
        </p:nvGraphicFramePr>
        <p:xfrm>
          <a:off x="504265" y="1485516"/>
          <a:ext cx="8021638" cy="1524000"/>
        </p:xfrm>
        <a:graphic>
          <a:graphicData uri="http://schemas.openxmlformats.org/presentationml/2006/ole">
            <mc:AlternateContent xmlns:mc="http://schemas.openxmlformats.org/markup-compatibility/2006">
              <mc:Choice xmlns:v="urn:schemas-microsoft-com:vml" Requires="v">
                <p:oleObj spid="_x0000_s10244" name="Equation" r:id="rId4" imgW="4012920" imgH="761760" progId="Equation.DSMT4">
                  <p:embed/>
                </p:oleObj>
              </mc:Choice>
              <mc:Fallback>
                <p:oleObj name="Equation" r:id="rId4" imgW="4012920" imgH="761760" progId="Equation.DSMT4">
                  <p:embed/>
                  <p:pic>
                    <p:nvPicPr>
                      <p:cNvPr id="4" name="物件 3">
                        <a:extLst>
                          <a:ext uri="{FF2B5EF4-FFF2-40B4-BE49-F238E27FC236}">
                            <a16:creationId xmlns:a16="http://schemas.microsoft.com/office/drawing/2014/main" id="{DB340DFE-9F43-45E6-B6F8-1A4326CD77AD}"/>
                          </a:ext>
                        </a:extLst>
                      </p:cNvPr>
                      <p:cNvPicPr/>
                      <p:nvPr/>
                    </p:nvPicPr>
                    <p:blipFill>
                      <a:blip r:embed="rId5"/>
                      <a:stretch>
                        <a:fillRect/>
                      </a:stretch>
                    </p:blipFill>
                    <p:spPr>
                      <a:xfrm>
                        <a:off x="504265" y="1485516"/>
                        <a:ext cx="8021638" cy="1524000"/>
                      </a:xfrm>
                      <a:prstGeom prst="rect">
                        <a:avLst/>
                      </a:prstGeom>
                    </p:spPr>
                  </p:pic>
                </p:oleObj>
              </mc:Fallback>
            </mc:AlternateContent>
          </a:graphicData>
        </a:graphic>
      </p:graphicFrame>
      <p:grpSp>
        <p:nvGrpSpPr>
          <p:cNvPr id="6" name="群組 38">
            <a:extLst>
              <a:ext uri="{FF2B5EF4-FFF2-40B4-BE49-F238E27FC236}">
                <a16:creationId xmlns:a16="http://schemas.microsoft.com/office/drawing/2014/main" id="{0BF36701-3698-4FE3-9D6A-437BC9D03AEC}"/>
              </a:ext>
            </a:extLst>
          </p:cNvPr>
          <p:cNvGrpSpPr>
            <a:grpSpLocks/>
          </p:cNvGrpSpPr>
          <p:nvPr/>
        </p:nvGrpSpPr>
        <p:grpSpPr bwMode="auto">
          <a:xfrm>
            <a:off x="899890" y="398932"/>
            <a:ext cx="7575819" cy="3489891"/>
            <a:chOff x="-81060" y="1447887"/>
            <a:chExt cx="10959338" cy="4587276"/>
          </a:xfrm>
        </p:grpSpPr>
        <p:grpSp>
          <p:nvGrpSpPr>
            <p:cNvPr id="9" name="Group 4">
              <a:extLst>
                <a:ext uri="{FF2B5EF4-FFF2-40B4-BE49-F238E27FC236}">
                  <a16:creationId xmlns:a16="http://schemas.microsoft.com/office/drawing/2014/main" id="{0276EB70-564C-4A82-BF3B-87B535D90568}"/>
                </a:ext>
              </a:extLst>
            </p:cNvPr>
            <p:cNvGrpSpPr>
              <a:grpSpLocks/>
            </p:cNvGrpSpPr>
            <p:nvPr/>
          </p:nvGrpSpPr>
          <p:grpSpPr bwMode="auto">
            <a:xfrm>
              <a:off x="-81060" y="1447887"/>
              <a:ext cx="2461843" cy="1987060"/>
              <a:chOff x="-46" y="710"/>
              <a:chExt cx="1397" cy="1131"/>
            </a:xfrm>
          </p:grpSpPr>
          <p:sp>
            <p:nvSpPr>
              <p:cNvPr id="37" name="Rectangle 5">
                <a:extLst>
                  <a:ext uri="{FF2B5EF4-FFF2-40B4-BE49-F238E27FC236}">
                    <a16:creationId xmlns:a16="http://schemas.microsoft.com/office/drawing/2014/main" id="{D8B2F8A4-3B91-4A1A-8FF7-57509F88B859}"/>
                  </a:ext>
                </a:extLst>
              </p:cNvPr>
              <p:cNvSpPr>
                <a:spLocks noChangeArrowheads="1"/>
              </p:cNvSpPr>
              <p:nvPr/>
            </p:nvSpPr>
            <p:spPr bwMode="auto">
              <a:xfrm>
                <a:off x="354" y="1560"/>
                <a:ext cx="635" cy="281"/>
              </a:xfrm>
              <a:prstGeom prst="rect">
                <a:avLst/>
              </a:prstGeom>
              <a:solidFill>
                <a:srgbClr val="00CC99">
                  <a:alpha val="20000"/>
                </a:srgbClr>
              </a:solidFill>
              <a:ln w="9525">
                <a:solidFill>
                  <a:srgbClr val="00808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grpSp>
            <p:nvGrpSpPr>
              <p:cNvPr id="38" name="Group 6">
                <a:extLst>
                  <a:ext uri="{FF2B5EF4-FFF2-40B4-BE49-F238E27FC236}">
                    <a16:creationId xmlns:a16="http://schemas.microsoft.com/office/drawing/2014/main" id="{C95F2795-7BFF-4D62-8A01-2646F93348B3}"/>
                  </a:ext>
                </a:extLst>
              </p:cNvPr>
              <p:cNvGrpSpPr>
                <a:grpSpLocks/>
              </p:cNvGrpSpPr>
              <p:nvPr/>
            </p:nvGrpSpPr>
            <p:grpSpPr bwMode="auto">
              <a:xfrm>
                <a:off x="-46" y="710"/>
                <a:ext cx="1397" cy="800"/>
                <a:chOff x="-46" y="710"/>
                <a:chExt cx="1397" cy="800"/>
              </a:xfrm>
            </p:grpSpPr>
            <p:sp>
              <p:nvSpPr>
                <p:cNvPr id="39" name="AutoShape 7">
                  <a:extLst>
                    <a:ext uri="{FF2B5EF4-FFF2-40B4-BE49-F238E27FC236}">
                      <a16:creationId xmlns:a16="http://schemas.microsoft.com/office/drawing/2014/main" id="{A2BA4ABE-F876-4B33-81DA-063CF764402A}"/>
                    </a:ext>
                  </a:extLst>
                </p:cNvPr>
                <p:cNvSpPr>
                  <a:spLocks noChangeArrowheads="1"/>
                </p:cNvSpPr>
                <p:nvPr/>
              </p:nvSpPr>
              <p:spPr bwMode="auto">
                <a:xfrm>
                  <a:off x="493" y="1238"/>
                  <a:ext cx="318" cy="272"/>
                </a:xfrm>
                <a:prstGeom prst="downArrow">
                  <a:avLst>
                    <a:gd name="adj1" fmla="val 50000"/>
                    <a:gd name="adj2" fmla="val 25000"/>
                  </a:avLst>
                </a:prstGeom>
                <a:solidFill>
                  <a:srgbClr val="00CC99"/>
                </a:solidFill>
                <a:ln w="9525">
                  <a:solidFill>
                    <a:srgbClr val="000000"/>
                  </a:solidFill>
                  <a:miter lim="800000"/>
                  <a:headEnd/>
                  <a:tailEnd/>
                </a:ln>
              </p:spPr>
              <p:txBody>
                <a:bodyPr vert="eaVert"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sp>
              <p:nvSpPr>
                <p:cNvPr id="40" name="Text Box 8">
                  <a:extLst>
                    <a:ext uri="{FF2B5EF4-FFF2-40B4-BE49-F238E27FC236}">
                      <a16:creationId xmlns:a16="http://schemas.microsoft.com/office/drawing/2014/main" id="{0BB03F41-3280-402E-A872-6873C7F5E1CA}"/>
                    </a:ext>
                  </a:extLst>
                </p:cNvPr>
                <p:cNvSpPr txBox="1">
                  <a:spLocks noChangeArrowheads="1"/>
                </p:cNvSpPr>
                <p:nvPr/>
              </p:nvSpPr>
              <p:spPr bwMode="auto">
                <a:xfrm>
                  <a:off x="-46" y="710"/>
                  <a:ext cx="1397" cy="391"/>
                </a:xfrm>
                <a:prstGeom prst="rect">
                  <a:avLst/>
                </a:prstGeom>
                <a:noFill/>
                <a:ln w="38100">
                  <a:solidFill>
                    <a:srgbClr val="00CC9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1" lang="zh-TW" altLang="en-US" sz="1000" b="0" i="0" u="none" strike="noStrike" kern="0" cap="none" spc="0" normalizeH="0" baseline="0" noProof="0" dirty="0">
                      <a:ln>
                        <a:noFill/>
                      </a:ln>
                      <a:solidFill>
                        <a:srgbClr val="000000"/>
                      </a:solidFill>
                      <a:effectLst/>
                      <a:uLnTx/>
                      <a:uFillTx/>
                      <a:latin typeface="Arial" pitchFamily="34" charset="0"/>
                      <a:ea typeface="新細明體" pitchFamily="18" charset="-120"/>
                    </a:rPr>
                    <a:t> </a:t>
                  </a:r>
                  <a:r>
                    <a:rPr kumimoji="1" lang="en-US" altLang="zh-TW" sz="1400" b="0" i="0" u="none" strike="noStrike" kern="0" cap="none" spc="0" normalizeH="0" baseline="0" noProof="0" dirty="0">
                      <a:ln>
                        <a:noFill/>
                      </a:ln>
                      <a:solidFill>
                        <a:srgbClr val="00CC99"/>
                      </a:solidFill>
                      <a:effectLst/>
                      <a:uLnTx/>
                      <a:uFillTx/>
                      <a:latin typeface="Arial" pitchFamily="34" charset="0"/>
                      <a:ea typeface="新細明體" pitchFamily="18" charset="-120"/>
                    </a:rPr>
                    <a:t>Position &amp; Linear Rate</a:t>
                  </a:r>
                </a:p>
              </p:txBody>
            </p:sp>
          </p:grpSp>
        </p:grpSp>
        <p:grpSp>
          <p:nvGrpSpPr>
            <p:cNvPr id="10" name="Group 9">
              <a:extLst>
                <a:ext uri="{FF2B5EF4-FFF2-40B4-BE49-F238E27FC236}">
                  <a16:creationId xmlns:a16="http://schemas.microsoft.com/office/drawing/2014/main" id="{45CD4A95-6A8B-4226-BAAC-5909E95CB0DF}"/>
                </a:ext>
              </a:extLst>
            </p:cNvPr>
            <p:cNvGrpSpPr>
              <a:grpSpLocks/>
            </p:cNvGrpSpPr>
            <p:nvPr/>
          </p:nvGrpSpPr>
          <p:grpSpPr bwMode="auto">
            <a:xfrm>
              <a:off x="2077676" y="1447888"/>
              <a:ext cx="8800602" cy="1985304"/>
              <a:chOff x="1179" y="710"/>
              <a:chExt cx="4994" cy="1130"/>
            </a:xfrm>
          </p:grpSpPr>
          <p:sp>
            <p:nvSpPr>
              <p:cNvPr id="31" name="Rectangle 10">
                <a:extLst>
                  <a:ext uri="{FF2B5EF4-FFF2-40B4-BE49-F238E27FC236}">
                    <a16:creationId xmlns:a16="http://schemas.microsoft.com/office/drawing/2014/main" id="{A673E20C-FE4C-4624-ACAB-DF1C86A86761}"/>
                  </a:ext>
                </a:extLst>
              </p:cNvPr>
              <p:cNvSpPr>
                <a:spLocks noChangeArrowheads="1"/>
              </p:cNvSpPr>
              <p:nvPr/>
            </p:nvSpPr>
            <p:spPr bwMode="auto">
              <a:xfrm>
                <a:off x="1179" y="1559"/>
                <a:ext cx="2426" cy="281"/>
              </a:xfrm>
              <a:prstGeom prst="rect">
                <a:avLst/>
              </a:prstGeom>
              <a:solidFill>
                <a:schemeClr val="accent4">
                  <a:lumMod val="40000"/>
                  <a:lumOff val="60000"/>
                  <a:alpha val="20000"/>
                </a:schemeClr>
              </a:solidFill>
              <a:ln w="9525">
                <a:solidFill>
                  <a:srgbClr val="00808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sp>
            <p:nvSpPr>
              <p:cNvPr id="32" name="Rectangle 11">
                <a:extLst>
                  <a:ext uri="{FF2B5EF4-FFF2-40B4-BE49-F238E27FC236}">
                    <a16:creationId xmlns:a16="http://schemas.microsoft.com/office/drawing/2014/main" id="{41BAC8E9-817C-48D9-A2A5-7DBE61ABE928}"/>
                  </a:ext>
                </a:extLst>
              </p:cNvPr>
              <p:cNvSpPr>
                <a:spLocks noChangeArrowheads="1"/>
              </p:cNvSpPr>
              <p:nvPr/>
            </p:nvSpPr>
            <p:spPr bwMode="auto">
              <a:xfrm>
                <a:off x="3742" y="1558"/>
                <a:ext cx="2431" cy="281"/>
              </a:xfrm>
              <a:prstGeom prst="rect">
                <a:avLst/>
              </a:prstGeom>
              <a:solidFill>
                <a:schemeClr val="accent4">
                  <a:lumMod val="40000"/>
                  <a:lumOff val="60000"/>
                  <a:alpha val="20000"/>
                </a:schemeClr>
              </a:solidFill>
              <a:ln w="9525">
                <a:solidFill>
                  <a:srgbClr val="00808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grpSp>
            <p:nvGrpSpPr>
              <p:cNvPr id="33" name="Group 12">
                <a:extLst>
                  <a:ext uri="{FF2B5EF4-FFF2-40B4-BE49-F238E27FC236}">
                    <a16:creationId xmlns:a16="http://schemas.microsoft.com/office/drawing/2014/main" id="{D2CA3BAA-5CF7-4931-B178-C84D1A3E62AA}"/>
                  </a:ext>
                </a:extLst>
              </p:cNvPr>
              <p:cNvGrpSpPr>
                <a:grpSpLocks/>
              </p:cNvGrpSpPr>
              <p:nvPr/>
            </p:nvGrpSpPr>
            <p:grpSpPr bwMode="auto">
              <a:xfrm>
                <a:off x="2221" y="710"/>
                <a:ext cx="2880" cy="798"/>
                <a:chOff x="2221" y="710"/>
                <a:chExt cx="2880" cy="798"/>
              </a:xfrm>
            </p:grpSpPr>
            <p:sp>
              <p:nvSpPr>
                <p:cNvPr id="34" name="AutoShape 13">
                  <a:extLst>
                    <a:ext uri="{FF2B5EF4-FFF2-40B4-BE49-F238E27FC236}">
                      <a16:creationId xmlns:a16="http://schemas.microsoft.com/office/drawing/2014/main" id="{0B8A51B9-9F90-4AB3-AD1E-EF92DF82C675}"/>
                    </a:ext>
                  </a:extLst>
                </p:cNvPr>
                <p:cNvSpPr>
                  <a:spLocks noChangeArrowheads="1"/>
                </p:cNvSpPr>
                <p:nvPr/>
              </p:nvSpPr>
              <p:spPr bwMode="auto">
                <a:xfrm>
                  <a:off x="2221" y="1236"/>
                  <a:ext cx="318" cy="272"/>
                </a:xfrm>
                <a:prstGeom prst="downArrow">
                  <a:avLst>
                    <a:gd name="adj1" fmla="val 50000"/>
                    <a:gd name="adj2" fmla="val 25000"/>
                  </a:avLst>
                </a:prstGeom>
                <a:solidFill>
                  <a:srgbClr val="FFFF99"/>
                </a:solidFill>
                <a:ln w="9525">
                  <a:solidFill>
                    <a:srgbClr val="000000"/>
                  </a:solidFill>
                  <a:miter lim="800000"/>
                  <a:headEnd/>
                  <a:tailEnd/>
                </a:ln>
              </p:spPr>
              <p:txBody>
                <a:bodyPr vert="eaVert"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rPr>
                    <a:t> </a:t>
                  </a:r>
                </a:p>
              </p:txBody>
            </p:sp>
            <p:sp>
              <p:nvSpPr>
                <p:cNvPr id="35" name="AutoShape 14">
                  <a:extLst>
                    <a:ext uri="{FF2B5EF4-FFF2-40B4-BE49-F238E27FC236}">
                      <a16:creationId xmlns:a16="http://schemas.microsoft.com/office/drawing/2014/main" id="{B49311C1-3474-41B7-9936-A1C406B00012}"/>
                    </a:ext>
                  </a:extLst>
                </p:cNvPr>
                <p:cNvSpPr>
                  <a:spLocks noChangeArrowheads="1"/>
                </p:cNvSpPr>
                <p:nvPr/>
              </p:nvSpPr>
              <p:spPr bwMode="auto">
                <a:xfrm>
                  <a:off x="4783" y="1236"/>
                  <a:ext cx="318" cy="272"/>
                </a:xfrm>
                <a:prstGeom prst="downArrow">
                  <a:avLst>
                    <a:gd name="adj1" fmla="val 50000"/>
                    <a:gd name="adj2" fmla="val 25000"/>
                  </a:avLst>
                </a:prstGeom>
                <a:solidFill>
                  <a:srgbClr val="FFFF99"/>
                </a:solidFill>
                <a:ln w="9525">
                  <a:solidFill>
                    <a:srgbClr val="000000"/>
                  </a:solidFill>
                  <a:miter lim="800000"/>
                  <a:headEnd/>
                  <a:tailEnd/>
                </a:ln>
              </p:spPr>
              <p:txBody>
                <a:bodyPr vert="eaVert"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sp>
              <p:nvSpPr>
                <p:cNvPr id="36" name="Text Box 15">
                  <a:extLst>
                    <a:ext uri="{FF2B5EF4-FFF2-40B4-BE49-F238E27FC236}">
                      <a16:creationId xmlns:a16="http://schemas.microsoft.com/office/drawing/2014/main" id="{1F6CB409-8598-427B-AA51-3925B4C2405E}"/>
                    </a:ext>
                  </a:extLst>
                </p:cNvPr>
                <p:cNvSpPr txBox="1">
                  <a:spLocks noChangeArrowheads="1"/>
                </p:cNvSpPr>
                <p:nvPr/>
              </p:nvSpPr>
              <p:spPr bwMode="auto">
                <a:xfrm>
                  <a:off x="2515" y="710"/>
                  <a:ext cx="2268" cy="391"/>
                </a:xfrm>
                <a:prstGeom prst="rect">
                  <a:avLst/>
                </a:prstGeom>
                <a:noFill/>
                <a:ln w="38100">
                  <a:solidFill>
                    <a:schemeClr val="accent4"/>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1" lang="en-US" altLang="zh-TW" sz="1400" b="0" i="0" u="none" strike="noStrike" kern="0" cap="none" spc="0" normalizeH="0" baseline="0" noProof="0" dirty="0">
                      <a:ln>
                        <a:noFill/>
                      </a:ln>
                      <a:solidFill>
                        <a:schemeClr val="accent4"/>
                      </a:solidFill>
                      <a:effectLst/>
                      <a:uLnTx/>
                      <a:uFillTx/>
                      <a:latin typeface="Arial" pitchFamily="34" charset="0"/>
                      <a:ea typeface="新細明體" pitchFamily="18" charset="-120"/>
                    </a:rPr>
                    <a:t>Annual and semi-annual     </a:t>
                  </a:r>
                  <a:br>
                    <a:rPr kumimoji="1" lang="en-US" altLang="zh-TW" sz="1400" b="0" i="0" u="none" strike="noStrike" kern="0" cap="none" spc="0" normalizeH="0" baseline="0" noProof="0" dirty="0">
                      <a:ln>
                        <a:noFill/>
                      </a:ln>
                      <a:solidFill>
                        <a:schemeClr val="accent4"/>
                      </a:solidFill>
                      <a:effectLst/>
                      <a:uLnTx/>
                      <a:uFillTx/>
                      <a:latin typeface="Arial" pitchFamily="34" charset="0"/>
                      <a:ea typeface="新細明體" pitchFamily="18" charset="-120"/>
                    </a:rPr>
                  </a:br>
                  <a:r>
                    <a:rPr kumimoji="1" lang="en-US" altLang="zh-TW" sz="1400" b="0" i="0" u="none" strike="noStrike" kern="0" cap="none" spc="0" normalizeH="0" baseline="0" noProof="0" dirty="0">
                      <a:ln>
                        <a:noFill/>
                      </a:ln>
                      <a:solidFill>
                        <a:schemeClr val="accent4"/>
                      </a:solidFill>
                      <a:effectLst/>
                      <a:uLnTx/>
                      <a:uFillTx/>
                      <a:latin typeface="Arial" pitchFamily="34" charset="0"/>
                      <a:ea typeface="新細明體" pitchFamily="18" charset="-120"/>
                    </a:rPr>
                    <a:t>        periodic motion</a:t>
                  </a:r>
                </a:p>
              </p:txBody>
            </p:sp>
          </p:grpSp>
        </p:grpSp>
        <p:grpSp>
          <p:nvGrpSpPr>
            <p:cNvPr id="12" name="Group 21">
              <a:extLst>
                <a:ext uri="{FF2B5EF4-FFF2-40B4-BE49-F238E27FC236}">
                  <a16:creationId xmlns:a16="http://schemas.microsoft.com/office/drawing/2014/main" id="{34EABAF3-9325-4688-A8EC-D4ADA4D10F45}"/>
                </a:ext>
              </a:extLst>
            </p:cNvPr>
            <p:cNvGrpSpPr>
              <a:grpSpLocks/>
            </p:cNvGrpSpPr>
            <p:nvPr/>
          </p:nvGrpSpPr>
          <p:grpSpPr bwMode="auto">
            <a:xfrm>
              <a:off x="854685" y="3582526"/>
              <a:ext cx="3052192" cy="2450883"/>
              <a:chOff x="485" y="1925"/>
              <a:chExt cx="1732" cy="1395"/>
            </a:xfrm>
          </p:grpSpPr>
          <p:sp>
            <p:nvSpPr>
              <p:cNvPr id="23" name="Rectangle 22">
                <a:extLst>
                  <a:ext uri="{FF2B5EF4-FFF2-40B4-BE49-F238E27FC236}">
                    <a16:creationId xmlns:a16="http://schemas.microsoft.com/office/drawing/2014/main" id="{C48961DE-C67D-4D8A-A8CD-73EA36C5EEE8}"/>
                  </a:ext>
                </a:extLst>
              </p:cNvPr>
              <p:cNvSpPr>
                <a:spLocks noChangeArrowheads="1"/>
              </p:cNvSpPr>
              <p:nvPr/>
            </p:nvSpPr>
            <p:spPr bwMode="auto">
              <a:xfrm>
                <a:off x="485" y="1925"/>
                <a:ext cx="1732" cy="701"/>
              </a:xfrm>
              <a:prstGeom prst="rect">
                <a:avLst/>
              </a:prstGeom>
              <a:solidFill>
                <a:srgbClr val="FF99CC">
                  <a:alpha val="20000"/>
                </a:srgbClr>
              </a:solidFill>
              <a:ln w="9525">
                <a:solidFill>
                  <a:srgbClr val="00808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grpSp>
            <p:nvGrpSpPr>
              <p:cNvPr id="24" name="Group 23">
                <a:extLst>
                  <a:ext uri="{FF2B5EF4-FFF2-40B4-BE49-F238E27FC236}">
                    <a16:creationId xmlns:a16="http://schemas.microsoft.com/office/drawing/2014/main" id="{D56EC96C-DECF-4A3E-A127-B4BD8AF4C528}"/>
                  </a:ext>
                </a:extLst>
              </p:cNvPr>
              <p:cNvGrpSpPr>
                <a:grpSpLocks/>
              </p:cNvGrpSpPr>
              <p:nvPr/>
            </p:nvGrpSpPr>
            <p:grpSpPr bwMode="auto">
              <a:xfrm>
                <a:off x="877" y="2721"/>
                <a:ext cx="802" cy="599"/>
                <a:chOff x="877" y="2721"/>
                <a:chExt cx="802" cy="599"/>
              </a:xfrm>
            </p:grpSpPr>
            <p:sp>
              <p:nvSpPr>
                <p:cNvPr id="25" name="Text Box 24">
                  <a:extLst>
                    <a:ext uri="{FF2B5EF4-FFF2-40B4-BE49-F238E27FC236}">
                      <a16:creationId xmlns:a16="http://schemas.microsoft.com/office/drawing/2014/main" id="{0DD1F855-8D89-44CF-9D14-B40A3716833B}"/>
                    </a:ext>
                  </a:extLst>
                </p:cNvPr>
                <p:cNvSpPr txBox="1">
                  <a:spLocks noChangeArrowheads="1"/>
                </p:cNvSpPr>
                <p:nvPr/>
              </p:nvSpPr>
              <p:spPr bwMode="auto">
                <a:xfrm>
                  <a:off x="877" y="3090"/>
                  <a:ext cx="802" cy="230"/>
                </a:xfrm>
                <a:prstGeom prst="rect">
                  <a:avLst/>
                </a:prstGeom>
                <a:noFill/>
                <a:ln w="38100">
                  <a:solidFill>
                    <a:srgbClr val="FF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1" lang="en-US" altLang="zh-TW" sz="1400" b="0" i="0" u="none" strike="noStrike" kern="0" cap="none" spc="0" normalizeH="0" baseline="0" noProof="0" dirty="0">
                      <a:ln>
                        <a:noFill/>
                      </a:ln>
                      <a:solidFill>
                        <a:srgbClr val="FF33CC"/>
                      </a:solidFill>
                      <a:effectLst/>
                      <a:uLnTx/>
                      <a:uFillTx/>
                      <a:latin typeface="Arial" pitchFamily="34" charset="0"/>
                      <a:ea typeface="新細明體" pitchFamily="18" charset="-120"/>
                    </a:rPr>
                    <a:t>offsets</a:t>
                  </a:r>
                </a:p>
              </p:txBody>
            </p:sp>
            <p:sp>
              <p:nvSpPr>
                <p:cNvPr id="26" name="AutoShape 25">
                  <a:extLst>
                    <a:ext uri="{FF2B5EF4-FFF2-40B4-BE49-F238E27FC236}">
                      <a16:creationId xmlns:a16="http://schemas.microsoft.com/office/drawing/2014/main" id="{8964DD28-7241-4522-A7FB-3C941D055767}"/>
                    </a:ext>
                  </a:extLst>
                </p:cNvPr>
                <p:cNvSpPr>
                  <a:spLocks noChangeArrowheads="1"/>
                </p:cNvSpPr>
                <p:nvPr/>
              </p:nvSpPr>
              <p:spPr bwMode="auto">
                <a:xfrm rot="16200000">
                  <a:off x="1113" y="2718"/>
                  <a:ext cx="289" cy="296"/>
                </a:xfrm>
                <a:prstGeom prst="rightArrow">
                  <a:avLst>
                    <a:gd name="adj1" fmla="val 50000"/>
                    <a:gd name="adj2" fmla="val 25000"/>
                  </a:avLst>
                </a:prstGeom>
                <a:solidFill>
                  <a:srgbClr val="FF99CC"/>
                </a:solidFill>
                <a:ln w="9525">
                  <a:solidFill>
                    <a:srgbClr val="00000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grpSp>
        </p:grpSp>
        <p:grpSp>
          <p:nvGrpSpPr>
            <p:cNvPr id="13" name="Group 26">
              <a:extLst>
                <a:ext uri="{FF2B5EF4-FFF2-40B4-BE49-F238E27FC236}">
                  <a16:creationId xmlns:a16="http://schemas.microsoft.com/office/drawing/2014/main" id="{F73ED17F-B111-4338-BE79-82A421C1C77C}"/>
                </a:ext>
              </a:extLst>
            </p:cNvPr>
            <p:cNvGrpSpPr>
              <a:grpSpLocks/>
            </p:cNvGrpSpPr>
            <p:nvPr/>
          </p:nvGrpSpPr>
          <p:grpSpPr bwMode="auto">
            <a:xfrm>
              <a:off x="4194120" y="3582525"/>
              <a:ext cx="4275183" cy="2450885"/>
              <a:chOff x="2380" y="1925"/>
              <a:chExt cx="2426" cy="1395"/>
            </a:xfrm>
          </p:grpSpPr>
          <p:sp>
            <p:nvSpPr>
              <p:cNvPr id="19" name="Rectangle 27">
                <a:extLst>
                  <a:ext uri="{FF2B5EF4-FFF2-40B4-BE49-F238E27FC236}">
                    <a16:creationId xmlns:a16="http://schemas.microsoft.com/office/drawing/2014/main" id="{B71345BB-6794-4602-A909-896C08B5A741}"/>
                  </a:ext>
                </a:extLst>
              </p:cNvPr>
              <p:cNvSpPr>
                <a:spLocks noChangeArrowheads="1"/>
              </p:cNvSpPr>
              <p:nvPr/>
            </p:nvSpPr>
            <p:spPr bwMode="auto">
              <a:xfrm>
                <a:off x="2380" y="1925"/>
                <a:ext cx="2426" cy="701"/>
              </a:xfrm>
              <a:prstGeom prst="rect">
                <a:avLst/>
              </a:prstGeom>
              <a:solidFill>
                <a:srgbClr val="FF6600">
                  <a:alpha val="20000"/>
                </a:srgbClr>
              </a:solidFill>
              <a:ln w="9525">
                <a:solidFill>
                  <a:srgbClr val="00808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grpSp>
            <p:nvGrpSpPr>
              <p:cNvPr id="20" name="Group 28">
                <a:extLst>
                  <a:ext uri="{FF2B5EF4-FFF2-40B4-BE49-F238E27FC236}">
                    <a16:creationId xmlns:a16="http://schemas.microsoft.com/office/drawing/2014/main" id="{8F984727-8760-4F09-988C-12E9AC295698}"/>
                  </a:ext>
                </a:extLst>
              </p:cNvPr>
              <p:cNvGrpSpPr>
                <a:grpSpLocks/>
              </p:cNvGrpSpPr>
              <p:nvPr/>
            </p:nvGrpSpPr>
            <p:grpSpPr bwMode="auto">
              <a:xfrm>
                <a:off x="2664" y="2736"/>
                <a:ext cx="1814" cy="584"/>
                <a:chOff x="2664" y="2754"/>
                <a:chExt cx="1814" cy="584"/>
              </a:xfrm>
            </p:grpSpPr>
            <p:sp>
              <p:nvSpPr>
                <p:cNvPr id="21" name="AutoShape 29">
                  <a:extLst>
                    <a:ext uri="{FF2B5EF4-FFF2-40B4-BE49-F238E27FC236}">
                      <a16:creationId xmlns:a16="http://schemas.microsoft.com/office/drawing/2014/main" id="{A2F58C13-E2EE-487D-84A3-146867F20037}"/>
                    </a:ext>
                  </a:extLst>
                </p:cNvPr>
                <p:cNvSpPr>
                  <a:spLocks noChangeArrowheads="1"/>
                </p:cNvSpPr>
                <p:nvPr/>
              </p:nvSpPr>
              <p:spPr bwMode="auto">
                <a:xfrm>
                  <a:off x="3423" y="2754"/>
                  <a:ext cx="296" cy="272"/>
                </a:xfrm>
                <a:prstGeom prst="upArrow">
                  <a:avLst>
                    <a:gd name="adj1" fmla="val 50000"/>
                    <a:gd name="adj2" fmla="val 25000"/>
                  </a:avLst>
                </a:prstGeom>
                <a:solidFill>
                  <a:srgbClr val="FFCC99"/>
                </a:solidFill>
                <a:ln w="9525">
                  <a:solidFill>
                    <a:srgbClr val="000000"/>
                  </a:solidFill>
                  <a:miter lim="800000"/>
                  <a:headEnd/>
                  <a:tailEnd/>
                </a:ln>
              </p:spPr>
              <p:txBody>
                <a:bodyPr vert="eaVert"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sp>
              <p:nvSpPr>
                <p:cNvPr id="22" name="Text Box 30">
                  <a:extLst>
                    <a:ext uri="{FF2B5EF4-FFF2-40B4-BE49-F238E27FC236}">
                      <a16:creationId xmlns:a16="http://schemas.microsoft.com/office/drawing/2014/main" id="{5A40C605-A481-4618-A8B2-B48C36915499}"/>
                    </a:ext>
                  </a:extLst>
                </p:cNvPr>
                <p:cNvSpPr txBox="1">
                  <a:spLocks noChangeArrowheads="1"/>
                </p:cNvSpPr>
                <p:nvPr/>
              </p:nvSpPr>
              <p:spPr bwMode="auto">
                <a:xfrm>
                  <a:off x="2664" y="3108"/>
                  <a:ext cx="1814" cy="230"/>
                </a:xfrm>
                <a:prstGeom prst="rect">
                  <a:avLst/>
                </a:prstGeom>
                <a:noFill/>
                <a:ln w="38100">
                  <a:solidFill>
                    <a:srgbClr val="FF99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1" lang="en-US" altLang="zh-TW" sz="1400" b="0" i="0" u="none" strike="noStrike" kern="0" cap="none" spc="0" normalizeH="0" baseline="0" noProof="0" dirty="0">
                      <a:ln>
                        <a:noFill/>
                      </a:ln>
                      <a:solidFill>
                        <a:srgbClr val="FFC000"/>
                      </a:solidFill>
                      <a:effectLst/>
                      <a:uLnTx/>
                      <a:uFillTx/>
                      <a:latin typeface="Arial" pitchFamily="34" charset="0"/>
                      <a:ea typeface="新細明體" pitchFamily="18" charset="-120"/>
                    </a:rPr>
                    <a:t>Exponential decay</a:t>
                  </a:r>
                </a:p>
              </p:txBody>
            </p:sp>
          </p:grpSp>
        </p:grpSp>
        <p:grpSp>
          <p:nvGrpSpPr>
            <p:cNvPr id="14" name="Group 32">
              <a:extLst>
                <a:ext uri="{FF2B5EF4-FFF2-40B4-BE49-F238E27FC236}">
                  <a16:creationId xmlns:a16="http://schemas.microsoft.com/office/drawing/2014/main" id="{2E9A1429-D09C-4D3C-B7C2-C51A8DC2C65A}"/>
                </a:ext>
              </a:extLst>
            </p:cNvPr>
            <p:cNvGrpSpPr>
              <a:grpSpLocks/>
            </p:cNvGrpSpPr>
            <p:nvPr/>
          </p:nvGrpSpPr>
          <p:grpSpPr bwMode="auto">
            <a:xfrm>
              <a:off x="8284265" y="4018236"/>
              <a:ext cx="1457368" cy="2016927"/>
              <a:chOff x="4701" y="2173"/>
              <a:chExt cx="827" cy="1148"/>
            </a:xfrm>
          </p:grpSpPr>
          <p:sp>
            <p:nvSpPr>
              <p:cNvPr id="15" name="Rectangle 33">
                <a:extLst>
                  <a:ext uri="{FF2B5EF4-FFF2-40B4-BE49-F238E27FC236}">
                    <a16:creationId xmlns:a16="http://schemas.microsoft.com/office/drawing/2014/main" id="{E13F23EC-7719-4B0A-B5C4-12E4A4640CAA}"/>
                  </a:ext>
                </a:extLst>
              </p:cNvPr>
              <p:cNvSpPr>
                <a:spLocks noChangeArrowheads="1"/>
              </p:cNvSpPr>
              <p:nvPr/>
            </p:nvSpPr>
            <p:spPr bwMode="auto">
              <a:xfrm>
                <a:off x="4993" y="2173"/>
                <a:ext cx="227" cy="281"/>
              </a:xfrm>
              <a:prstGeom prst="rect">
                <a:avLst/>
              </a:prstGeom>
              <a:solidFill>
                <a:srgbClr val="CCFFCC">
                  <a:alpha val="20000"/>
                </a:srgbClr>
              </a:solidFill>
              <a:ln w="9525">
                <a:solidFill>
                  <a:srgbClr val="008080"/>
                </a:solidFill>
                <a:miter lim="800000"/>
                <a:headEnd/>
                <a:tailEnd/>
              </a:ln>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grpSp>
            <p:nvGrpSpPr>
              <p:cNvPr id="16" name="Group 34">
                <a:extLst>
                  <a:ext uri="{FF2B5EF4-FFF2-40B4-BE49-F238E27FC236}">
                    <a16:creationId xmlns:a16="http://schemas.microsoft.com/office/drawing/2014/main" id="{8E7F315E-520A-48CA-9E6B-2C1DA0554ABA}"/>
                  </a:ext>
                </a:extLst>
              </p:cNvPr>
              <p:cNvGrpSpPr>
                <a:grpSpLocks/>
              </p:cNvGrpSpPr>
              <p:nvPr/>
            </p:nvGrpSpPr>
            <p:grpSpPr bwMode="auto">
              <a:xfrm>
                <a:off x="4701" y="2718"/>
                <a:ext cx="827" cy="603"/>
                <a:chOff x="3027" y="2738"/>
                <a:chExt cx="1067" cy="603"/>
              </a:xfrm>
            </p:grpSpPr>
            <p:sp>
              <p:nvSpPr>
                <p:cNvPr id="17" name="AutoShape 35">
                  <a:extLst>
                    <a:ext uri="{FF2B5EF4-FFF2-40B4-BE49-F238E27FC236}">
                      <a16:creationId xmlns:a16="http://schemas.microsoft.com/office/drawing/2014/main" id="{6758E7D9-54EF-493E-B78F-EA83FF064DA3}"/>
                    </a:ext>
                  </a:extLst>
                </p:cNvPr>
                <p:cNvSpPr>
                  <a:spLocks noChangeArrowheads="1"/>
                </p:cNvSpPr>
                <p:nvPr/>
              </p:nvSpPr>
              <p:spPr bwMode="auto">
                <a:xfrm>
                  <a:off x="3370" y="2738"/>
                  <a:ext cx="381" cy="272"/>
                </a:xfrm>
                <a:prstGeom prst="upArrow">
                  <a:avLst>
                    <a:gd name="adj1" fmla="val 50000"/>
                    <a:gd name="adj2" fmla="val 25000"/>
                  </a:avLst>
                </a:prstGeom>
                <a:solidFill>
                  <a:srgbClr val="339966"/>
                </a:solidFill>
                <a:ln w="9525">
                  <a:solidFill>
                    <a:srgbClr val="000000"/>
                  </a:solidFill>
                  <a:miter lim="800000"/>
                  <a:headEnd/>
                  <a:tailEnd/>
                </a:ln>
              </p:spPr>
              <p:txBody>
                <a:bodyPr vert="eaVert"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000" b="0" i="0" u="none" strike="noStrike" kern="0" cap="none" spc="0" normalizeH="0" baseline="0" noProof="0">
                    <a:ln>
                      <a:noFill/>
                    </a:ln>
                    <a:solidFill>
                      <a:srgbClr val="000000"/>
                    </a:solidFill>
                    <a:effectLst/>
                    <a:uLnTx/>
                    <a:uFillTx/>
                    <a:latin typeface="Arial" pitchFamily="34" charset="0"/>
                    <a:ea typeface="新細明體" pitchFamily="18" charset="-120"/>
                  </a:endParaRPr>
                </a:p>
              </p:txBody>
            </p:sp>
            <p:sp>
              <p:nvSpPr>
                <p:cNvPr id="18" name="Text Box 36">
                  <a:extLst>
                    <a:ext uri="{FF2B5EF4-FFF2-40B4-BE49-F238E27FC236}">
                      <a16:creationId xmlns:a16="http://schemas.microsoft.com/office/drawing/2014/main" id="{663311A5-CFC2-4F0E-909C-28E9E2DC581A}"/>
                    </a:ext>
                  </a:extLst>
                </p:cNvPr>
                <p:cNvSpPr txBox="1">
                  <a:spLocks noChangeArrowheads="1"/>
                </p:cNvSpPr>
                <p:nvPr/>
              </p:nvSpPr>
              <p:spPr bwMode="auto">
                <a:xfrm>
                  <a:off x="3027" y="3111"/>
                  <a:ext cx="1067" cy="230"/>
                </a:xfrm>
                <a:prstGeom prst="rect">
                  <a:avLst/>
                </a:prstGeom>
                <a:noFill/>
                <a:ln w="38100">
                  <a:solidFill>
                    <a:srgbClr val="339966"/>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1" lang="en-US" altLang="zh-TW" sz="1400" b="0" i="0" u="none" strike="noStrike" kern="0" cap="none" spc="0" normalizeH="0" baseline="0" noProof="0" dirty="0">
                      <a:ln>
                        <a:noFill/>
                      </a:ln>
                      <a:solidFill>
                        <a:srgbClr val="00B050"/>
                      </a:solidFill>
                      <a:effectLst/>
                      <a:uLnTx/>
                      <a:uFillTx/>
                      <a:latin typeface="Arial" pitchFamily="34" charset="0"/>
                      <a:ea typeface="新細明體" pitchFamily="18" charset="-120"/>
                    </a:rPr>
                    <a:t>Errors</a:t>
                  </a:r>
                </a:p>
              </p:txBody>
            </p:sp>
          </p:grpSp>
        </p:grpSp>
      </p:grpSp>
      <p:sp>
        <p:nvSpPr>
          <p:cNvPr id="7" name="Text Box 37">
            <a:extLst>
              <a:ext uri="{FF2B5EF4-FFF2-40B4-BE49-F238E27FC236}">
                <a16:creationId xmlns:a16="http://schemas.microsoft.com/office/drawing/2014/main" id="{373EE554-877F-4562-AEC5-A4A1855A741A}"/>
              </a:ext>
            </a:extLst>
          </p:cNvPr>
          <p:cNvSpPr txBox="1">
            <a:spLocks noChangeArrowheads="1"/>
          </p:cNvSpPr>
          <p:nvPr/>
        </p:nvSpPr>
        <p:spPr bwMode="auto">
          <a:xfrm>
            <a:off x="7314787" y="4124078"/>
            <a:ext cx="1715437" cy="2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370" tIns="50685" rIns="101370" bIns="50685">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1" lang="en-US" altLang="zh-TW" sz="1000" b="0" i="1" u="none" strike="noStrike" kern="0" cap="none" spc="0" normalizeH="0" baseline="0" noProof="0" dirty="0">
                <a:ln>
                  <a:noFill/>
                </a:ln>
                <a:effectLst/>
                <a:uLnTx/>
                <a:uFillTx/>
                <a:latin typeface="+mn-lt"/>
              </a:rPr>
              <a:t>(</a:t>
            </a:r>
            <a:r>
              <a:rPr kumimoji="1" lang="en-US" altLang="zh-TW" sz="1000" b="0" i="1" u="none" strike="noStrike" kern="0" cap="none" spc="0" normalizeH="0" baseline="0" noProof="0" dirty="0" err="1">
                <a:ln>
                  <a:noFill/>
                </a:ln>
                <a:effectLst/>
                <a:uLnTx/>
                <a:uFillTx/>
                <a:latin typeface="+mn-lt"/>
              </a:rPr>
              <a:t>Nikolaidis</a:t>
            </a:r>
            <a:r>
              <a:rPr kumimoji="1" lang="en-US" altLang="zh-TW" sz="1000" b="0" i="1" u="none" strike="noStrike" kern="0" cap="none" spc="0" normalizeH="0" baseline="0" noProof="0" dirty="0">
                <a:ln>
                  <a:noFill/>
                </a:ln>
                <a:effectLst/>
                <a:uLnTx/>
                <a:uFillTx/>
                <a:latin typeface="+mn-lt"/>
              </a:rPr>
              <a:t> et al.,</a:t>
            </a:r>
            <a:r>
              <a:rPr kumimoji="1" lang="en-US" altLang="zh-TW" sz="1000" b="0" i="1" u="none" strike="noStrike" kern="0" cap="none" spc="0" normalizeH="0" noProof="0" dirty="0">
                <a:ln>
                  <a:noFill/>
                </a:ln>
                <a:effectLst/>
                <a:uLnTx/>
                <a:uFillTx/>
                <a:latin typeface="+mn-lt"/>
              </a:rPr>
              <a:t> </a:t>
            </a:r>
            <a:r>
              <a:rPr kumimoji="1" lang="en-US" altLang="zh-TW" sz="1000" b="0" i="1" u="none" strike="noStrike" kern="0" cap="none" spc="0" normalizeH="0" baseline="0" noProof="0" dirty="0">
                <a:ln>
                  <a:noFill/>
                </a:ln>
                <a:effectLst/>
                <a:uLnTx/>
                <a:uFillTx/>
                <a:latin typeface="+mn-lt"/>
              </a:rPr>
              <a:t>2001)</a:t>
            </a:r>
          </a:p>
        </p:txBody>
      </p:sp>
      <p:sp>
        <p:nvSpPr>
          <p:cNvPr id="41" name="矩形 40">
            <a:extLst>
              <a:ext uri="{FF2B5EF4-FFF2-40B4-BE49-F238E27FC236}">
                <a16:creationId xmlns:a16="http://schemas.microsoft.com/office/drawing/2014/main" id="{2094F8F9-5F16-47B7-BD60-3B9E5C8B9506}"/>
              </a:ext>
            </a:extLst>
          </p:cNvPr>
          <p:cNvSpPr/>
          <p:nvPr/>
        </p:nvSpPr>
        <p:spPr>
          <a:xfrm>
            <a:off x="133872" y="4252202"/>
            <a:ext cx="8876255" cy="2585323"/>
          </a:xfrm>
          <a:prstGeom prst="rect">
            <a:avLst/>
          </a:prstGeom>
        </p:spPr>
        <p:txBody>
          <a:bodyPr wrap="square">
            <a:spAutoFit/>
          </a:bodyPr>
          <a:lstStyle/>
          <a:p>
            <a:pPr algn="just"/>
            <a:r>
              <a:rPr lang="en-US" altLang="zh-TW" kern="100" dirty="0">
                <a:latin typeface="Times New Roman" panose="02020603050405020304" pitchFamily="18" charset="0"/>
              </a:rPr>
              <a:t>n : daily solution epochs in units of years </a:t>
            </a:r>
          </a:p>
          <a:p>
            <a:pPr algn="just"/>
            <a:r>
              <a:rPr lang="en-US" altLang="zh-TW" kern="100" dirty="0">
                <a:latin typeface="Times New Roman" panose="02020603050405020304" pitchFamily="18" charset="0"/>
              </a:rPr>
              <a:t>b : linear rate during </a:t>
            </a:r>
            <a:r>
              <a:rPr lang="en-US" altLang="zh-TW" kern="100" dirty="0">
                <a:latin typeface="Times New Roman" panose="02020603050405020304" pitchFamily="18" charset="0"/>
                <a:ea typeface="標楷體" panose="03000509000000000000" pitchFamily="65" charset="-120"/>
              </a:rPr>
              <a:t>inter-seismic period</a:t>
            </a:r>
          </a:p>
          <a:p>
            <a:pPr algn="just"/>
            <a:r>
              <a:rPr lang="en-US" altLang="zh-TW" kern="100" dirty="0" err="1">
                <a:latin typeface="Times New Roman" panose="02020603050405020304" pitchFamily="18" charset="0"/>
              </a:rPr>
              <a:t>c.d.e.f</a:t>
            </a:r>
            <a:r>
              <a:rPr lang="en-US" altLang="zh-TW" kern="100" dirty="0">
                <a:latin typeface="Times New Roman" panose="02020603050405020304" pitchFamily="18" charset="0"/>
              </a:rPr>
              <a:t> : amplitude of annual and semi-annual motions</a:t>
            </a:r>
          </a:p>
          <a:p>
            <a:pPr algn="just"/>
            <a:r>
              <a:rPr lang="en-US" altLang="zh-TW" kern="100" dirty="0">
                <a:latin typeface="Times New Roman" panose="02020603050405020304" pitchFamily="18" charset="0"/>
              </a:rPr>
              <a:t>g : offsets (including coseismic displacements and antenna changes)</a:t>
            </a:r>
          </a:p>
          <a:p>
            <a:pPr algn="just"/>
            <a:r>
              <a:rPr lang="en-US" altLang="zh-TW" kern="100" dirty="0">
                <a:latin typeface="Times New Roman" panose="02020603050405020304" pitchFamily="18" charset="0"/>
              </a:rPr>
              <a:t>h : post-seismic represent as exponential decay with magnitude</a:t>
            </a:r>
          </a:p>
          <a:p>
            <a:pPr algn="just"/>
            <a:r>
              <a:rPr lang="en-US" altLang="zh-TW" kern="100" dirty="0">
                <a:latin typeface="Times New Roman" panose="02020603050405020304" pitchFamily="18" charset="0"/>
              </a:rPr>
              <a:t>H : Heaviside step function</a:t>
            </a:r>
          </a:p>
          <a:p>
            <a:pPr algn="just"/>
            <a:r>
              <a:rPr lang="el-GR" altLang="zh-TW" kern="100" dirty="0">
                <a:latin typeface="Times New Roman" panose="02020603050405020304" pitchFamily="18" charset="0"/>
                <a:ea typeface="標楷體" panose="03000509000000000000" pitchFamily="65" charset="-120"/>
                <a:cs typeface="Arial" panose="020B0604020202020204" pitchFamily="34" charset="0"/>
              </a:rPr>
              <a:t>τ</a:t>
            </a:r>
            <a:r>
              <a:rPr lang="zh-TW" altLang="en-US" kern="100" dirty="0">
                <a:latin typeface="Times New Roman" panose="02020603050405020304" pitchFamily="18" charset="0"/>
                <a:ea typeface="標楷體" panose="03000509000000000000" pitchFamily="65" charset="-120"/>
                <a:cs typeface="Arial" panose="020B0604020202020204" pitchFamily="34" charset="0"/>
              </a:rPr>
              <a:t> </a:t>
            </a:r>
            <a:r>
              <a:rPr lang="en-US" altLang="zh-TW" kern="100" dirty="0">
                <a:latin typeface="Times New Roman" panose="02020603050405020304" pitchFamily="18" charset="0"/>
                <a:ea typeface="標楷體" panose="03000509000000000000" pitchFamily="65" charset="-120"/>
                <a:cs typeface="Arial" panose="020B0604020202020204" pitchFamily="34" charset="0"/>
              </a:rPr>
              <a:t>:</a:t>
            </a:r>
            <a:r>
              <a:rPr lang="zh-TW" altLang="en-US" kern="100" dirty="0">
                <a:latin typeface="Times New Roman" panose="02020603050405020304" pitchFamily="18" charset="0"/>
                <a:ea typeface="標楷體" panose="03000509000000000000" pitchFamily="65" charset="-120"/>
                <a:cs typeface="Arial" panose="020B0604020202020204" pitchFamily="34" charset="0"/>
              </a:rPr>
              <a:t> </a:t>
            </a:r>
            <a:r>
              <a:rPr lang="en-US" altLang="zh-TW" kern="100" dirty="0">
                <a:latin typeface="Times New Roman" panose="02020603050405020304" pitchFamily="18" charset="0"/>
                <a:ea typeface="標楷體" panose="03000509000000000000" pitchFamily="65" charset="-120"/>
              </a:rPr>
              <a:t>relaxation time.</a:t>
            </a:r>
            <a:endParaRPr lang="en-US" altLang="zh-TW" kern="100" dirty="0">
              <a:latin typeface="Times New Roman" panose="02020603050405020304" pitchFamily="18" charset="0"/>
            </a:endParaRPr>
          </a:p>
          <a:p>
            <a:pPr algn="just"/>
            <a:r>
              <a:rPr lang="en-US" altLang="zh-TW" kern="100" dirty="0" err="1">
                <a:latin typeface="Times New Roman" panose="02020603050405020304" pitchFamily="18" charset="0"/>
              </a:rPr>
              <a:t>T</a:t>
            </a:r>
            <a:r>
              <a:rPr lang="en-US" altLang="zh-TW" kern="100" baseline="-25000" dirty="0" err="1">
                <a:latin typeface="Times New Roman" panose="02020603050405020304" pitchFamily="18" charset="0"/>
              </a:rPr>
              <a:t>j</a:t>
            </a:r>
            <a:r>
              <a:rPr lang="zh-TW" altLang="en-US" kern="100" baseline="-25000" dirty="0">
                <a:latin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Arial" panose="020B0604020202020204" pitchFamily="34" charset="0"/>
              </a:rPr>
              <a:t>:</a:t>
            </a:r>
            <a:r>
              <a:rPr lang="zh-TW" altLang="en-US" kern="100" dirty="0">
                <a:latin typeface="Times New Roman" panose="02020603050405020304" pitchFamily="18" charset="0"/>
                <a:ea typeface="標楷體" panose="03000509000000000000" pitchFamily="65" charset="-120"/>
                <a:cs typeface="Arial" panose="020B0604020202020204" pitchFamily="34" charset="0"/>
              </a:rPr>
              <a:t> </a:t>
            </a:r>
            <a:r>
              <a:rPr lang="en-US" altLang="zh-TW" kern="100" dirty="0">
                <a:latin typeface="Times New Roman" panose="02020603050405020304" pitchFamily="18" charset="0"/>
              </a:rPr>
              <a:t>selected earthquake epochs</a:t>
            </a:r>
          </a:p>
          <a:p>
            <a:pPr algn="just"/>
            <a:r>
              <a:rPr lang="en-US" altLang="zh-TW" kern="100" dirty="0">
                <a:latin typeface="Times New Roman" panose="02020603050405020304" pitchFamily="18" charset="0"/>
              </a:rPr>
              <a:t>v</a:t>
            </a:r>
            <a:r>
              <a:rPr lang="en-US" altLang="zh-TW" kern="100" baseline="-25000" dirty="0">
                <a:latin typeface="Times New Roman" panose="02020603050405020304" pitchFamily="18" charset="0"/>
              </a:rPr>
              <a:t>i</a:t>
            </a:r>
            <a:r>
              <a:rPr lang="en-US" altLang="zh-TW" kern="100" dirty="0">
                <a:latin typeface="Times New Roman" panose="02020603050405020304" pitchFamily="18" charset="0"/>
              </a:rPr>
              <a:t> : error</a:t>
            </a:r>
            <a:endParaRPr lang="zh-TW" altLang="en-US" dirty="0"/>
          </a:p>
        </p:txBody>
      </p:sp>
    </p:spTree>
    <p:extLst>
      <p:ext uri="{BB962C8B-B14F-4D97-AF65-F5344CB8AC3E}">
        <p14:creationId xmlns:p14="http://schemas.microsoft.com/office/powerpoint/2010/main" val="394536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401BBA-D05D-4711-95A7-DB4411C1E142}"/>
              </a:ext>
            </a:extLst>
          </p:cNvPr>
          <p:cNvSpPr>
            <a:spLocks noGrp="1"/>
          </p:cNvSpPr>
          <p:nvPr>
            <p:ph type="title"/>
          </p:nvPr>
        </p:nvSpPr>
        <p:spPr/>
        <p:txBody>
          <a:bodyPr/>
          <a:lstStyle/>
          <a:p>
            <a:r>
              <a:rPr lang="en-US" altLang="zh-TW" dirty="0"/>
              <a:t>GPS Time Series in Matrix Form (d = Gm)</a:t>
            </a:r>
            <a:endParaRPr lang="zh-TW" altLang="en-US" dirty="0"/>
          </a:p>
        </p:txBody>
      </p:sp>
      <p:sp>
        <p:nvSpPr>
          <p:cNvPr id="4" name="矩形 3">
            <a:extLst>
              <a:ext uri="{FF2B5EF4-FFF2-40B4-BE49-F238E27FC236}">
                <a16:creationId xmlns:a16="http://schemas.microsoft.com/office/drawing/2014/main" id="{E87B9EB6-E623-421F-A73B-A63E8484784F}"/>
              </a:ext>
            </a:extLst>
          </p:cNvPr>
          <p:cNvSpPr/>
          <p:nvPr/>
        </p:nvSpPr>
        <p:spPr>
          <a:xfrm>
            <a:off x="3556165" y="1012417"/>
            <a:ext cx="1779654" cy="707886"/>
          </a:xfrm>
          <a:prstGeom prst="rect">
            <a:avLst/>
          </a:prstGeom>
        </p:spPr>
        <p:txBody>
          <a:bodyPr wrap="none">
            <a:spAutoFit/>
          </a:bodyPr>
          <a:lstStyle/>
          <a:p>
            <a:r>
              <a:rPr lang="en-US" altLang="zh-TW" sz="4000" i="1" dirty="0"/>
              <a:t>d = m G</a:t>
            </a:r>
            <a:endParaRPr lang="zh-TW" altLang="en-US" sz="4000" i="1" dirty="0"/>
          </a:p>
        </p:txBody>
      </p:sp>
      <p:pic>
        <p:nvPicPr>
          <p:cNvPr id="6" name="圖片 5">
            <a:extLst>
              <a:ext uri="{FF2B5EF4-FFF2-40B4-BE49-F238E27FC236}">
                <a16:creationId xmlns:a16="http://schemas.microsoft.com/office/drawing/2014/main" id="{A49EFB61-98B0-4107-9C09-7FA173F2B1CA}"/>
              </a:ext>
            </a:extLst>
          </p:cNvPr>
          <p:cNvPicPr>
            <a:picLocks noChangeAspect="1"/>
          </p:cNvPicPr>
          <p:nvPr/>
        </p:nvPicPr>
        <p:blipFill rotWithShape="1">
          <a:blip r:embed="rId2"/>
          <a:srcRect l="42825"/>
          <a:stretch/>
        </p:blipFill>
        <p:spPr>
          <a:xfrm>
            <a:off x="150733" y="2073386"/>
            <a:ext cx="800669" cy="1448002"/>
          </a:xfrm>
          <a:prstGeom prst="rect">
            <a:avLst/>
          </a:prstGeom>
        </p:spPr>
      </p:pic>
      <p:pic>
        <p:nvPicPr>
          <p:cNvPr id="7" name="圖片 6">
            <a:extLst>
              <a:ext uri="{FF2B5EF4-FFF2-40B4-BE49-F238E27FC236}">
                <a16:creationId xmlns:a16="http://schemas.microsoft.com/office/drawing/2014/main" id="{70C6ABA4-1E50-4E8E-A6E7-D5B34E942B4B}"/>
              </a:ext>
            </a:extLst>
          </p:cNvPr>
          <p:cNvPicPr>
            <a:picLocks noChangeAspect="1"/>
          </p:cNvPicPr>
          <p:nvPr/>
        </p:nvPicPr>
        <p:blipFill rotWithShape="1">
          <a:blip r:embed="rId3"/>
          <a:srcRect l="6608" t="12196" b="-1"/>
          <a:stretch/>
        </p:blipFill>
        <p:spPr>
          <a:xfrm>
            <a:off x="1527673" y="2602333"/>
            <a:ext cx="7454654" cy="444996"/>
          </a:xfrm>
          <a:prstGeom prst="rect">
            <a:avLst/>
          </a:prstGeom>
        </p:spPr>
      </p:pic>
      <p:pic>
        <p:nvPicPr>
          <p:cNvPr id="8" name="圖片 7">
            <a:extLst>
              <a:ext uri="{FF2B5EF4-FFF2-40B4-BE49-F238E27FC236}">
                <a16:creationId xmlns:a16="http://schemas.microsoft.com/office/drawing/2014/main" id="{6FB7F886-2144-4434-83AA-183E79E57AC4}"/>
              </a:ext>
            </a:extLst>
          </p:cNvPr>
          <p:cNvPicPr>
            <a:picLocks noChangeAspect="1"/>
          </p:cNvPicPr>
          <p:nvPr/>
        </p:nvPicPr>
        <p:blipFill>
          <a:blip r:embed="rId4"/>
          <a:stretch>
            <a:fillRect/>
          </a:stretch>
        </p:blipFill>
        <p:spPr>
          <a:xfrm>
            <a:off x="1035765" y="1755777"/>
            <a:ext cx="447737" cy="2124371"/>
          </a:xfrm>
          <a:prstGeom prst="rect">
            <a:avLst/>
          </a:prstGeom>
        </p:spPr>
      </p:pic>
      <p:sp>
        <p:nvSpPr>
          <p:cNvPr id="9" name="矩形 8">
            <a:extLst>
              <a:ext uri="{FF2B5EF4-FFF2-40B4-BE49-F238E27FC236}">
                <a16:creationId xmlns:a16="http://schemas.microsoft.com/office/drawing/2014/main" id="{0A78197D-FB5A-448F-A7FB-892CFF9B58AB}"/>
              </a:ext>
            </a:extLst>
          </p:cNvPr>
          <p:cNvSpPr/>
          <p:nvPr/>
        </p:nvSpPr>
        <p:spPr>
          <a:xfrm>
            <a:off x="745731" y="2629495"/>
            <a:ext cx="300082" cy="369332"/>
          </a:xfrm>
          <a:prstGeom prst="rect">
            <a:avLst/>
          </a:prstGeom>
        </p:spPr>
        <p:txBody>
          <a:bodyPr wrap="none">
            <a:spAutoFit/>
          </a:bodyPr>
          <a:lstStyle/>
          <a:p>
            <a:r>
              <a:rPr lang="en-US" altLang="zh-TW" dirty="0"/>
              <a:t>=</a:t>
            </a:r>
            <a:endParaRPr lang="zh-TW" altLang="en-US" dirty="0"/>
          </a:p>
        </p:txBody>
      </p:sp>
      <p:pic>
        <p:nvPicPr>
          <p:cNvPr id="11" name="圖片 10">
            <a:extLst>
              <a:ext uri="{FF2B5EF4-FFF2-40B4-BE49-F238E27FC236}">
                <a16:creationId xmlns:a16="http://schemas.microsoft.com/office/drawing/2014/main" id="{FBBB6091-BD2F-428D-8D9B-47BBE06377D6}"/>
              </a:ext>
            </a:extLst>
          </p:cNvPr>
          <p:cNvPicPr>
            <a:picLocks noChangeAspect="1"/>
          </p:cNvPicPr>
          <p:nvPr/>
        </p:nvPicPr>
        <p:blipFill>
          <a:blip r:embed="rId5"/>
          <a:stretch>
            <a:fillRect/>
          </a:stretch>
        </p:blipFill>
        <p:spPr>
          <a:xfrm>
            <a:off x="150733" y="4782724"/>
            <a:ext cx="8668960" cy="1914792"/>
          </a:xfrm>
          <a:prstGeom prst="rect">
            <a:avLst/>
          </a:prstGeom>
        </p:spPr>
      </p:pic>
      <p:cxnSp>
        <p:nvCxnSpPr>
          <p:cNvPr id="13" name="直線單箭頭接點 12">
            <a:extLst>
              <a:ext uri="{FF2B5EF4-FFF2-40B4-BE49-F238E27FC236}">
                <a16:creationId xmlns:a16="http://schemas.microsoft.com/office/drawing/2014/main" id="{3478DC07-22DE-4AD1-9F3B-87E5993677B6}"/>
              </a:ext>
            </a:extLst>
          </p:cNvPr>
          <p:cNvCxnSpPr>
            <a:cxnSpLocks/>
          </p:cNvCxnSpPr>
          <p:nvPr/>
        </p:nvCxnSpPr>
        <p:spPr>
          <a:xfrm flipH="1">
            <a:off x="432080" y="3032997"/>
            <a:ext cx="1406768" cy="1555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05A33F92-2F7F-4A30-8451-D995439E476D}"/>
              </a:ext>
            </a:extLst>
          </p:cNvPr>
          <p:cNvCxnSpPr>
            <a:cxnSpLocks/>
          </p:cNvCxnSpPr>
          <p:nvPr/>
        </p:nvCxnSpPr>
        <p:spPr>
          <a:xfrm>
            <a:off x="8758509" y="3032997"/>
            <a:ext cx="1" cy="1555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BFFE12A5-D3E4-425B-A439-7D58E587D0E6}"/>
              </a:ext>
            </a:extLst>
          </p:cNvPr>
          <p:cNvSpPr/>
          <p:nvPr/>
        </p:nvSpPr>
        <p:spPr>
          <a:xfrm>
            <a:off x="3002167" y="1654642"/>
            <a:ext cx="1107996" cy="369332"/>
          </a:xfrm>
          <a:prstGeom prst="rect">
            <a:avLst/>
          </a:prstGeom>
        </p:spPr>
        <p:txBody>
          <a:bodyPr wrap="none">
            <a:spAutoFit/>
          </a:bodyPr>
          <a:lstStyle/>
          <a:p>
            <a:r>
              <a:rPr lang="zh-TW" altLang="en-US" dirty="0">
                <a:solidFill>
                  <a:schemeClr val="accent1"/>
                </a:solidFill>
                <a:latin typeface="微軟正黑體" panose="020B0604030504040204" pitchFamily="34" charset="-120"/>
                <a:ea typeface="微軟正黑體" panose="020B0604030504040204" pitchFamily="34" charset="-120"/>
              </a:rPr>
              <a:t>觀測向量</a:t>
            </a:r>
          </a:p>
        </p:txBody>
      </p:sp>
      <p:sp>
        <p:nvSpPr>
          <p:cNvPr id="17" name="矩形 16">
            <a:extLst>
              <a:ext uri="{FF2B5EF4-FFF2-40B4-BE49-F238E27FC236}">
                <a16:creationId xmlns:a16="http://schemas.microsoft.com/office/drawing/2014/main" id="{39F3822B-A115-4EBD-8BA7-42320CDCB200}"/>
              </a:ext>
            </a:extLst>
          </p:cNvPr>
          <p:cNvSpPr/>
          <p:nvPr/>
        </p:nvSpPr>
        <p:spPr>
          <a:xfrm>
            <a:off x="4018002" y="791285"/>
            <a:ext cx="1107996" cy="369332"/>
          </a:xfrm>
          <a:prstGeom prst="rect">
            <a:avLst/>
          </a:prstGeom>
        </p:spPr>
        <p:txBody>
          <a:bodyPr wrap="none">
            <a:spAutoFit/>
          </a:bodyPr>
          <a:lstStyle/>
          <a:p>
            <a:r>
              <a:rPr lang="zh-TW" altLang="en-US" dirty="0">
                <a:solidFill>
                  <a:schemeClr val="accent6"/>
                </a:solidFill>
                <a:latin typeface="微軟正黑體" panose="020B0604030504040204" pitchFamily="34" charset="-120"/>
                <a:ea typeface="微軟正黑體" panose="020B0604030504040204" pitchFamily="34" charset="-120"/>
              </a:rPr>
              <a:t>參數向量</a:t>
            </a:r>
          </a:p>
        </p:txBody>
      </p:sp>
      <p:sp>
        <p:nvSpPr>
          <p:cNvPr id="18" name="矩形 17">
            <a:extLst>
              <a:ext uri="{FF2B5EF4-FFF2-40B4-BE49-F238E27FC236}">
                <a16:creationId xmlns:a16="http://schemas.microsoft.com/office/drawing/2014/main" id="{CA3AA923-0800-4F17-88CD-119F00DFA9C3}"/>
              </a:ext>
            </a:extLst>
          </p:cNvPr>
          <p:cNvSpPr/>
          <p:nvPr/>
        </p:nvSpPr>
        <p:spPr>
          <a:xfrm>
            <a:off x="4701002" y="1644307"/>
            <a:ext cx="1107996" cy="369332"/>
          </a:xfrm>
          <a:prstGeom prst="rect">
            <a:avLst/>
          </a:prstGeom>
        </p:spPr>
        <p:txBody>
          <a:bodyPr wrap="none">
            <a:spAutoFit/>
          </a:bodyPr>
          <a:lstStyle/>
          <a:p>
            <a:r>
              <a:rPr lang="zh-TW" altLang="en-US" dirty="0">
                <a:solidFill>
                  <a:srgbClr val="7030A0"/>
                </a:solidFill>
                <a:latin typeface="微軟正黑體" panose="020B0604030504040204" pitchFamily="34" charset="-120"/>
                <a:ea typeface="微軟正黑體" panose="020B0604030504040204" pitchFamily="34" charset="-120"/>
              </a:rPr>
              <a:t>設計矩陣</a:t>
            </a:r>
          </a:p>
        </p:txBody>
      </p:sp>
      <p:sp>
        <p:nvSpPr>
          <p:cNvPr id="19" name="橢圓 18">
            <a:extLst>
              <a:ext uri="{FF2B5EF4-FFF2-40B4-BE49-F238E27FC236}">
                <a16:creationId xmlns:a16="http://schemas.microsoft.com/office/drawing/2014/main" id="{860E19EB-DF04-448B-B338-D16D60A1101C}"/>
              </a:ext>
            </a:extLst>
          </p:cNvPr>
          <p:cNvSpPr/>
          <p:nvPr/>
        </p:nvSpPr>
        <p:spPr>
          <a:xfrm>
            <a:off x="3515972" y="1086331"/>
            <a:ext cx="540000" cy="5400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B9F84080-8509-44E1-8EDF-C490A3CF4263}"/>
              </a:ext>
            </a:extLst>
          </p:cNvPr>
          <p:cNvSpPr/>
          <p:nvPr/>
        </p:nvSpPr>
        <p:spPr>
          <a:xfrm>
            <a:off x="4309597" y="1090940"/>
            <a:ext cx="540000" cy="5400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30B39EFE-DF35-4E35-863C-A69AFDCECF1B}"/>
              </a:ext>
            </a:extLst>
          </p:cNvPr>
          <p:cNvSpPr/>
          <p:nvPr/>
        </p:nvSpPr>
        <p:spPr>
          <a:xfrm>
            <a:off x="4823306" y="1084542"/>
            <a:ext cx="540000" cy="54000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680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A4F7A1-415E-40A6-9F1A-C020499CDA96}"/>
              </a:ext>
            </a:extLst>
          </p:cNvPr>
          <p:cNvSpPr>
            <a:spLocks noGrp="1"/>
          </p:cNvSpPr>
          <p:nvPr>
            <p:ph type="title"/>
          </p:nvPr>
        </p:nvSpPr>
        <p:spPr/>
        <p:txBody>
          <a:bodyPr/>
          <a:lstStyle/>
          <a:p>
            <a:endParaRPr lang="zh-TW" altLang="en-US"/>
          </a:p>
        </p:txBody>
      </p:sp>
      <p:pic>
        <p:nvPicPr>
          <p:cNvPr id="6" name="內容版面配置區 5">
            <a:extLst>
              <a:ext uri="{FF2B5EF4-FFF2-40B4-BE49-F238E27FC236}">
                <a16:creationId xmlns:a16="http://schemas.microsoft.com/office/drawing/2014/main" id="{796C7B51-143A-4C60-B9B2-95280B4BBE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15776"/>
            <a:ext cx="4572000" cy="5310168"/>
          </a:xfrm>
        </p:spPr>
      </p:pic>
      <p:pic>
        <p:nvPicPr>
          <p:cNvPr id="10" name="圖片 9">
            <a:extLst>
              <a:ext uri="{FF2B5EF4-FFF2-40B4-BE49-F238E27FC236}">
                <a16:creationId xmlns:a16="http://schemas.microsoft.com/office/drawing/2014/main" id="{3316B384-40A6-4545-A97D-4174D087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15776"/>
            <a:ext cx="4572000" cy="5310168"/>
          </a:xfrm>
          <a:prstGeom prst="rect">
            <a:avLst/>
          </a:prstGeom>
        </p:spPr>
      </p:pic>
    </p:spTree>
    <p:extLst>
      <p:ext uri="{BB962C8B-B14F-4D97-AF65-F5344CB8AC3E}">
        <p14:creationId xmlns:p14="http://schemas.microsoft.com/office/powerpoint/2010/main" val="903896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84E487BA-8FD9-471C-AD00-1BCDBB5415B4}"/>
              </a:ext>
            </a:extLst>
          </p:cNvPr>
          <p:cNvSpPr txBox="1">
            <a:spLocks/>
          </p:cNvSpPr>
          <p:nvPr/>
        </p:nvSpPr>
        <p:spPr>
          <a:xfrm>
            <a:off x="0" y="0"/>
            <a:ext cx="7886700" cy="615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n-lt"/>
                <a:ea typeface="標楷體" panose="03000509000000000000" pitchFamily="65" charset="-120"/>
                <a:cs typeface="+mj-cs"/>
              </a:defRPr>
            </a:lvl1pPr>
          </a:lstStyle>
          <a:p>
            <a:r>
              <a:rPr lang="en-US" altLang="zh-TW" dirty="0"/>
              <a:t>Interseismic motion</a:t>
            </a:r>
            <a:endParaRPr lang="zh-TW" altLang="en-US" dirty="0"/>
          </a:p>
        </p:txBody>
      </p:sp>
      <p:pic>
        <p:nvPicPr>
          <p:cNvPr id="9" name="內容版面配置區 8">
            <a:extLst>
              <a:ext uri="{FF2B5EF4-FFF2-40B4-BE49-F238E27FC236}">
                <a16:creationId xmlns:a16="http://schemas.microsoft.com/office/drawing/2014/main" id="{C09B5C6C-7F88-4E71-9BC5-CF8DE2E462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810" y="783772"/>
            <a:ext cx="4492403" cy="5782826"/>
          </a:xfrm>
        </p:spPr>
      </p:pic>
      <p:pic>
        <p:nvPicPr>
          <p:cNvPr id="11" name="圖片 10">
            <a:extLst>
              <a:ext uri="{FF2B5EF4-FFF2-40B4-BE49-F238E27FC236}">
                <a16:creationId xmlns:a16="http://schemas.microsoft.com/office/drawing/2014/main" id="{679BF6A6-9598-4397-BF07-9E1D3D6C1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213" y="783771"/>
            <a:ext cx="4492403" cy="5782826"/>
          </a:xfrm>
          <a:prstGeom prst="rect">
            <a:avLst/>
          </a:prstGeom>
        </p:spPr>
      </p:pic>
      <p:pic>
        <p:nvPicPr>
          <p:cNvPr id="2" name="圖片 1">
            <a:extLst>
              <a:ext uri="{FF2B5EF4-FFF2-40B4-BE49-F238E27FC236}">
                <a16:creationId xmlns:a16="http://schemas.microsoft.com/office/drawing/2014/main" id="{75EB5D3E-8600-41B2-855C-AF5462EFB2E1}"/>
              </a:ext>
            </a:extLst>
          </p:cNvPr>
          <p:cNvPicPr>
            <a:picLocks noChangeAspect="1"/>
          </p:cNvPicPr>
          <p:nvPr/>
        </p:nvPicPr>
        <p:blipFill>
          <a:blip r:embed="rId5"/>
          <a:stretch>
            <a:fillRect/>
          </a:stretch>
        </p:blipFill>
        <p:spPr>
          <a:xfrm>
            <a:off x="3360547" y="5326867"/>
            <a:ext cx="1069334" cy="852870"/>
          </a:xfrm>
          <a:prstGeom prst="rect">
            <a:avLst/>
          </a:prstGeom>
          <a:ln>
            <a:solidFill>
              <a:schemeClr val="tx1"/>
            </a:solidFill>
          </a:ln>
        </p:spPr>
      </p:pic>
    </p:spTree>
    <p:extLst>
      <p:ext uri="{BB962C8B-B14F-4D97-AF65-F5344CB8AC3E}">
        <p14:creationId xmlns:p14="http://schemas.microsoft.com/office/powerpoint/2010/main" val="1926491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43B68F-2F89-42AD-83DF-C584BE0442B9}"/>
              </a:ext>
            </a:extLst>
          </p:cNvPr>
          <p:cNvSpPr>
            <a:spLocks noGrp="1"/>
          </p:cNvSpPr>
          <p:nvPr>
            <p:ph type="title"/>
          </p:nvPr>
        </p:nvSpPr>
        <p:spPr/>
        <p:txBody>
          <a:bodyPr>
            <a:normAutofit/>
          </a:bodyPr>
          <a:lstStyle/>
          <a:p>
            <a:r>
              <a:rPr lang="en-US" altLang="zh-TW" dirty="0"/>
              <a:t>Coseismic displacement</a:t>
            </a:r>
            <a:endParaRPr lang="zh-TW" altLang="en-US" dirty="0"/>
          </a:p>
        </p:txBody>
      </p:sp>
      <p:pic>
        <p:nvPicPr>
          <p:cNvPr id="5" name="內容版面配置區 4">
            <a:extLst>
              <a:ext uri="{FF2B5EF4-FFF2-40B4-BE49-F238E27FC236}">
                <a16:creationId xmlns:a16="http://schemas.microsoft.com/office/drawing/2014/main" id="{24DA0BAE-EEF0-4F04-AEF1-466EA4376F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204" y="497132"/>
            <a:ext cx="8321587" cy="6006088"/>
          </a:xfrm>
        </p:spPr>
      </p:pic>
      <p:sp>
        <p:nvSpPr>
          <p:cNvPr id="7" name="標題 1">
            <a:extLst>
              <a:ext uri="{FF2B5EF4-FFF2-40B4-BE49-F238E27FC236}">
                <a16:creationId xmlns:a16="http://schemas.microsoft.com/office/drawing/2014/main" id="{B2C1A91F-4E2B-4DA8-B36F-1357D33A331E}"/>
              </a:ext>
            </a:extLst>
          </p:cNvPr>
          <p:cNvSpPr txBox="1">
            <a:spLocks/>
          </p:cNvSpPr>
          <p:nvPr/>
        </p:nvSpPr>
        <p:spPr>
          <a:xfrm>
            <a:off x="152400" y="152400"/>
            <a:ext cx="7886700" cy="615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n-lt"/>
                <a:ea typeface="標楷體" panose="03000509000000000000" pitchFamily="65" charset="-120"/>
                <a:cs typeface="+mj-cs"/>
              </a:defRPr>
            </a:lvl1pPr>
          </a:lstStyle>
          <a:p>
            <a:endParaRPr lang="zh-TW" altLang="en-US" dirty="0"/>
          </a:p>
        </p:txBody>
      </p:sp>
    </p:spTree>
    <p:extLst>
      <p:ext uri="{BB962C8B-B14F-4D97-AF65-F5344CB8AC3E}">
        <p14:creationId xmlns:p14="http://schemas.microsoft.com/office/powerpoint/2010/main" val="343823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4A5C344-EDCF-5249-88C2-F4073959B25F}"/>
              </a:ext>
            </a:extLst>
          </p:cNvPr>
          <p:cNvSpPr/>
          <p:nvPr/>
        </p:nvSpPr>
        <p:spPr>
          <a:xfrm>
            <a:off x="1306696" y="1856509"/>
            <a:ext cx="6530609" cy="4121945"/>
          </a:xfrm>
          <a:prstGeom prst="rect">
            <a:avLst/>
          </a:prstGeom>
          <a:blipFill>
            <a:blip r:embed="rId2" cstate="print"/>
            <a:srcRect/>
            <a:stretch>
              <a:fillRect t="-8652"/>
            </a:stretch>
          </a:blipFill>
        </p:spPr>
        <p:txBody>
          <a:bodyPr wrap="square" lIns="0" tIns="0" rIns="0" bIns="0" rtlCol="0"/>
          <a:lstStyle/>
          <a:p>
            <a:endParaRPr sz="1350"/>
          </a:p>
        </p:txBody>
      </p:sp>
      <p:sp>
        <p:nvSpPr>
          <p:cNvPr id="9" name="object 12">
            <a:extLst>
              <a:ext uri="{FF2B5EF4-FFF2-40B4-BE49-F238E27FC236}">
                <a16:creationId xmlns:a16="http://schemas.microsoft.com/office/drawing/2014/main" id="{169C59E9-1BC8-AB47-8BA1-D24EDDBB608D}"/>
              </a:ext>
            </a:extLst>
          </p:cNvPr>
          <p:cNvSpPr/>
          <p:nvPr/>
        </p:nvSpPr>
        <p:spPr>
          <a:xfrm>
            <a:off x="6535883"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grpSp>
        <p:nvGrpSpPr>
          <p:cNvPr id="25" name="群組 24">
            <a:extLst>
              <a:ext uri="{FF2B5EF4-FFF2-40B4-BE49-F238E27FC236}">
                <a16:creationId xmlns:a16="http://schemas.microsoft.com/office/drawing/2014/main" id="{CA7D107A-F1DC-0143-A32F-37213E9D68D1}"/>
              </a:ext>
            </a:extLst>
          </p:cNvPr>
          <p:cNvGrpSpPr/>
          <p:nvPr/>
        </p:nvGrpSpPr>
        <p:grpSpPr>
          <a:xfrm>
            <a:off x="6718144" y="1856508"/>
            <a:ext cx="477593" cy="4121945"/>
            <a:chOff x="1992365" y="1332343"/>
            <a:chExt cx="636790" cy="5495927"/>
          </a:xfrm>
        </p:grpSpPr>
        <p:cxnSp>
          <p:nvCxnSpPr>
            <p:cNvPr id="26" name="直線接點 25">
              <a:extLst>
                <a:ext uri="{FF2B5EF4-FFF2-40B4-BE49-F238E27FC236}">
                  <a16:creationId xmlns:a16="http://schemas.microsoft.com/office/drawing/2014/main" id="{6D15D6A9-38DE-2F46-8FBB-0C8324D4A76B}"/>
                </a:ext>
              </a:extLst>
            </p:cNvPr>
            <p:cNvCxnSpPr/>
            <p:nvPr/>
          </p:nvCxnSpPr>
          <p:spPr>
            <a:xfrm>
              <a:off x="2310714" y="1332343"/>
              <a:ext cx="0" cy="5495927"/>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05C71BBC-8DEB-4A49-8176-172CE2255C9E}"/>
                </a:ext>
              </a:extLst>
            </p:cNvPr>
            <p:cNvGrpSpPr/>
            <p:nvPr/>
          </p:nvGrpSpPr>
          <p:grpSpPr>
            <a:xfrm>
              <a:off x="2457802" y="4889964"/>
              <a:ext cx="171353" cy="728376"/>
              <a:chOff x="5435780" y="4197986"/>
              <a:chExt cx="171353" cy="728376"/>
            </a:xfrm>
          </p:grpSpPr>
          <p:sp>
            <p:nvSpPr>
              <p:cNvPr id="31" name="object 11">
                <a:extLst>
                  <a:ext uri="{FF2B5EF4-FFF2-40B4-BE49-F238E27FC236}">
                    <a16:creationId xmlns:a16="http://schemas.microsoft.com/office/drawing/2014/main" id="{16C003C2-44BE-8F49-AAD9-2A4FE3D8884E}"/>
                  </a:ext>
                </a:extLst>
              </p:cNvPr>
              <p:cNvSpPr/>
              <p:nvPr/>
            </p:nvSpPr>
            <p:spPr>
              <a:xfrm>
                <a:off x="5435781"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32" name="object 13">
                <a:extLst>
                  <a:ext uri="{FF2B5EF4-FFF2-40B4-BE49-F238E27FC236}">
                    <a16:creationId xmlns:a16="http://schemas.microsoft.com/office/drawing/2014/main" id="{3A566E98-E480-F549-81D7-16A18AE1F1F8}"/>
                  </a:ext>
                </a:extLst>
              </p:cNvPr>
              <p:cNvSpPr/>
              <p:nvPr/>
            </p:nvSpPr>
            <p:spPr>
              <a:xfrm>
                <a:off x="5435780" y="457692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nvGrpSpPr>
            <p:cNvPr id="28" name="群組 27">
              <a:extLst>
                <a:ext uri="{FF2B5EF4-FFF2-40B4-BE49-F238E27FC236}">
                  <a16:creationId xmlns:a16="http://schemas.microsoft.com/office/drawing/2014/main" id="{CF59B9A2-1865-D74D-A2A7-199082436838}"/>
                </a:ext>
              </a:extLst>
            </p:cNvPr>
            <p:cNvGrpSpPr/>
            <p:nvPr/>
          </p:nvGrpSpPr>
          <p:grpSpPr>
            <a:xfrm>
              <a:off x="1992365" y="4889964"/>
              <a:ext cx="171353" cy="728376"/>
              <a:chOff x="4970343" y="4197986"/>
              <a:chExt cx="171353" cy="728376"/>
            </a:xfrm>
          </p:grpSpPr>
          <p:sp>
            <p:nvSpPr>
              <p:cNvPr id="29" name="object 13">
                <a:extLst>
                  <a:ext uri="{FF2B5EF4-FFF2-40B4-BE49-F238E27FC236}">
                    <a16:creationId xmlns:a16="http://schemas.microsoft.com/office/drawing/2014/main" id="{E0E4976A-3310-894D-BDEE-7C3619611E31}"/>
                  </a:ext>
                </a:extLst>
              </p:cNvPr>
              <p:cNvSpPr/>
              <p:nvPr/>
            </p:nvSpPr>
            <p:spPr>
              <a:xfrm rot="10800000">
                <a:off x="4970343" y="419798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30" name="object 11">
                <a:extLst>
                  <a:ext uri="{FF2B5EF4-FFF2-40B4-BE49-F238E27FC236}">
                    <a16:creationId xmlns:a16="http://schemas.microsoft.com/office/drawing/2014/main" id="{900BF1A9-5539-A342-AC0F-F082958B4156}"/>
                  </a:ext>
                </a:extLst>
              </p:cNvPr>
              <p:cNvSpPr/>
              <p:nvPr/>
            </p:nvSpPr>
            <p:spPr>
              <a:xfrm rot="10800000">
                <a:off x="5141695"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sp>
        <p:nvSpPr>
          <p:cNvPr id="33" name="object 12">
            <a:extLst>
              <a:ext uri="{FF2B5EF4-FFF2-40B4-BE49-F238E27FC236}">
                <a16:creationId xmlns:a16="http://schemas.microsoft.com/office/drawing/2014/main" id="{01F27860-8A8F-2D47-8B19-81700DCBEF23}"/>
              </a:ext>
            </a:extLst>
          </p:cNvPr>
          <p:cNvSpPr/>
          <p:nvPr/>
        </p:nvSpPr>
        <p:spPr>
          <a:xfrm>
            <a:off x="2979158" y="3700678"/>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4" name="標題 3">
            <a:extLst>
              <a:ext uri="{FF2B5EF4-FFF2-40B4-BE49-F238E27FC236}">
                <a16:creationId xmlns:a16="http://schemas.microsoft.com/office/drawing/2014/main" id="{C08E6242-478D-42F0-BCA5-04EFB0AA3401}"/>
              </a:ext>
            </a:extLst>
          </p:cNvPr>
          <p:cNvSpPr>
            <a:spLocks noGrp="1"/>
          </p:cNvSpPr>
          <p:nvPr>
            <p:ph type="title"/>
          </p:nvPr>
        </p:nvSpPr>
        <p:spPr/>
        <p:txBody>
          <a:bodyPr>
            <a:normAutofit/>
          </a:bodyPr>
          <a:lstStyle/>
          <a:p>
            <a:endParaRPr lang="zh-TW" altLang="en-US"/>
          </a:p>
        </p:txBody>
      </p:sp>
      <p:sp>
        <p:nvSpPr>
          <p:cNvPr id="16" name="標題 1">
            <a:extLst>
              <a:ext uri="{FF2B5EF4-FFF2-40B4-BE49-F238E27FC236}">
                <a16:creationId xmlns:a16="http://schemas.microsoft.com/office/drawing/2014/main" id="{9649E52D-D1AF-4CD3-B174-EE990E3845DC}"/>
              </a:ext>
            </a:extLst>
          </p:cNvPr>
          <p:cNvSpPr txBox="1">
            <a:spLocks/>
          </p:cNvSpPr>
          <p:nvPr/>
        </p:nvSpPr>
        <p:spPr>
          <a:xfrm>
            <a:off x="628650" y="623616"/>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000" b="1" dirty="0">
                <a:latin typeface="Helvetica" pitchFamily="2" charset="0"/>
              </a:rPr>
              <a:t>How to measure Earth’s surface (change)?</a:t>
            </a:r>
            <a:endParaRPr kumimoji="1" lang="zh-TW" altLang="en-US" sz="3000" b="1" dirty="0">
              <a:latin typeface="Helvetica" pitchFamily="2" charset="0"/>
            </a:endParaRPr>
          </a:p>
        </p:txBody>
      </p:sp>
      <p:sp>
        <p:nvSpPr>
          <p:cNvPr id="2" name="矩形 1">
            <a:extLst>
              <a:ext uri="{FF2B5EF4-FFF2-40B4-BE49-F238E27FC236}">
                <a16:creationId xmlns:a16="http://schemas.microsoft.com/office/drawing/2014/main" id="{BC39D3D0-3D85-4DA5-B84E-931E24212E33}"/>
              </a:ext>
            </a:extLst>
          </p:cNvPr>
          <p:cNvSpPr/>
          <p:nvPr/>
        </p:nvSpPr>
        <p:spPr>
          <a:xfrm>
            <a:off x="6209211" y="6466897"/>
            <a:ext cx="2934789" cy="307777"/>
          </a:xfrm>
          <a:prstGeom prst="rect">
            <a:avLst/>
          </a:prstGeom>
        </p:spPr>
        <p:txBody>
          <a:bodyPr wrap="square">
            <a:spAutoFit/>
          </a:bodyPr>
          <a:lstStyle/>
          <a:p>
            <a:pPr marR="107330" algn="r"/>
            <a:r>
              <a:rPr lang="en-US" altLang="zh-TW" sz="1400" dirty="0"/>
              <a:t>Courtesy of Ray Y. Chuang</a:t>
            </a:r>
            <a:endParaRPr lang="zh-TW" altLang="en-US" sz="1400" i="1" dirty="0"/>
          </a:p>
        </p:txBody>
      </p:sp>
    </p:spTree>
    <p:extLst>
      <p:ext uri="{BB962C8B-B14F-4D97-AF65-F5344CB8AC3E}">
        <p14:creationId xmlns:p14="http://schemas.microsoft.com/office/powerpoint/2010/main" val="1910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EE6850-7E0B-42DC-8D97-D75AFF701EC9}"/>
              </a:ext>
            </a:extLst>
          </p:cNvPr>
          <p:cNvSpPr>
            <a:spLocks noGrp="1"/>
          </p:cNvSpPr>
          <p:nvPr>
            <p:ph type="title"/>
          </p:nvPr>
        </p:nvSpPr>
        <p:spPr/>
        <p:txBody>
          <a:bodyPr>
            <a:normAutofit/>
          </a:bodyPr>
          <a:lstStyle/>
          <a:p>
            <a:r>
              <a:rPr lang="en-US" altLang="zh-TW" dirty="0"/>
              <a:t>Postseismic displacement</a:t>
            </a:r>
            <a:endParaRPr lang="zh-TW" altLang="en-US" dirty="0"/>
          </a:p>
        </p:txBody>
      </p:sp>
      <p:sp>
        <p:nvSpPr>
          <p:cNvPr id="3" name="內容版面配置區 2">
            <a:extLst>
              <a:ext uri="{FF2B5EF4-FFF2-40B4-BE49-F238E27FC236}">
                <a16:creationId xmlns:a16="http://schemas.microsoft.com/office/drawing/2014/main" id="{A0B17CAC-9056-4838-99F9-060C96A08981}"/>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C000DFAF-B8EF-46A6-B294-520750295773}"/>
              </a:ext>
            </a:extLst>
          </p:cNvPr>
          <p:cNvPicPr>
            <a:picLocks noChangeAspect="1"/>
          </p:cNvPicPr>
          <p:nvPr/>
        </p:nvPicPr>
        <p:blipFill>
          <a:blip r:embed="rId2"/>
          <a:stretch>
            <a:fillRect/>
          </a:stretch>
        </p:blipFill>
        <p:spPr>
          <a:xfrm>
            <a:off x="1070060" y="675859"/>
            <a:ext cx="7184110" cy="5676900"/>
          </a:xfrm>
          <a:prstGeom prst="rect">
            <a:avLst/>
          </a:prstGeom>
        </p:spPr>
      </p:pic>
    </p:spTree>
    <p:extLst>
      <p:ext uri="{BB962C8B-B14F-4D97-AF65-F5344CB8AC3E}">
        <p14:creationId xmlns:p14="http://schemas.microsoft.com/office/powerpoint/2010/main" val="2579773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C17305-4EBA-42AD-994F-2319B5DE3CD4}"/>
              </a:ext>
            </a:extLst>
          </p:cNvPr>
          <p:cNvSpPr>
            <a:spLocks noGrp="1"/>
          </p:cNvSpPr>
          <p:nvPr>
            <p:ph type="title"/>
          </p:nvPr>
        </p:nvSpPr>
        <p:spPr/>
        <p:txBody>
          <a:bodyPr>
            <a:normAutofit/>
          </a:bodyPr>
          <a:lstStyle/>
          <a:p>
            <a:r>
              <a:rPr lang="en-US" altLang="zh-TW" dirty="0"/>
              <a:t>Fault transients</a:t>
            </a:r>
            <a:endParaRPr lang="zh-TW" altLang="en-US" dirty="0"/>
          </a:p>
        </p:txBody>
      </p:sp>
      <p:sp>
        <p:nvSpPr>
          <p:cNvPr id="3" name="內容版面配置區 2">
            <a:extLst>
              <a:ext uri="{FF2B5EF4-FFF2-40B4-BE49-F238E27FC236}">
                <a16:creationId xmlns:a16="http://schemas.microsoft.com/office/drawing/2014/main" id="{F42E1B5C-32DA-429C-8D8A-934A1743F670}"/>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49FCF952-BEB1-40A4-9875-A43E422AAC45}"/>
              </a:ext>
            </a:extLst>
          </p:cNvPr>
          <p:cNvPicPr>
            <a:picLocks noChangeAspect="1"/>
          </p:cNvPicPr>
          <p:nvPr/>
        </p:nvPicPr>
        <p:blipFill>
          <a:blip r:embed="rId2"/>
          <a:stretch>
            <a:fillRect/>
          </a:stretch>
        </p:blipFill>
        <p:spPr>
          <a:xfrm>
            <a:off x="438150" y="762717"/>
            <a:ext cx="8058150" cy="5920862"/>
          </a:xfrm>
          <a:prstGeom prst="rect">
            <a:avLst/>
          </a:prstGeom>
        </p:spPr>
      </p:pic>
    </p:spTree>
    <p:extLst>
      <p:ext uri="{BB962C8B-B14F-4D97-AF65-F5344CB8AC3E}">
        <p14:creationId xmlns:p14="http://schemas.microsoft.com/office/powerpoint/2010/main" val="2580250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user\桌面\OnGoing\Ryukyu\Figures\Ryukyu_G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5" y="4525871"/>
            <a:ext cx="3995936" cy="23415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g2_Heki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444"/>
            <a:ext cx="9144000" cy="4330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251520" y="4752083"/>
            <a:ext cx="4804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5000"/>
              </a:lnSpc>
            </a:pPr>
            <a:r>
              <a:rPr lang="en-US" altLang="zh-TW" dirty="0"/>
              <a:t>1. Fault slip at a depth range of 20-40 km</a:t>
            </a:r>
          </a:p>
          <a:p>
            <a:pPr>
              <a:lnSpc>
                <a:spcPct val="125000"/>
              </a:lnSpc>
            </a:pPr>
            <a:r>
              <a:rPr lang="en-US" altLang="zh-TW" dirty="0"/>
              <a:t>2. The slip period is about a month with a release</a:t>
            </a:r>
          </a:p>
          <a:p>
            <a:pPr>
              <a:lnSpc>
                <a:spcPct val="125000"/>
              </a:lnSpc>
            </a:pPr>
            <a:r>
              <a:rPr lang="en-US" altLang="zh-TW" dirty="0"/>
              <a:t>    seismic moment equivalent of M</a:t>
            </a:r>
            <a:r>
              <a:rPr lang="en-US" altLang="zh-TW" baseline="-25000" dirty="0"/>
              <a:t>w </a:t>
            </a:r>
            <a:r>
              <a:rPr lang="en-US" altLang="zh-TW" dirty="0"/>
              <a:t>6.6</a:t>
            </a:r>
          </a:p>
          <a:p>
            <a:pPr>
              <a:lnSpc>
                <a:spcPct val="125000"/>
              </a:lnSpc>
            </a:pPr>
            <a:r>
              <a:rPr lang="en-US" altLang="zh-TW" dirty="0"/>
              <a:t>3. The recurrence interval is about 0.5 year</a:t>
            </a:r>
          </a:p>
        </p:txBody>
      </p:sp>
      <p:sp>
        <p:nvSpPr>
          <p:cNvPr id="4" name="Text Box 4"/>
          <p:cNvSpPr txBox="1">
            <a:spLocks noChangeArrowheads="1"/>
          </p:cNvSpPr>
          <p:nvPr/>
        </p:nvSpPr>
        <p:spPr bwMode="auto">
          <a:xfrm>
            <a:off x="971600" y="6237678"/>
            <a:ext cx="2513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a:t>(</a:t>
            </a:r>
            <a:r>
              <a:rPr lang="en-US" altLang="zh-TW" dirty="0" err="1"/>
              <a:t>Heki</a:t>
            </a:r>
            <a:r>
              <a:rPr lang="en-US" altLang="zh-TW" dirty="0"/>
              <a:t> and </a:t>
            </a:r>
            <a:r>
              <a:rPr lang="en-US" altLang="zh-TW" dirty="0" err="1"/>
              <a:t>Kataoka</a:t>
            </a:r>
            <a:r>
              <a:rPr lang="en-US" altLang="zh-TW" dirty="0"/>
              <a:t>, 2008)</a:t>
            </a:r>
          </a:p>
        </p:txBody>
      </p:sp>
      <p:cxnSp>
        <p:nvCxnSpPr>
          <p:cNvPr id="7" name="直線單箭頭接點 6"/>
          <p:cNvCxnSpPr/>
          <p:nvPr/>
        </p:nvCxnSpPr>
        <p:spPr>
          <a:xfrm flipH="1" flipV="1">
            <a:off x="6804248" y="4437112"/>
            <a:ext cx="648072" cy="136815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249276" y="5125153"/>
            <a:ext cx="865878" cy="307777"/>
          </a:xfrm>
          <a:prstGeom prst="rect">
            <a:avLst/>
          </a:prstGeom>
          <a:noFill/>
        </p:spPr>
        <p:txBody>
          <a:bodyPr wrap="none" rtlCol="0">
            <a:spAutoFit/>
          </a:bodyPr>
          <a:lstStyle/>
          <a:p>
            <a:r>
              <a:rPr lang="en-US" altLang="zh-TW" sz="1400" b="1" dirty="0" err="1"/>
              <a:t>Yonaguni</a:t>
            </a:r>
            <a:endParaRPr lang="zh-TW" altLang="en-US" sz="1400" b="1" dirty="0"/>
          </a:p>
        </p:txBody>
      </p:sp>
      <p:sp>
        <p:nvSpPr>
          <p:cNvPr id="8" name="文字方塊 7"/>
          <p:cNvSpPr txBox="1"/>
          <p:nvPr/>
        </p:nvSpPr>
        <p:spPr>
          <a:xfrm>
            <a:off x="6896579" y="5281190"/>
            <a:ext cx="830099" cy="307777"/>
          </a:xfrm>
          <a:prstGeom prst="rect">
            <a:avLst/>
          </a:prstGeom>
          <a:noFill/>
        </p:spPr>
        <p:txBody>
          <a:bodyPr wrap="none" rtlCol="0">
            <a:spAutoFit/>
          </a:bodyPr>
          <a:lstStyle/>
          <a:p>
            <a:r>
              <a:rPr lang="en-US" altLang="zh-TW" sz="1400" b="1" dirty="0" err="1"/>
              <a:t>Iriomote</a:t>
            </a:r>
            <a:endParaRPr lang="zh-TW" altLang="en-US" sz="1400" b="1" dirty="0"/>
          </a:p>
        </p:txBody>
      </p:sp>
      <p:sp>
        <p:nvSpPr>
          <p:cNvPr id="9" name="文字方塊 8"/>
          <p:cNvSpPr txBox="1"/>
          <p:nvPr/>
        </p:nvSpPr>
        <p:spPr>
          <a:xfrm>
            <a:off x="7387896" y="5094573"/>
            <a:ext cx="747449" cy="307777"/>
          </a:xfrm>
          <a:prstGeom prst="rect">
            <a:avLst/>
          </a:prstGeom>
          <a:noFill/>
        </p:spPr>
        <p:txBody>
          <a:bodyPr wrap="none" rtlCol="0">
            <a:spAutoFit/>
          </a:bodyPr>
          <a:lstStyle/>
          <a:p>
            <a:r>
              <a:rPr lang="en-US" altLang="zh-TW" sz="1400" b="1" dirty="0" err="1"/>
              <a:t>Ishigaki</a:t>
            </a:r>
            <a:endParaRPr lang="zh-TW" altLang="en-US" sz="1400" b="1" dirty="0"/>
          </a:p>
        </p:txBody>
      </p:sp>
      <p:sp>
        <p:nvSpPr>
          <p:cNvPr id="10" name="文字方塊 9"/>
          <p:cNvSpPr txBox="1"/>
          <p:nvPr/>
        </p:nvSpPr>
        <p:spPr>
          <a:xfrm>
            <a:off x="8244408" y="4829825"/>
            <a:ext cx="734753" cy="307777"/>
          </a:xfrm>
          <a:prstGeom prst="rect">
            <a:avLst/>
          </a:prstGeom>
          <a:noFill/>
        </p:spPr>
        <p:txBody>
          <a:bodyPr wrap="none" rtlCol="0">
            <a:spAutoFit/>
          </a:bodyPr>
          <a:lstStyle/>
          <a:p>
            <a:r>
              <a:rPr lang="en-US" altLang="zh-TW" sz="1400" b="1" dirty="0" err="1"/>
              <a:t>Miyako</a:t>
            </a:r>
            <a:endParaRPr lang="zh-TW" altLang="en-US" sz="1400" b="1" dirty="0"/>
          </a:p>
        </p:txBody>
      </p:sp>
      <p:sp>
        <p:nvSpPr>
          <p:cNvPr id="11" name="文字方塊 10"/>
          <p:cNvSpPr txBox="1"/>
          <p:nvPr/>
        </p:nvSpPr>
        <p:spPr>
          <a:xfrm>
            <a:off x="7048979" y="5785519"/>
            <a:ext cx="929422" cy="307777"/>
          </a:xfrm>
          <a:prstGeom prst="rect">
            <a:avLst/>
          </a:prstGeom>
          <a:noFill/>
        </p:spPr>
        <p:txBody>
          <a:bodyPr wrap="none" rtlCol="0">
            <a:spAutoFit/>
          </a:bodyPr>
          <a:lstStyle/>
          <a:p>
            <a:r>
              <a:rPr lang="en-US" altLang="zh-TW" sz="1400" b="1" dirty="0" err="1"/>
              <a:t>Hateruma</a:t>
            </a:r>
            <a:endParaRPr lang="zh-TW" altLang="en-US" sz="1400" b="1" dirty="0"/>
          </a:p>
        </p:txBody>
      </p:sp>
      <p:sp>
        <p:nvSpPr>
          <p:cNvPr id="12" name="Rectangle 2"/>
          <p:cNvSpPr txBox="1">
            <a:spLocks noChangeArrowheads="1"/>
          </p:cNvSpPr>
          <p:nvPr/>
        </p:nvSpPr>
        <p:spPr>
          <a:xfrm>
            <a:off x="382411" y="-1637"/>
            <a:ext cx="8229600" cy="4783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400" b="1" dirty="0">
                <a:latin typeface="Calibri" pitchFamily="34" charset="0"/>
              </a:rPr>
              <a:t>GPS station on </a:t>
            </a:r>
            <a:r>
              <a:rPr lang="en-US" altLang="zh-TW" sz="2400" b="1" dirty="0" err="1">
                <a:latin typeface="Calibri" pitchFamily="34" charset="0"/>
              </a:rPr>
              <a:t>Hateruma</a:t>
            </a:r>
            <a:r>
              <a:rPr lang="en-US" altLang="zh-TW" sz="2400" b="1" dirty="0">
                <a:latin typeface="Calibri" pitchFamily="34" charset="0"/>
              </a:rPr>
              <a:t> island</a:t>
            </a:r>
          </a:p>
        </p:txBody>
      </p:sp>
    </p:spTree>
    <p:extLst>
      <p:ext uri="{BB962C8B-B14F-4D97-AF65-F5344CB8AC3E}">
        <p14:creationId xmlns:p14="http://schemas.microsoft.com/office/powerpoint/2010/main" val="17679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0DBFC5-D496-42D8-B5B8-C36215A9CF7B}"/>
              </a:ext>
            </a:extLst>
          </p:cNvPr>
          <p:cNvSpPr>
            <a:spLocks noGrp="1"/>
          </p:cNvSpPr>
          <p:nvPr>
            <p:ph type="title"/>
          </p:nvPr>
        </p:nvSpPr>
        <p:spPr/>
        <p:txBody>
          <a:bodyPr>
            <a:normAutofit/>
          </a:bodyPr>
          <a:lstStyle/>
          <a:p>
            <a:r>
              <a:rPr lang="en-US" altLang="zh-TW" dirty="0"/>
              <a:t>Seasonal motion</a:t>
            </a:r>
            <a:endParaRPr lang="zh-TW" altLang="en-US" dirty="0"/>
          </a:p>
        </p:txBody>
      </p:sp>
      <p:sp>
        <p:nvSpPr>
          <p:cNvPr id="3" name="內容版面配置區 2">
            <a:extLst>
              <a:ext uri="{FF2B5EF4-FFF2-40B4-BE49-F238E27FC236}">
                <a16:creationId xmlns:a16="http://schemas.microsoft.com/office/drawing/2014/main" id="{2B8A18B9-CF25-48F7-8F2A-3A29C017A6BA}"/>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01567B05-9D4D-4E1A-A79B-1D4BA229AB8C}"/>
              </a:ext>
            </a:extLst>
          </p:cNvPr>
          <p:cNvPicPr>
            <a:picLocks noChangeAspect="1"/>
          </p:cNvPicPr>
          <p:nvPr/>
        </p:nvPicPr>
        <p:blipFill>
          <a:blip r:embed="rId2"/>
          <a:stretch>
            <a:fillRect/>
          </a:stretch>
        </p:blipFill>
        <p:spPr>
          <a:xfrm>
            <a:off x="714788" y="681037"/>
            <a:ext cx="7711594" cy="6062663"/>
          </a:xfrm>
          <a:prstGeom prst="rect">
            <a:avLst/>
          </a:prstGeom>
        </p:spPr>
      </p:pic>
    </p:spTree>
    <p:extLst>
      <p:ext uri="{BB962C8B-B14F-4D97-AF65-F5344CB8AC3E}">
        <p14:creationId xmlns:p14="http://schemas.microsoft.com/office/powerpoint/2010/main" val="366597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A9D1FF-2AFE-4280-9D0D-1C17C5B63194}"/>
              </a:ext>
            </a:extLst>
          </p:cNvPr>
          <p:cNvSpPr>
            <a:spLocks noGrp="1"/>
          </p:cNvSpPr>
          <p:nvPr>
            <p:ph type="title"/>
          </p:nvPr>
        </p:nvSpPr>
        <p:spPr/>
        <p:txBody>
          <a:bodyPr>
            <a:normAutofit/>
          </a:bodyPr>
          <a:lstStyle/>
          <a:p>
            <a:endParaRPr lang="zh-TW" altLang="en-US"/>
          </a:p>
        </p:txBody>
      </p:sp>
      <p:sp>
        <p:nvSpPr>
          <p:cNvPr id="3" name="內容版面配置區 2">
            <a:extLst>
              <a:ext uri="{FF2B5EF4-FFF2-40B4-BE49-F238E27FC236}">
                <a16:creationId xmlns:a16="http://schemas.microsoft.com/office/drawing/2014/main" id="{9AC7CA99-1DEC-4839-854A-BC3396234766}"/>
              </a:ext>
            </a:extLst>
          </p:cNvPr>
          <p:cNvSpPr>
            <a:spLocks noGrp="1"/>
          </p:cNvSpPr>
          <p:nvPr>
            <p:ph idx="1"/>
          </p:nvPr>
        </p:nvSpPr>
        <p:spPr/>
        <p:txBody>
          <a:bodyPr/>
          <a:lstStyle/>
          <a:p>
            <a:endParaRPr lang="zh-TW" altLang="en-US"/>
          </a:p>
        </p:txBody>
      </p:sp>
      <p:pic>
        <p:nvPicPr>
          <p:cNvPr id="6" name="圖片 5">
            <a:extLst>
              <a:ext uri="{FF2B5EF4-FFF2-40B4-BE49-F238E27FC236}">
                <a16:creationId xmlns:a16="http://schemas.microsoft.com/office/drawing/2014/main" id="{4DE8ADB5-B48A-4D64-9F86-A2D75F6F4798}"/>
              </a:ext>
            </a:extLst>
          </p:cNvPr>
          <p:cNvPicPr>
            <a:picLocks noChangeAspect="1"/>
          </p:cNvPicPr>
          <p:nvPr/>
        </p:nvPicPr>
        <p:blipFill>
          <a:blip r:embed="rId2"/>
          <a:stretch>
            <a:fillRect/>
          </a:stretch>
        </p:blipFill>
        <p:spPr>
          <a:xfrm>
            <a:off x="440407" y="681037"/>
            <a:ext cx="8263185" cy="5906733"/>
          </a:xfrm>
          <a:prstGeom prst="rect">
            <a:avLst/>
          </a:prstGeom>
        </p:spPr>
      </p:pic>
      <p:sp>
        <p:nvSpPr>
          <p:cNvPr id="7" name="矩形 6">
            <a:extLst>
              <a:ext uri="{FF2B5EF4-FFF2-40B4-BE49-F238E27FC236}">
                <a16:creationId xmlns:a16="http://schemas.microsoft.com/office/drawing/2014/main" id="{89762C4D-5E74-4490-BD5D-9219AD1DD1F2}"/>
              </a:ext>
            </a:extLst>
          </p:cNvPr>
          <p:cNvSpPr/>
          <p:nvPr/>
        </p:nvSpPr>
        <p:spPr>
          <a:xfrm>
            <a:off x="477925" y="431360"/>
            <a:ext cx="2743200" cy="400110"/>
          </a:xfrm>
          <a:prstGeom prst="rect">
            <a:avLst/>
          </a:prstGeom>
        </p:spPr>
        <p:txBody>
          <a:bodyPr wrap="square">
            <a:spAutoFit/>
          </a:bodyPr>
          <a:lstStyle/>
          <a:p>
            <a:r>
              <a:rPr lang="en-US" altLang="zh-TW" sz="2000" dirty="0">
                <a:latin typeface="Calibri-Bold"/>
              </a:rPr>
              <a:t>Slow creeping landslides</a:t>
            </a:r>
            <a:endParaRPr lang="zh-TW" altLang="en-US" sz="2000" dirty="0"/>
          </a:p>
        </p:txBody>
      </p:sp>
      <p:sp>
        <p:nvSpPr>
          <p:cNvPr id="4" name="矩形 3">
            <a:extLst>
              <a:ext uri="{FF2B5EF4-FFF2-40B4-BE49-F238E27FC236}">
                <a16:creationId xmlns:a16="http://schemas.microsoft.com/office/drawing/2014/main" id="{B897DE46-ACF7-47CC-AF5E-C195B90D519A}"/>
              </a:ext>
            </a:extLst>
          </p:cNvPr>
          <p:cNvSpPr/>
          <p:nvPr/>
        </p:nvSpPr>
        <p:spPr>
          <a:xfrm>
            <a:off x="7365564" y="6468365"/>
            <a:ext cx="1778436" cy="369332"/>
          </a:xfrm>
          <a:prstGeom prst="rect">
            <a:avLst/>
          </a:prstGeom>
        </p:spPr>
        <p:txBody>
          <a:bodyPr wrap="none">
            <a:spAutoFit/>
          </a:bodyPr>
          <a:lstStyle/>
          <a:p>
            <a:r>
              <a:rPr lang="en-US" altLang="zh-TW" dirty="0"/>
              <a:t>(Hsu et al., 2014)</a:t>
            </a:r>
            <a:endParaRPr lang="zh-TW" altLang="en-US" dirty="0"/>
          </a:p>
        </p:txBody>
      </p:sp>
    </p:spTree>
    <p:extLst>
      <p:ext uri="{BB962C8B-B14F-4D97-AF65-F5344CB8AC3E}">
        <p14:creationId xmlns:p14="http://schemas.microsoft.com/office/powerpoint/2010/main" val="198527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E0B11E-5AEA-4FDA-8B28-B55885B983A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60E629E8-6765-42C9-BCD3-5B1AF1F592C8}"/>
              </a:ext>
            </a:extLst>
          </p:cNvPr>
          <p:cNvSpPr>
            <a:spLocks noGrp="1"/>
          </p:cNvSpPr>
          <p:nvPr>
            <p:ph idx="1"/>
          </p:nvPr>
        </p:nvSpPr>
        <p:spPr/>
        <p:txBody>
          <a:bodyPr/>
          <a:lstStyle/>
          <a:p>
            <a:endParaRPr lang="zh-TW" altLang="en-US"/>
          </a:p>
        </p:txBody>
      </p:sp>
      <p:pic>
        <p:nvPicPr>
          <p:cNvPr id="6146" name="Picture 2" descr="https://gsw.silverchair-cdn.com/gsw/Content_public/Journal/geology/42/11/10.1130_G35991.1/4/991fig2.jpeg?Expires=1700642351&amp;Signature=ZrN~1Vnzv8bfzWic82P-mBnbdYCN7Nyontj3WJkSgNGevLjGopXpx5RQt2Emo1mWQnQuIUpVHzJvyb0VW~bw9vVyCMq~E8PkEsAoVAhN-G2wK2A7iI-Ql-xoBhfZpvSI116FQx9slWwujVSGPX-Lu-g5JbSD3mMKTWqDkzXWPbbSrfNUYlzIctLMW5mFNjUrI~F9keMg4Ry0l~uJo8BpOcwzur5UadU9H10Q7-WxAkLwMzNFgae8Ybi9hWatgO3879mUWzJmtID7dNLhr65DwQJX3LU0YN1NRHpUnpYSs1o-EpAUUjiKq9F71pjA6uX4xrio8tyTJ6hXzOMUJqxK-Q__&amp;Key-Pair-Id=APKAIE5G5CRDK6RD3PGA">
            <a:extLst>
              <a:ext uri="{FF2B5EF4-FFF2-40B4-BE49-F238E27FC236}">
                <a16:creationId xmlns:a16="http://schemas.microsoft.com/office/drawing/2014/main" id="{C6023F8E-B38D-4A42-88AD-F032C50AB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152" y="135653"/>
            <a:ext cx="6389548" cy="643423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51001A4-F1FA-4818-AA05-68AE11CAD2C6}"/>
              </a:ext>
            </a:extLst>
          </p:cNvPr>
          <p:cNvSpPr/>
          <p:nvPr/>
        </p:nvSpPr>
        <p:spPr>
          <a:xfrm>
            <a:off x="7365564" y="6468365"/>
            <a:ext cx="1778436" cy="369332"/>
          </a:xfrm>
          <a:prstGeom prst="rect">
            <a:avLst/>
          </a:prstGeom>
        </p:spPr>
        <p:txBody>
          <a:bodyPr wrap="none">
            <a:spAutoFit/>
          </a:bodyPr>
          <a:lstStyle/>
          <a:p>
            <a:r>
              <a:rPr lang="en-US" altLang="zh-TW" dirty="0"/>
              <a:t>(Hsu et al., 2014)</a:t>
            </a:r>
            <a:endParaRPr lang="zh-TW" altLang="en-US" dirty="0"/>
          </a:p>
        </p:txBody>
      </p:sp>
    </p:spTree>
    <p:extLst>
      <p:ext uri="{BB962C8B-B14F-4D97-AF65-F5344CB8AC3E}">
        <p14:creationId xmlns:p14="http://schemas.microsoft.com/office/powerpoint/2010/main" val="2658548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24A980-54A2-44BD-8EE0-DCA25873A881}"/>
              </a:ext>
            </a:extLst>
          </p:cNvPr>
          <p:cNvSpPr>
            <a:spLocks noGrp="1"/>
          </p:cNvSpPr>
          <p:nvPr>
            <p:ph type="title"/>
          </p:nvPr>
        </p:nvSpPr>
        <p:spPr/>
        <p:txBody>
          <a:bodyPr>
            <a:normAutofit/>
          </a:bodyPr>
          <a:lstStyle/>
          <a:p>
            <a:endParaRPr lang="zh-TW" altLang="en-US"/>
          </a:p>
        </p:txBody>
      </p:sp>
      <p:sp>
        <p:nvSpPr>
          <p:cNvPr id="3" name="內容版面配置區 2">
            <a:extLst>
              <a:ext uri="{FF2B5EF4-FFF2-40B4-BE49-F238E27FC236}">
                <a16:creationId xmlns:a16="http://schemas.microsoft.com/office/drawing/2014/main" id="{E81A2CDE-620E-45B7-94A4-C6FE8F6E60D2}"/>
              </a:ext>
            </a:extLst>
          </p:cNvPr>
          <p:cNvSpPr>
            <a:spLocks noGrp="1"/>
          </p:cNvSpPr>
          <p:nvPr>
            <p:ph idx="1"/>
          </p:nvPr>
        </p:nvSpPr>
        <p:spPr/>
        <p:txBody>
          <a:bodyPr/>
          <a:lstStyle/>
          <a:p>
            <a:endParaRPr lang="zh-TW" altLang="en-US"/>
          </a:p>
        </p:txBody>
      </p:sp>
      <p:sp>
        <p:nvSpPr>
          <p:cNvPr id="4" name="矩形 3">
            <a:extLst>
              <a:ext uri="{FF2B5EF4-FFF2-40B4-BE49-F238E27FC236}">
                <a16:creationId xmlns:a16="http://schemas.microsoft.com/office/drawing/2014/main" id="{5F2C07AC-9157-44AC-BF56-BDBF7D4BE400}"/>
              </a:ext>
            </a:extLst>
          </p:cNvPr>
          <p:cNvSpPr/>
          <p:nvPr/>
        </p:nvSpPr>
        <p:spPr>
          <a:xfrm>
            <a:off x="472912" y="415721"/>
            <a:ext cx="2557110" cy="400110"/>
          </a:xfrm>
          <a:prstGeom prst="rect">
            <a:avLst/>
          </a:prstGeom>
        </p:spPr>
        <p:txBody>
          <a:bodyPr wrap="none">
            <a:spAutoFit/>
          </a:bodyPr>
          <a:lstStyle/>
          <a:p>
            <a:r>
              <a:rPr lang="en-US" altLang="zh-TW" sz="2000" dirty="0">
                <a:latin typeface="Calibri-Bold"/>
              </a:rPr>
              <a:t>Environmental change</a:t>
            </a:r>
            <a:endParaRPr lang="zh-TW" altLang="en-US" sz="2000" dirty="0"/>
          </a:p>
        </p:txBody>
      </p:sp>
      <p:pic>
        <p:nvPicPr>
          <p:cNvPr id="5" name="圖片 4">
            <a:extLst>
              <a:ext uri="{FF2B5EF4-FFF2-40B4-BE49-F238E27FC236}">
                <a16:creationId xmlns:a16="http://schemas.microsoft.com/office/drawing/2014/main" id="{DDFE8528-D08B-4327-88D9-2A1A6E36038E}"/>
              </a:ext>
            </a:extLst>
          </p:cNvPr>
          <p:cNvPicPr>
            <a:picLocks noChangeAspect="1"/>
          </p:cNvPicPr>
          <p:nvPr/>
        </p:nvPicPr>
        <p:blipFill>
          <a:blip r:embed="rId2"/>
          <a:stretch>
            <a:fillRect/>
          </a:stretch>
        </p:blipFill>
        <p:spPr>
          <a:xfrm>
            <a:off x="814544" y="1031497"/>
            <a:ext cx="7258990" cy="5239243"/>
          </a:xfrm>
          <a:prstGeom prst="rect">
            <a:avLst/>
          </a:prstGeom>
        </p:spPr>
      </p:pic>
    </p:spTree>
    <p:extLst>
      <p:ext uri="{BB962C8B-B14F-4D97-AF65-F5344CB8AC3E}">
        <p14:creationId xmlns:p14="http://schemas.microsoft.com/office/powerpoint/2010/main" val="1469876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7494A6-8DDD-4C01-B242-3CA87B8E0AD5}"/>
              </a:ext>
            </a:extLst>
          </p:cNvPr>
          <p:cNvSpPr>
            <a:spLocks noGrp="1"/>
          </p:cNvSpPr>
          <p:nvPr>
            <p:ph type="title"/>
          </p:nvPr>
        </p:nvSpPr>
        <p:spPr/>
        <p:txBody>
          <a:bodyPr>
            <a:normAutofit/>
          </a:bodyPr>
          <a:lstStyle/>
          <a:p>
            <a:endParaRPr lang="zh-TW" altLang="en-US"/>
          </a:p>
        </p:txBody>
      </p:sp>
      <p:sp>
        <p:nvSpPr>
          <p:cNvPr id="3" name="內容版面配置區 2">
            <a:extLst>
              <a:ext uri="{FF2B5EF4-FFF2-40B4-BE49-F238E27FC236}">
                <a16:creationId xmlns:a16="http://schemas.microsoft.com/office/drawing/2014/main" id="{11341820-521B-4E8C-8358-79DFDE93D3E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8BBFDA98-B219-4D9C-9678-5FB132F38994}"/>
              </a:ext>
            </a:extLst>
          </p:cNvPr>
          <p:cNvPicPr>
            <a:picLocks noChangeAspect="1"/>
          </p:cNvPicPr>
          <p:nvPr/>
        </p:nvPicPr>
        <p:blipFill>
          <a:blip r:embed="rId2"/>
          <a:stretch>
            <a:fillRect/>
          </a:stretch>
        </p:blipFill>
        <p:spPr>
          <a:xfrm>
            <a:off x="0" y="9127"/>
            <a:ext cx="9144000" cy="6839745"/>
          </a:xfrm>
          <a:prstGeom prst="rect">
            <a:avLst/>
          </a:prstGeom>
        </p:spPr>
      </p:pic>
    </p:spTree>
    <p:extLst>
      <p:ext uri="{BB962C8B-B14F-4D97-AF65-F5344CB8AC3E}">
        <p14:creationId xmlns:p14="http://schemas.microsoft.com/office/powerpoint/2010/main" val="248689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8513CA-8540-415A-8812-7E2ADE57B063}"/>
              </a:ext>
            </a:extLst>
          </p:cNvPr>
          <p:cNvSpPr>
            <a:spLocks noGrp="1"/>
          </p:cNvSpPr>
          <p:nvPr>
            <p:ph type="title"/>
          </p:nvPr>
        </p:nvSpPr>
        <p:spPr/>
        <p:txBody>
          <a:bodyPr>
            <a:normAutofit/>
          </a:bodyPr>
          <a:lstStyle/>
          <a:p>
            <a:endParaRPr lang="zh-TW" altLang="en-US"/>
          </a:p>
        </p:txBody>
      </p:sp>
      <p:sp>
        <p:nvSpPr>
          <p:cNvPr id="3" name="內容版面配置區 2">
            <a:extLst>
              <a:ext uri="{FF2B5EF4-FFF2-40B4-BE49-F238E27FC236}">
                <a16:creationId xmlns:a16="http://schemas.microsoft.com/office/drawing/2014/main" id="{6C18D71F-3111-45C5-83BC-45E8ADDC7596}"/>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5976A522-9F75-4940-A27D-7C33FA511C33}"/>
              </a:ext>
            </a:extLst>
          </p:cNvPr>
          <p:cNvPicPr>
            <a:picLocks noChangeAspect="1"/>
          </p:cNvPicPr>
          <p:nvPr/>
        </p:nvPicPr>
        <p:blipFill>
          <a:blip r:embed="rId2"/>
          <a:stretch>
            <a:fillRect/>
          </a:stretch>
        </p:blipFill>
        <p:spPr>
          <a:xfrm>
            <a:off x="1182555" y="0"/>
            <a:ext cx="6778890" cy="6858000"/>
          </a:xfrm>
          <a:prstGeom prst="rect">
            <a:avLst/>
          </a:prstGeom>
        </p:spPr>
      </p:pic>
    </p:spTree>
    <p:extLst>
      <p:ext uri="{BB962C8B-B14F-4D97-AF65-F5344CB8AC3E}">
        <p14:creationId xmlns:p14="http://schemas.microsoft.com/office/powerpoint/2010/main" val="2870237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29CE8D-9364-4C9A-A837-8AC0D6BA2863}"/>
              </a:ext>
            </a:extLst>
          </p:cNvPr>
          <p:cNvSpPr>
            <a:spLocks noGrp="1"/>
          </p:cNvSpPr>
          <p:nvPr>
            <p:ph type="title"/>
          </p:nvPr>
        </p:nvSpPr>
        <p:spPr/>
        <p:txBody>
          <a:bodyPr>
            <a:normAutofit/>
          </a:bodyPr>
          <a:lstStyle/>
          <a:p>
            <a:endParaRPr lang="zh-TW" altLang="en-US"/>
          </a:p>
        </p:txBody>
      </p:sp>
      <p:sp>
        <p:nvSpPr>
          <p:cNvPr id="3" name="內容版面配置區 2">
            <a:extLst>
              <a:ext uri="{FF2B5EF4-FFF2-40B4-BE49-F238E27FC236}">
                <a16:creationId xmlns:a16="http://schemas.microsoft.com/office/drawing/2014/main" id="{E8A44D4F-4D87-450B-8952-CC12057C390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D020EBCF-B620-46C8-9870-22CA75615582}"/>
              </a:ext>
            </a:extLst>
          </p:cNvPr>
          <p:cNvPicPr>
            <a:picLocks noChangeAspect="1"/>
          </p:cNvPicPr>
          <p:nvPr/>
        </p:nvPicPr>
        <p:blipFill>
          <a:blip r:embed="rId2"/>
          <a:stretch>
            <a:fillRect/>
          </a:stretch>
        </p:blipFill>
        <p:spPr>
          <a:xfrm>
            <a:off x="0" y="954106"/>
            <a:ext cx="9144000" cy="4949787"/>
          </a:xfrm>
          <a:prstGeom prst="rect">
            <a:avLst/>
          </a:prstGeom>
        </p:spPr>
      </p:pic>
    </p:spTree>
    <p:extLst>
      <p:ext uri="{BB962C8B-B14F-4D97-AF65-F5344CB8AC3E}">
        <p14:creationId xmlns:p14="http://schemas.microsoft.com/office/powerpoint/2010/main" val="325667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2">
            <a:extLst>
              <a:ext uri="{FF2B5EF4-FFF2-40B4-BE49-F238E27FC236}">
                <a16:creationId xmlns:a16="http://schemas.microsoft.com/office/drawing/2014/main" id="{E0C3884B-C280-9B4F-8C02-DAC4FEED3D28}"/>
              </a:ext>
            </a:extLst>
          </p:cNvPr>
          <p:cNvSpPr/>
          <p:nvPr/>
        </p:nvSpPr>
        <p:spPr>
          <a:xfrm>
            <a:off x="2979158" y="3700678"/>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9" name="object 12">
            <a:extLst>
              <a:ext uri="{FF2B5EF4-FFF2-40B4-BE49-F238E27FC236}">
                <a16:creationId xmlns:a16="http://schemas.microsoft.com/office/drawing/2014/main" id="{169C59E9-1BC8-AB47-8BA1-D24EDDBB608D}"/>
              </a:ext>
            </a:extLst>
          </p:cNvPr>
          <p:cNvSpPr/>
          <p:nvPr/>
        </p:nvSpPr>
        <p:spPr>
          <a:xfrm>
            <a:off x="6535883"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grpSp>
        <p:nvGrpSpPr>
          <p:cNvPr id="44" name="群組 43">
            <a:extLst>
              <a:ext uri="{FF2B5EF4-FFF2-40B4-BE49-F238E27FC236}">
                <a16:creationId xmlns:a16="http://schemas.microsoft.com/office/drawing/2014/main" id="{683A509F-68E7-424C-A004-0D4672755629}"/>
              </a:ext>
            </a:extLst>
          </p:cNvPr>
          <p:cNvGrpSpPr/>
          <p:nvPr/>
        </p:nvGrpSpPr>
        <p:grpSpPr>
          <a:xfrm>
            <a:off x="6718144" y="1856508"/>
            <a:ext cx="477593" cy="4121945"/>
            <a:chOff x="1992365" y="1332343"/>
            <a:chExt cx="636790" cy="5495927"/>
          </a:xfrm>
        </p:grpSpPr>
        <p:cxnSp>
          <p:nvCxnSpPr>
            <p:cNvPr id="45" name="直線接點 44">
              <a:extLst>
                <a:ext uri="{FF2B5EF4-FFF2-40B4-BE49-F238E27FC236}">
                  <a16:creationId xmlns:a16="http://schemas.microsoft.com/office/drawing/2014/main" id="{D52A8113-C981-904A-B37A-556EFD228FAF}"/>
                </a:ext>
              </a:extLst>
            </p:cNvPr>
            <p:cNvCxnSpPr/>
            <p:nvPr/>
          </p:nvCxnSpPr>
          <p:spPr>
            <a:xfrm>
              <a:off x="2310714" y="1332343"/>
              <a:ext cx="0" cy="5495927"/>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B619CEE6-E099-D54B-996D-36B4ABD7C5DA}"/>
                </a:ext>
              </a:extLst>
            </p:cNvPr>
            <p:cNvGrpSpPr/>
            <p:nvPr/>
          </p:nvGrpSpPr>
          <p:grpSpPr>
            <a:xfrm>
              <a:off x="2457802" y="4889964"/>
              <a:ext cx="171353" cy="728376"/>
              <a:chOff x="5435780" y="4197986"/>
              <a:chExt cx="171353" cy="728376"/>
            </a:xfrm>
          </p:grpSpPr>
          <p:sp>
            <p:nvSpPr>
              <p:cNvPr id="50" name="object 11">
                <a:extLst>
                  <a:ext uri="{FF2B5EF4-FFF2-40B4-BE49-F238E27FC236}">
                    <a16:creationId xmlns:a16="http://schemas.microsoft.com/office/drawing/2014/main" id="{D864CB28-4B00-C541-A7ED-AC85EBA41CBF}"/>
                  </a:ext>
                </a:extLst>
              </p:cNvPr>
              <p:cNvSpPr/>
              <p:nvPr/>
            </p:nvSpPr>
            <p:spPr>
              <a:xfrm>
                <a:off x="5435781"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51" name="object 13">
                <a:extLst>
                  <a:ext uri="{FF2B5EF4-FFF2-40B4-BE49-F238E27FC236}">
                    <a16:creationId xmlns:a16="http://schemas.microsoft.com/office/drawing/2014/main" id="{40FCD78F-7253-5243-AF45-495D2F4FDDB1}"/>
                  </a:ext>
                </a:extLst>
              </p:cNvPr>
              <p:cNvSpPr/>
              <p:nvPr/>
            </p:nvSpPr>
            <p:spPr>
              <a:xfrm>
                <a:off x="5435780" y="457692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nvGrpSpPr>
            <p:cNvPr id="47" name="群組 46">
              <a:extLst>
                <a:ext uri="{FF2B5EF4-FFF2-40B4-BE49-F238E27FC236}">
                  <a16:creationId xmlns:a16="http://schemas.microsoft.com/office/drawing/2014/main" id="{DF379259-5BBD-FF4C-A5ED-C5C2A9C1F24E}"/>
                </a:ext>
              </a:extLst>
            </p:cNvPr>
            <p:cNvGrpSpPr/>
            <p:nvPr/>
          </p:nvGrpSpPr>
          <p:grpSpPr>
            <a:xfrm>
              <a:off x="1992365" y="4889964"/>
              <a:ext cx="171353" cy="728376"/>
              <a:chOff x="4970343" y="4197986"/>
              <a:chExt cx="171353" cy="728376"/>
            </a:xfrm>
          </p:grpSpPr>
          <p:sp>
            <p:nvSpPr>
              <p:cNvPr id="48" name="object 13">
                <a:extLst>
                  <a:ext uri="{FF2B5EF4-FFF2-40B4-BE49-F238E27FC236}">
                    <a16:creationId xmlns:a16="http://schemas.microsoft.com/office/drawing/2014/main" id="{BDA4C8DF-0641-5D4C-8749-97AB69358E08}"/>
                  </a:ext>
                </a:extLst>
              </p:cNvPr>
              <p:cNvSpPr/>
              <p:nvPr/>
            </p:nvSpPr>
            <p:spPr>
              <a:xfrm rot="10800000">
                <a:off x="4970343" y="419798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49" name="object 11">
                <a:extLst>
                  <a:ext uri="{FF2B5EF4-FFF2-40B4-BE49-F238E27FC236}">
                    <a16:creationId xmlns:a16="http://schemas.microsoft.com/office/drawing/2014/main" id="{A5BB8599-CCCA-9C4D-86FB-584715F206D8}"/>
                  </a:ext>
                </a:extLst>
              </p:cNvPr>
              <p:cNvSpPr/>
              <p:nvPr/>
            </p:nvSpPr>
            <p:spPr>
              <a:xfrm rot="10800000">
                <a:off x="5141695"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sp>
        <p:nvSpPr>
          <p:cNvPr id="52" name="object 12">
            <a:extLst>
              <a:ext uri="{FF2B5EF4-FFF2-40B4-BE49-F238E27FC236}">
                <a16:creationId xmlns:a16="http://schemas.microsoft.com/office/drawing/2014/main" id="{ED041B43-8ECF-8542-A427-48753130ACC9}"/>
              </a:ext>
            </a:extLst>
          </p:cNvPr>
          <p:cNvSpPr/>
          <p:nvPr/>
        </p:nvSpPr>
        <p:spPr>
          <a:xfrm>
            <a:off x="3869273"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53" name="object 12">
            <a:extLst>
              <a:ext uri="{FF2B5EF4-FFF2-40B4-BE49-F238E27FC236}">
                <a16:creationId xmlns:a16="http://schemas.microsoft.com/office/drawing/2014/main" id="{7BB695BA-CB4C-FE4A-B722-74FDBFBDCEC6}"/>
              </a:ext>
            </a:extLst>
          </p:cNvPr>
          <p:cNvSpPr/>
          <p:nvPr/>
        </p:nvSpPr>
        <p:spPr>
          <a:xfrm>
            <a:off x="5629381"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54" name="object 12">
            <a:extLst>
              <a:ext uri="{FF2B5EF4-FFF2-40B4-BE49-F238E27FC236}">
                <a16:creationId xmlns:a16="http://schemas.microsoft.com/office/drawing/2014/main" id="{C2918CAB-C6FD-4F47-9F81-11EB7564F5BF}"/>
              </a:ext>
            </a:extLst>
          </p:cNvPr>
          <p:cNvSpPr/>
          <p:nvPr/>
        </p:nvSpPr>
        <p:spPr>
          <a:xfrm>
            <a:off x="4722879"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4" name="標題 3">
            <a:extLst>
              <a:ext uri="{FF2B5EF4-FFF2-40B4-BE49-F238E27FC236}">
                <a16:creationId xmlns:a16="http://schemas.microsoft.com/office/drawing/2014/main" id="{812E6017-6C26-48B4-8DD9-3DD53FBE8017}"/>
              </a:ext>
            </a:extLst>
          </p:cNvPr>
          <p:cNvSpPr>
            <a:spLocks noGrp="1"/>
          </p:cNvSpPr>
          <p:nvPr>
            <p:ph type="title"/>
          </p:nvPr>
        </p:nvSpPr>
        <p:spPr/>
        <p:txBody>
          <a:bodyPr>
            <a:normAutofit/>
          </a:bodyPr>
          <a:lstStyle/>
          <a:p>
            <a:endParaRPr lang="zh-TW" altLang="en-US"/>
          </a:p>
        </p:txBody>
      </p:sp>
      <p:sp>
        <p:nvSpPr>
          <p:cNvPr id="16" name="矩形 15">
            <a:extLst>
              <a:ext uri="{FF2B5EF4-FFF2-40B4-BE49-F238E27FC236}">
                <a16:creationId xmlns:a16="http://schemas.microsoft.com/office/drawing/2014/main" id="{E853EF09-996F-494D-B4B4-7273318845B8}"/>
              </a:ext>
            </a:extLst>
          </p:cNvPr>
          <p:cNvSpPr/>
          <p:nvPr/>
        </p:nvSpPr>
        <p:spPr>
          <a:xfrm>
            <a:off x="6209211" y="6466897"/>
            <a:ext cx="2934789" cy="307777"/>
          </a:xfrm>
          <a:prstGeom prst="rect">
            <a:avLst/>
          </a:prstGeom>
        </p:spPr>
        <p:txBody>
          <a:bodyPr wrap="square">
            <a:spAutoFit/>
          </a:bodyPr>
          <a:lstStyle/>
          <a:p>
            <a:pPr marR="107330" algn="r"/>
            <a:r>
              <a:rPr lang="en-US" altLang="zh-TW" sz="1400" dirty="0"/>
              <a:t>Courtesy of Ray Y. Chuang</a:t>
            </a:r>
            <a:endParaRPr lang="zh-TW" altLang="en-US" sz="1400" i="1" dirty="0"/>
          </a:p>
        </p:txBody>
      </p:sp>
    </p:spTree>
    <p:extLst>
      <p:ext uri="{BB962C8B-B14F-4D97-AF65-F5344CB8AC3E}">
        <p14:creationId xmlns:p14="http://schemas.microsoft.com/office/powerpoint/2010/main" val="2678641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B28C8F5-7708-472F-8FEB-28982940C8AE}"/>
              </a:ext>
            </a:extLst>
          </p:cNvPr>
          <p:cNvPicPr>
            <a:picLocks noChangeAspect="1" noChangeArrowheads="1"/>
          </p:cNvPicPr>
          <p:nvPr/>
        </p:nvPicPr>
        <p:blipFill rotWithShape="1">
          <a:blip r:embed="rId2" cstate="print"/>
          <a:srcRect t="13214" r="22438" b="8170"/>
          <a:stretch/>
        </p:blipFill>
        <p:spPr bwMode="auto">
          <a:xfrm>
            <a:off x="2046515" y="78380"/>
            <a:ext cx="6496349" cy="3559063"/>
          </a:xfrm>
          <a:prstGeom prst="rect">
            <a:avLst/>
          </a:prstGeom>
          <a:noFill/>
          <a:ln w="9525">
            <a:solidFill>
              <a:schemeClr val="tx1"/>
            </a:solidFill>
            <a:miter lim="800000"/>
            <a:headEnd/>
            <a:tailEnd/>
          </a:ln>
        </p:spPr>
      </p:pic>
      <p:pic>
        <p:nvPicPr>
          <p:cNvPr id="5" name="Picture 12">
            <a:extLst>
              <a:ext uri="{FF2B5EF4-FFF2-40B4-BE49-F238E27FC236}">
                <a16:creationId xmlns:a16="http://schemas.microsoft.com/office/drawing/2014/main" id="{58CF8F3D-FAC1-4E11-B197-FDF3FDE4B98E}"/>
              </a:ext>
            </a:extLst>
          </p:cNvPr>
          <p:cNvPicPr>
            <a:picLocks noChangeAspect="1" noChangeArrowheads="1"/>
          </p:cNvPicPr>
          <p:nvPr/>
        </p:nvPicPr>
        <p:blipFill rotWithShape="1">
          <a:blip r:embed="rId3" cstate="print"/>
          <a:srcRect l="452" t="13056" r="498"/>
          <a:stretch/>
        </p:blipFill>
        <p:spPr bwMode="auto">
          <a:xfrm>
            <a:off x="2046515" y="3722298"/>
            <a:ext cx="6501277" cy="3047440"/>
          </a:xfrm>
          <a:prstGeom prst="rect">
            <a:avLst/>
          </a:prstGeom>
          <a:noFill/>
          <a:ln w="9525">
            <a:solidFill>
              <a:schemeClr val="tx1"/>
            </a:solidFill>
            <a:miter lim="800000"/>
            <a:headEnd/>
            <a:tailEnd/>
          </a:ln>
        </p:spPr>
      </p:pic>
      <p:sp>
        <p:nvSpPr>
          <p:cNvPr id="6" name="標題 1">
            <a:extLst>
              <a:ext uri="{FF2B5EF4-FFF2-40B4-BE49-F238E27FC236}">
                <a16:creationId xmlns:a16="http://schemas.microsoft.com/office/drawing/2014/main" id="{8DBDD936-173F-4BD8-B60B-A5C7772066DB}"/>
              </a:ext>
            </a:extLst>
          </p:cNvPr>
          <p:cNvSpPr txBox="1">
            <a:spLocks/>
          </p:cNvSpPr>
          <p:nvPr/>
        </p:nvSpPr>
        <p:spPr>
          <a:xfrm>
            <a:off x="69670" y="4732397"/>
            <a:ext cx="1863634" cy="1027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n-lt"/>
                <a:ea typeface="標楷體" panose="03000509000000000000" pitchFamily="65" charset="-120"/>
                <a:cs typeface="+mj-cs"/>
              </a:defRPr>
            </a:lvl1pPr>
          </a:lstStyle>
          <a:p>
            <a:pPr algn="ctr"/>
            <a:r>
              <a:rPr lang="en-US" altLang="zh-TW" sz="2400" dirty="0"/>
              <a:t>V2</a:t>
            </a:r>
          </a:p>
          <a:p>
            <a:pPr algn="ctr"/>
            <a:r>
              <a:rPr lang="en-US" altLang="zh-TW" sz="2400" dirty="0"/>
              <a:t>2018</a:t>
            </a:r>
            <a:r>
              <a:rPr lang="zh-TW" altLang="en-US" sz="2400" dirty="0"/>
              <a:t> </a:t>
            </a:r>
            <a:r>
              <a:rPr lang="en-US" altLang="zh-TW" sz="2400" dirty="0"/>
              <a:t>-</a:t>
            </a:r>
            <a:r>
              <a:rPr lang="zh-TW" altLang="en-US" sz="2400" dirty="0"/>
              <a:t> </a:t>
            </a:r>
            <a:r>
              <a:rPr lang="en-US" altLang="zh-TW" sz="2400" dirty="0"/>
              <a:t>2022</a:t>
            </a:r>
            <a:endParaRPr lang="zh-TW" altLang="en-US" sz="2400" dirty="0"/>
          </a:p>
        </p:txBody>
      </p:sp>
      <p:sp>
        <p:nvSpPr>
          <p:cNvPr id="9" name="標題 1">
            <a:extLst>
              <a:ext uri="{FF2B5EF4-FFF2-40B4-BE49-F238E27FC236}">
                <a16:creationId xmlns:a16="http://schemas.microsoft.com/office/drawing/2014/main" id="{877827AB-3B72-473F-A108-A04B7A25A4E3}"/>
              </a:ext>
            </a:extLst>
          </p:cNvPr>
          <p:cNvSpPr txBox="1">
            <a:spLocks/>
          </p:cNvSpPr>
          <p:nvPr/>
        </p:nvSpPr>
        <p:spPr>
          <a:xfrm>
            <a:off x="69670" y="1344290"/>
            <a:ext cx="1863634" cy="1027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n-lt"/>
                <a:ea typeface="標楷體" panose="03000509000000000000" pitchFamily="65" charset="-120"/>
                <a:cs typeface="+mj-cs"/>
              </a:defRPr>
            </a:lvl1pPr>
          </a:lstStyle>
          <a:p>
            <a:pPr algn="ctr"/>
            <a:r>
              <a:rPr lang="en-US" altLang="zh-TW" sz="2400" dirty="0"/>
              <a:t>V2</a:t>
            </a:r>
          </a:p>
          <a:p>
            <a:pPr algn="ctr"/>
            <a:r>
              <a:rPr lang="en-US" altLang="zh-TW" sz="2400" dirty="0"/>
              <a:t>2008</a:t>
            </a:r>
            <a:r>
              <a:rPr lang="zh-TW" altLang="en-US" sz="2400" dirty="0"/>
              <a:t> </a:t>
            </a:r>
            <a:r>
              <a:rPr lang="en-US" altLang="zh-TW" sz="2400" dirty="0"/>
              <a:t>-</a:t>
            </a:r>
            <a:r>
              <a:rPr lang="zh-TW" altLang="en-US" sz="2400" dirty="0"/>
              <a:t> </a:t>
            </a:r>
            <a:r>
              <a:rPr lang="en-US" altLang="zh-TW" sz="2400" dirty="0"/>
              <a:t>2018</a:t>
            </a:r>
            <a:endParaRPr lang="zh-TW" altLang="en-US" sz="2400" dirty="0"/>
          </a:p>
        </p:txBody>
      </p:sp>
    </p:spTree>
    <p:extLst>
      <p:ext uri="{BB962C8B-B14F-4D97-AF65-F5344CB8AC3E}">
        <p14:creationId xmlns:p14="http://schemas.microsoft.com/office/powerpoint/2010/main" val="3405789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242A388-7C44-4B26-A469-EE27F4599BCB}"/>
              </a:ext>
            </a:extLst>
          </p:cNvPr>
          <p:cNvPicPr>
            <a:picLocks noChangeAspect="1"/>
          </p:cNvPicPr>
          <p:nvPr/>
        </p:nvPicPr>
        <p:blipFill>
          <a:blip r:embed="rId2"/>
          <a:stretch>
            <a:fillRect/>
          </a:stretch>
        </p:blipFill>
        <p:spPr>
          <a:xfrm>
            <a:off x="-1" y="6044577"/>
            <a:ext cx="9143999" cy="813423"/>
          </a:xfrm>
          <a:prstGeom prst="rect">
            <a:avLst/>
          </a:prstGeom>
        </p:spPr>
      </p:pic>
      <p:sp>
        <p:nvSpPr>
          <p:cNvPr id="2" name="標題 1">
            <a:extLst>
              <a:ext uri="{FF2B5EF4-FFF2-40B4-BE49-F238E27FC236}">
                <a16:creationId xmlns:a16="http://schemas.microsoft.com/office/drawing/2014/main" id="{088C7104-D501-4B7E-BD20-36EC6292E2CB}"/>
              </a:ext>
            </a:extLst>
          </p:cNvPr>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5B436E9A-242A-4E63-A20E-478AFBE96B76}"/>
              </a:ext>
            </a:extLst>
          </p:cNvPr>
          <p:cNvPicPr>
            <a:picLocks noChangeAspect="1"/>
          </p:cNvPicPr>
          <p:nvPr/>
        </p:nvPicPr>
        <p:blipFill rotWithShape="1">
          <a:blip r:embed="rId3"/>
          <a:srcRect t="20102"/>
          <a:stretch/>
        </p:blipFill>
        <p:spPr>
          <a:xfrm>
            <a:off x="1771482" y="6092534"/>
            <a:ext cx="2705100" cy="765466"/>
          </a:xfrm>
          <a:prstGeom prst="rect">
            <a:avLst/>
          </a:prstGeom>
        </p:spPr>
      </p:pic>
      <p:pic>
        <p:nvPicPr>
          <p:cNvPr id="7" name="圖片 6">
            <a:extLst>
              <a:ext uri="{FF2B5EF4-FFF2-40B4-BE49-F238E27FC236}">
                <a16:creationId xmlns:a16="http://schemas.microsoft.com/office/drawing/2014/main" id="{D4224C27-51EE-4A42-95FF-57EFA7384BC4}"/>
              </a:ext>
            </a:extLst>
          </p:cNvPr>
          <p:cNvPicPr>
            <a:picLocks noChangeAspect="1"/>
          </p:cNvPicPr>
          <p:nvPr/>
        </p:nvPicPr>
        <p:blipFill>
          <a:blip r:embed="rId4"/>
          <a:stretch>
            <a:fillRect/>
          </a:stretch>
        </p:blipFill>
        <p:spPr>
          <a:xfrm>
            <a:off x="5476618" y="6242649"/>
            <a:ext cx="1333672" cy="465235"/>
          </a:xfrm>
          <a:prstGeom prst="rect">
            <a:avLst/>
          </a:prstGeom>
        </p:spPr>
      </p:pic>
      <p:pic>
        <p:nvPicPr>
          <p:cNvPr id="3" name="圖片 2">
            <a:extLst>
              <a:ext uri="{FF2B5EF4-FFF2-40B4-BE49-F238E27FC236}">
                <a16:creationId xmlns:a16="http://schemas.microsoft.com/office/drawing/2014/main" id="{7473766D-EC56-458D-B9E7-FF70AD2BEA88}"/>
              </a:ext>
            </a:extLst>
          </p:cNvPr>
          <p:cNvPicPr>
            <a:picLocks noChangeAspect="1"/>
          </p:cNvPicPr>
          <p:nvPr/>
        </p:nvPicPr>
        <p:blipFill>
          <a:blip r:embed="rId5"/>
          <a:stretch>
            <a:fillRect/>
          </a:stretch>
        </p:blipFill>
        <p:spPr>
          <a:xfrm>
            <a:off x="-2" y="8731"/>
            <a:ext cx="9144000" cy="5709387"/>
          </a:xfrm>
          <a:prstGeom prst="rect">
            <a:avLst/>
          </a:prstGeom>
        </p:spPr>
      </p:pic>
    </p:spTree>
    <p:extLst>
      <p:ext uri="{BB962C8B-B14F-4D97-AF65-F5344CB8AC3E}">
        <p14:creationId xmlns:p14="http://schemas.microsoft.com/office/powerpoint/2010/main" val="428637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E679F88-6B8E-4C9E-BBBA-27C3875ED8D8}"/>
              </a:ext>
            </a:extLst>
          </p:cNvPr>
          <p:cNvPicPr>
            <a:picLocks noChangeAspect="1"/>
          </p:cNvPicPr>
          <p:nvPr/>
        </p:nvPicPr>
        <p:blipFill>
          <a:blip r:embed="rId2"/>
          <a:stretch>
            <a:fillRect/>
          </a:stretch>
        </p:blipFill>
        <p:spPr>
          <a:xfrm>
            <a:off x="0" y="10121"/>
            <a:ext cx="651591" cy="6858000"/>
          </a:xfrm>
          <a:prstGeom prst="rect">
            <a:avLst/>
          </a:prstGeom>
        </p:spPr>
      </p:pic>
      <p:sp>
        <p:nvSpPr>
          <p:cNvPr id="2" name="標題 1">
            <a:extLst>
              <a:ext uri="{FF2B5EF4-FFF2-40B4-BE49-F238E27FC236}">
                <a16:creationId xmlns:a16="http://schemas.microsoft.com/office/drawing/2014/main" id="{49B6B7D0-3BB0-4E3F-907D-723E31E39B94}"/>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A9145395-0A14-436B-A63C-D79814083A53}"/>
              </a:ext>
            </a:extLst>
          </p:cNvPr>
          <p:cNvSpPr>
            <a:spLocks noGrp="1"/>
          </p:cNvSpPr>
          <p:nvPr>
            <p:ph idx="1"/>
          </p:nvPr>
        </p:nvSpPr>
        <p:spPr/>
        <p:txBody>
          <a:bodyPr/>
          <a:lstStyle/>
          <a:p>
            <a:endParaRPr lang="zh-TW" altLang="en-US"/>
          </a:p>
        </p:txBody>
      </p:sp>
      <p:pic>
        <p:nvPicPr>
          <p:cNvPr id="11" name="圖片 10">
            <a:extLst>
              <a:ext uri="{FF2B5EF4-FFF2-40B4-BE49-F238E27FC236}">
                <a16:creationId xmlns:a16="http://schemas.microsoft.com/office/drawing/2014/main" id="{187270FD-FA5E-4A37-8541-942348234227}"/>
              </a:ext>
            </a:extLst>
          </p:cNvPr>
          <p:cNvPicPr>
            <a:picLocks noChangeAspect="1"/>
          </p:cNvPicPr>
          <p:nvPr/>
        </p:nvPicPr>
        <p:blipFill>
          <a:blip r:embed="rId3"/>
          <a:stretch>
            <a:fillRect/>
          </a:stretch>
        </p:blipFill>
        <p:spPr>
          <a:xfrm>
            <a:off x="619124" y="314965"/>
            <a:ext cx="7891230" cy="6494289"/>
          </a:xfrm>
          <a:prstGeom prst="rect">
            <a:avLst/>
          </a:prstGeom>
        </p:spPr>
      </p:pic>
      <p:pic>
        <p:nvPicPr>
          <p:cNvPr id="4" name="圖片 3">
            <a:extLst>
              <a:ext uri="{FF2B5EF4-FFF2-40B4-BE49-F238E27FC236}">
                <a16:creationId xmlns:a16="http://schemas.microsoft.com/office/drawing/2014/main" id="{6555A37E-0D50-4A89-B491-C3DDEFA745E7}"/>
              </a:ext>
            </a:extLst>
          </p:cNvPr>
          <p:cNvPicPr>
            <a:picLocks noChangeAspect="1"/>
          </p:cNvPicPr>
          <p:nvPr/>
        </p:nvPicPr>
        <p:blipFill>
          <a:blip r:embed="rId4"/>
          <a:stretch>
            <a:fillRect/>
          </a:stretch>
        </p:blipFill>
        <p:spPr>
          <a:xfrm>
            <a:off x="567050" y="0"/>
            <a:ext cx="8009900" cy="6858000"/>
          </a:xfrm>
          <a:prstGeom prst="rect">
            <a:avLst/>
          </a:prstGeom>
        </p:spPr>
      </p:pic>
      <p:pic>
        <p:nvPicPr>
          <p:cNvPr id="10" name="圖片 9">
            <a:extLst>
              <a:ext uri="{FF2B5EF4-FFF2-40B4-BE49-F238E27FC236}">
                <a16:creationId xmlns:a16="http://schemas.microsoft.com/office/drawing/2014/main" id="{9EB58117-03E3-4A56-953D-B4BA7A684B03}"/>
              </a:ext>
            </a:extLst>
          </p:cNvPr>
          <p:cNvPicPr>
            <a:picLocks noChangeAspect="1"/>
          </p:cNvPicPr>
          <p:nvPr/>
        </p:nvPicPr>
        <p:blipFill rotWithShape="1">
          <a:blip r:embed="rId5"/>
          <a:srcRect b="95097"/>
          <a:stretch/>
        </p:blipFill>
        <p:spPr>
          <a:xfrm>
            <a:off x="0" y="0"/>
            <a:ext cx="9144000" cy="330926"/>
          </a:xfrm>
          <a:prstGeom prst="rect">
            <a:avLst/>
          </a:prstGeom>
        </p:spPr>
      </p:pic>
      <p:pic>
        <p:nvPicPr>
          <p:cNvPr id="15" name="圖片 14">
            <a:extLst>
              <a:ext uri="{FF2B5EF4-FFF2-40B4-BE49-F238E27FC236}">
                <a16:creationId xmlns:a16="http://schemas.microsoft.com/office/drawing/2014/main" id="{F00BA23C-9654-4208-9511-2715EAB00884}"/>
              </a:ext>
            </a:extLst>
          </p:cNvPr>
          <p:cNvPicPr>
            <a:picLocks noChangeAspect="1"/>
          </p:cNvPicPr>
          <p:nvPr/>
        </p:nvPicPr>
        <p:blipFill rotWithShape="1">
          <a:blip r:embed="rId6"/>
          <a:srcRect b="93301"/>
          <a:stretch/>
        </p:blipFill>
        <p:spPr>
          <a:xfrm>
            <a:off x="0" y="0"/>
            <a:ext cx="9144000" cy="365760"/>
          </a:xfrm>
          <a:prstGeom prst="rect">
            <a:avLst/>
          </a:prstGeom>
        </p:spPr>
      </p:pic>
    </p:spTree>
    <p:extLst>
      <p:ext uri="{BB962C8B-B14F-4D97-AF65-F5344CB8AC3E}">
        <p14:creationId xmlns:p14="http://schemas.microsoft.com/office/powerpoint/2010/main" val="1328317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2A51608-AB44-4265-A62B-33B3CADD9AE6}"/>
              </a:ext>
            </a:extLst>
          </p:cNvPr>
          <p:cNvPicPr>
            <a:picLocks noChangeAspect="1"/>
          </p:cNvPicPr>
          <p:nvPr/>
        </p:nvPicPr>
        <p:blipFill>
          <a:blip r:embed="rId2"/>
          <a:stretch>
            <a:fillRect/>
          </a:stretch>
        </p:blipFill>
        <p:spPr>
          <a:xfrm>
            <a:off x="0" y="10121"/>
            <a:ext cx="651591" cy="6858000"/>
          </a:xfrm>
          <a:prstGeom prst="rect">
            <a:avLst/>
          </a:prstGeom>
        </p:spPr>
      </p:pic>
      <p:pic>
        <p:nvPicPr>
          <p:cNvPr id="7" name="圖片 6">
            <a:extLst>
              <a:ext uri="{FF2B5EF4-FFF2-40B4-BE49-F238E27FC236}">
                <a16:creationId xmlns:a16="http://schemas.microsoft.com/office/drawing/2014/main" id="{DFE552A6-B567-4FE1-A66D-C65CCE99A796}"/>
              </a:ext>
            </a:extLst>
          </p:cNvPr>
          <p:cNvPicPr>
            <a:picLocks noChangeAspect="1"/>
          </p:cNvPicPr>
          <p:nvPr/>
        </p:nvPicPr>
        <p:blipFill>
          <a:blip r:embed="rId2"/>
          <a:stretch>
            <a:fillRect/>
          </a:stretch>
        </p:blipFill>
        <p:spPr>
          <a:xfrm>
            <a:off x="8492409" y="10121"/>
            <a:ext cx="651591" cy="6858000"/>
          </a:xfrm>
          <a:prstGeom prst="rect">
            <a:avLst/>
          </a:prstGeom>
        </p:spPr>
      </p:pic>
      <p:sp>
        <p:nvSpPr>
          <p:cNvPr id="2" name="標題 1">
            <a:extLst>
              <a:ext uri="{FF2B5EF4-FFF2-40B4-BE49-F238E27FC236}">
                <a16:creationId xmlns:a16="http://schemas.microsoft.com/office/drawing/2014/main" id="{A0E1BB86-D5FD-439C-8E10-6B2BD5A1793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9ECC9808-4030-486C-9062-0A53F13343B9}"/>
              </a:ext>
            </a:extLst>
          </p:cNvPr>
          <p:cNvSpPr>
            <a:spLocks noGrp="1"/>
          </p:cNvSpPr>
          <p:nvPr>
            <p:ph idx="1"/>
          </p:nvPr>
        </p:nvSpPr>
        <p:spPr/>
        <p:txBody>
          <a:bodyPr/>
          <a:lstStyle/>
          <a:p>
            <a:endParaRPr lang="zh-TW" altLang="en-US"/>
          </a:p>
        </p:txBody>
      </p:sp>
      <p:pic>
        <p:nvPicPr>
          <p:cNvPr id="8" name="圖片 7">
            <a:extLst>
              <a:ext uri="{FF2B5EF4-FFF2-40B4-BE49-F238E27FC236}">
                <a16:creationId xmlns:a16="http://schemas.microsoft.com/office/drawing/2014/main" id="{150EA1D7-A6EA-4D94-8C30-BAB4B8008997}"/>
              </a:ext>
            </a:extLst>
          </p:cNvPr>
          <p:cNvPicPr>
            <a:picLocks noChangeAspect="1"/>
          </p:cNvPicPr>
          <p:nvPr/>
        </p:nvPicPr>
        <p:blipFill rotWithShape="1">
          <a:blip r:embed="rId3"/>
          <a:srcRect t="683"/>
          <a:stretch/>
        </p:blipFill>
        <p:spPr>
          <a:xfrm>
            <a:off x="369872" y="18255"/>
            <a:ext cx="8404255" cy="6811169"/>
          </a:xfrm>
          <a:prstGeom prst="rect">
            <a:avLst/>
          </a:prstGeom>
        </p:spPr>
      </p:pic>
      <p:pic>
        <p:nvPicPr>
          <p:cNvPr id="5" name="圖片 4">
            <a:extLst>
              <a:ext uri="{FF2B5EF4-FFF2-40B4-BE49-F238E27FC236}">
                <a16:creationId xmlns:a16="http://schemas.microsoft.com/office/drawing/2014/main" id="{40128308-71BA-4025-B747-1DA1F8313FC9}"/>
              </a:ext>
            </a:extLst>
          </p:cNvPr>
          <p:cNvPicPr>
            <a:picLocks noChangeAspect="1"/>
          </p:cNvPicPr>
          <p:nvPr/>
        </p:nvPicPr>
        <p:blipFill rotWithShape="1">
          <a:blip r:embed="rId4"/>
          <a:srcRect b="95097"/>
          <a:stretch/>
        </p:blipFill>
        <p:spPr>
          <a:xfrm>
            <a:off x="0" y="0"/>
            <a:ext cx="9144000" cy="330926"/>
          </a:xfrm>
          <a:prstGeom prst="rect">
            <a:avLst/>
          </a:prstGeom>
        </p:spPr>
      </p:pic>
      <p:pic>
        <p:nvPicPr>
          <p:cNvPr id="9" name="圖片 8">
            <a:extLst>
              <a:ext uri="{FF2B5EF4-FFF2-40B4-BE49-F238E27FC236}">
                <a16:creationId xmlns:a16="http://schemas.microsoft.com/office/drawing/2014/main" id="{6BA18139-E39D-43BF-83D5-A04B80FCA36E}"/>
              </a:ext>
            </a:extLst>
          </p:cNvPr>
          <p:cNvPicPr>
            <a:picLocks noChangeAspect="1"/>
          </p:cNvPicPr>
          <p:nvPr/>
        </p:nvPicPr>
        <p:blipFill rotWithShape="1">
          <a:blip r:embed="rId5"/>
          <a:srcRect b="93301"/>
          <a:stretch/>
        </p:blipFill>
        <p:spPr>
          <a:xfrm>
            <a:off x="0" y="0"/>
            <a:ext cx="9144000" cy="365760"/>
          </a:xfrm>
          <a:prstGeom prst="rect">
            <a:avLst/>
          </a:prstGeom>
        </p:spPr>
      </p:pic>
    </p:spTree>
    <p:extLst>
      <p:ext uri="{BB962C8B-B14F-4D97-AF65-F5344CB8AC3E}">
        <p14:creationId xmlns:p14="http://schemas.microsoft.com/office/powerpoint/2010/main" val="933741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CA75FC-7CBA-4947-A50C-E8B27ED8E351}"/>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734850F-BD5A-4D58-94B8-C541965141BF}"/>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FB75C1D9-AF71-4233-9518-019A62ECE825}"/>
              </a:ext>
            </a:extLst>
          </p:cNvPr>
          <p:cNvPicPr>
            <a:picLocks noChangeAspect="1"/>
          </p:cNvPicPr>
          <p:nvPr/>
        </p:nvPicPr>
        <p:blipFill>
          <a:blip r:embed="rId2"/>
          <a:stretch>
            <a:fillRect/>
          </a:stretch>
        </p:blipFill>
        <p:spPr>
          <a:xfrm>
            <a:off x="0" y="0"/>
            <a:ext cx="9144000" cy="6749878"/>
          </a:xfrm>
          <a:prstGeom prst="rect">
            <a:avLst/>
          </a:prstGeom>
        </p:spPr>
      </p:pic>
      <p:pic>
        <p:nvPicPr>
          <p:cNvPr id="6" name="圖片 5">
            <a:extLst>
              <a:ext uri="{FF2B5EF4-FFF2-40B4-BE49-F238E27FC236}">
                <a16:creationId xmlns:a16="http://schemas.microsoft.com/office/drawing/2014/main" id="{A58F5F8D-23E5-4AB5-90CB-AF71ECD84DB1}"/>
              </a:ext>
            </a:extLst>
          </p:cNvPr>
          <p:cNvPicPr>
            <a:picLocks noChangeAspect="1"/>
          </p:cNvPicPr>
          <p:nvPr/>
        </p:nvPicPr>
        <p:blipFill rotWithShape="1">
          <a:blip r:embed="rId2"/>
          <a:srcRect b="95097"/>
          <a:stretch/>
        </p:blipFill>
        <p:spPr>
          <a:xfrm>
            <a:off x="0" y="0"/>
            <a:ext cx="9144000" cy="330926"/>
          </a:xfrm>
          <a:prstGeom prst="rect">
            <a:avLst/>
          </a:prstGeom>
        </p:spPr>
      </p:pic>
      <p:pic>
        <p:nvPicPr>
          <p:cNvPr id="7" name="圖片 6">
            <a:extLst>
              <a:ext uri="{FF2B5EF4-FFF2-40B4-BE49-F238E27FC236}">
                <a16:creationId xmlns:a16="http://schemas.microsoft.com/office/drawing/2014/main" id="{1B7AD91D-BDB2-4DCA-BA94-8B41A9EDD30B}"/>
              </a:ext>
            </a:extLst>
          </p:cNvPr>
          <p:cNvPicPr>
            <a:picLocks noChangeAspect="1"/>
          </p:cNvPicPr>
          <p:nvPr/>
        </p:nvPicPr>
        <p:blipFill rotWithShape="1">
          <a:blip r:embed="rId3"/>
          <a:srcRect b="93301"/>
          <a:stretch/>
        </p:blipFill>
        <p:spPr>
          <a:xfrm>
            <a:off x="0" y="0"/>
            <a:ext cx="9144000" cy="365760"/>
          </a:xfrm>
          <a:prstGeom prst="rect">
            <a:avLst/>
          </a:prstGeom>
        </p:spPr>
      </p:pic>
      <p:pic>
        <p:nvPicPr>
          <p:cNvPr id="8" name="圖片 7">
            <a:extLst>
              <a:ext uri="{FF2B5EF4-FFF2-40B4-BE49-F238E27FC236}">
                <a16:creationId xmlns:a16="http://schemas.microsoft.com/office/drawing/2014/main" id="{FB3EDF5A-2E23-4FAE-AF88-EBA85BA2C6B3}"/>
              </a:ext>
            </a:extLst>
          </p:cNvPr>
          <p:cNvPicPr>
            <a:picLocks noChangeAspect="1"/>
          </p:cNvPicPr>
          <p:nvPr/>
        </p:nvPicPr>
        <p:blipFill>
          <a:blip r:embed="rId4"/>
          <a:stretch>
            <a:fillRect/>
          </a:stretch>
        </p:blipFill>
        <p:spPr>
          <a:xfrm>
            <a:off x="0" y="520446"/>
            <a:ext cx="9144000" cy="6162261"/>
          </a:xfrm>
          <a:prstGeom prst="rect">
            <a:avLst/>
          </a:prstGeom>
        </p:spPr>
      </p:pic>
    </p:spTree>
    <p:extLst>
      <p:ext uri="{BB962C8B-B14F-4D97-AF65-F5344CB8AC3E}">
        <p14:creationId xmlns:p14="http://schemas.microsoft.com/office/powerpoint/2010/main" val="1739775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0DF59E-89D9-4670-9983-2FF274F685D8}"/>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9F021BA1-E9C0-4F1F-AD5C-02314D917892}"/>
              </a:ext>
            </a:extLst>
          </p:cNvPr>
          <p:cNvSpPr>
            <a:spLocks noGrp="1"/>
          </p:cNvSpPr>
          <p:nvPr>
            <p:ph idx="1"/>
          </p:nvPr>
        </p:nvSpPr>
        <p:spPr/>
        <p:txBody>
          <a:bodyPr/>
          <a:lstStyle/>
          <a:p>
            <a:endParaRPr lang="zh-TW" altLang="en-US"/>
          </a:p>
        </p:txBody>
      </p:sp>
      <p:pic>
        <p:nvPicPr>
          <p:cNvPr id="6" name="圖片 5">
            <a:extLst>
              <a:ext uri="{FF2B5EF4-FFF2-40B4-BE49-F238E27FC236}">
                <a16:creationId xmlns:a16="http://schemas.microsoft.com/office/drawing/2014/main" id="{49857721-251C-4679-B8E0-23A5D95451A8}"/>
              </a:ext>
            </a:extLst>
          </p:cNvPr>
          <p:cNvPicPr>
            <a:picLocks noChangeAspect="1"/>
          </p:cNvPicPr>
          <p:nvPr/>
        </p:nvPicPr>
        <p:blipFill rotWithShape="1">
          <a:blip r:embed="rId2"/>
          <a:srcRect t="2479"/>
          <a:stretch/>
        </p:blipFill>
        <p:spPr>
          <a:xfrm>
            <a:off x="0" y="104503"/>
            <a:ext cx="9144000" cy="5479684"/>
          </a:xfrm>
          <a:prstGeom prst="rect">
            <a:avLst/>
          </a:prstGeom>
        </p:spPr>
      </p:pic>
      <p:pic>
        <p:nvPicPr>
          <p:cNvPr id="9" name="圖片 8">
            <a:extLst>
              <a:ext uri="{FF2B5EF4-FFF2-40B4-BE49-F238E27FC236}">
                <a16:creationId xmlns:a16="http://schemas.microsoft.com/office/drawing/2014/main" id="{A947CB87-29F1-4836-9DC2-81099D95D158}"/>
              </a:ext>
            </a:extLst>
          </p:cNvPr>
          <p:cNvPicPr>
            <a:picLocks noChangeAspect="1"/>
          </p:cNvPicPr>
          <p:nvPr/>
        </p:nvPicPr>
        <p:blipFill>
          <a:blip r:embed="rId3"/>
          <a:stretch>
            <a:fillRect/>
          </a:stretch>
        </p:blipFill>
        <p:spPr>
          <a:xfrm>
            <a:off x="0" y="5619024"/>
            <a:ext cx="2196661" cy="1238702"/>
          </a:xfrm>
          <a:prstGeom prst="rect">
            <a:avLst/>
          </a:prstGeom>
        </p:spPr>
      </p:pic>
      <p:pic>
        <p:nvPicPr>
          <p:cNvPr id="11" name="圖片 10">
            <a:extLst>
              <a:ext uri="{FF2B5EF4-FFF2-40B4-BE49-F238E27FC236}">
                <a16:creationId xmlns:a16="http://schemas.microsoft.com/office/drawing/2014/main" id="{79E7E266-27A8-4827-A866-911EA8068BDE}"/>
              </a:ext>
            </a:extLst>
          </p:cNvPr>
          <p:cNvPicPr>
            <a:picLocks noChangeAspect="1"/>
          </p:cNvPicPr>
          <p:nvPr/>
        </p:nvPicPr>
        <p:blipFill>
          <a:blip r:embed="rId4"/>
          <a:stretch>
            <a:fillRect/>
          </a:stretch>
        </p:blipFill>
        <p:spPr>
          <a:xfrm>
            <a:off x="2268582" y="5610314"/>
            <a:ext cx="2196661" cy="1238977"/>
          </a:xfrm>
          <a:prstGeom prst="rect">
            <a:avLst/>
          </a:prstGeom>
        </p:spPr>
      </p:pic>
      <p:pic>
        <p:nvPicPr>
          <p:cNvPr id="12" name="圖片 11">
            <a:extLst>
              <a:ext uri="{FF2B5EF4-FFF2-40B4-BE49-F238E27FC236}">
                <a16:creationId xmlns:a16="http://schemas.microsoft.com/office/drawing/2014/main" id="{844F2032-6788-419D-81E4-BC2037129BF2}"/>
              </a:ext>
            </a:extLst>
          </p:cNvPr>
          <p:cNvPicPr>
            <a:picLocks noChangeAspect="1"/>
          </p:cNvPicPr>
          <p:nvPr/>
        </p:nvPicPr>
        <p:blipFill rotWithShape="1">
          <a:blip r:embed="rId5"/>
          <a:srcRect b="95097"/>
          <a:stretch/>
        </p:blipFill>
        <p:spPr>
          <a:xfrm>
            <a:off x="0" y="0"/>
            <a:ext cx="9144000" cy="330926"/>
          </a:xfrm>
          <a:prstGeom prst="rect">
            <a:avLst/>
          </a:prstGeom>
        </p:spPr>
      </p:pic>
      <p:pic>
        <p:nvPicPr>
          <p:cNvPr id="8" name="圖片 7">
            <a:extLst>
              <a:ext uri="{FF2B5EF4-FFF2-40B4-BE49-F238E27FC236}">
                <a16:creationId xmlns:a16="http://schemas.microsoft.com/office/drawing/2014/main" id="{27A3E234-CC1F-41C9-9502-FDF7B4707B7B}"/>
              </a:ext>
            </a:extLst>
          </p:cNvPr>
          <p:cNvPicPr>
            <a:picLocks noChangeAspect="1"/>
          </p:cNvPicPr>
          <p:nvPr/>
        </p:nvPicPr>
        <p:blipFill rotWithShape="1">
          <a:blip r:embed="rId6"/>
          <a:srcRect b="93301"/>
          <a:stretch/>
        </p:blipFill>
        <p:spPr>
          <a:xfrm>
            <a:off x="0" y="0"/>
            <a:ext cx="9144000" cy="365760"/>
          </a:xfrm>
          <a:prstGeom prst="rect">
            <a:avLst/>
          </a:prstGeom>
        </p:spPr>
      </p:pic>
    </p:spTree>
    <p:extLst>
      <p:ext uri="{BB962C8B-B14F-4D97-AF65-F5344CB8AC3E}">
        <p14:creationId xmlns:p14="http://schemas.microsoft.com/office/powerpoint/2010/main" val="1653369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905E23-76FA-4AF5-8363-BEAB7C1B8E3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558E8854-900E-4B60-A025-5D5296890A77}"/>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F7533D78-8DC5-4A36-87EC-88C3892AD4BD}"/>
              </a:ext>
            </a:extLst>
          </p:cNvPr>
          <p:cNvPicPr>
            <a:picLocks noChangeAspect="1"/>
          </p:cNvPicPr>
          <p:nvPr/>
        </p:nvPicPr>
        <p:blipFill rotWithShape="1">
          <a:blip r:embed="rId2"/>
          <a:srcRect t="1731"/>
          <a:stretch/>
        </p:blipFill>
        <p:spPr>
          <a:xfrm>
            <a:off x="0" y="78377"/>
            <a:ext cx="9144000" cy="5931093"/>
          </a:xfrm>
          <a:prstGeom prst="rect">
            <a:avLst/>
          </a:prstGeom>
        </p:spPr>
      </p:pic>
      <p:pic>
        <p:nvPicPr>
          <p:cNvPr id="5" name="圖片 4">
            <a:extLst>
              <a:ext uri="{FF2B5EF4-FFF2-40B4-BE49-F238E27FC236}">
                <a16:creationId xmlns:a16="http://schemas.microsoft.com/office/drawing/2014/main" id="{96B66098-6570-40D3-8306-C486AE4F8AC1}"/>
              </a:ext>
            </a:extLst>
          </p:cNvPr>
          <p:cNvPicPr>
            <a:picLocks noChangeAspect="1"/>
          </p:cNvPicPr>
          <p:nvPr/>
        </p:nvPicPr>
        <p:blipFill rotWithShape="1">
          <a:blip r:embed="rId3"/>
          <a:srcRect b="95097"/>
          <a:stretch/>
        </p:blipFill>
        <p:spPr>
          <a:xfrm>
            <a:off x="0" y="0"/>
            <a:ext cx="9144000" cy="330926"/>
          </a:xfrm>
          <a:prstGeom prst="rect">
            <a:avLst/>
          </a:prstGeom>
        </p:spPr>
      </p:pic>
      <p:pic>
        <p:nvPicPr>
          <p:cNvPr id="6" name="圖片 5">
            <a:extLst>
              <a:ext uri="{FF2B5EF4-FFF2-40B4-BE49-F238E27FC236}">
                <a16:creationId xmlns:a16="http://schemas.microsoft.com/office/drawing/2014/main" id="{4CAD8FBD-A267-44F1-AE14-B06485548566}"/>
              </a:ext>
            </a:extLst>
          </p:cNvPr>
          <p:cNvPicPr>
            <a:picLocks noChangeAspect="1"/>
          </p:cNvPicPr>
          <p:nvPr/>
        </p:nvPicPr>
        <p:blipFill rotWithShape="1">
          <a:blip r:embed="rId4"/>
          <a:srcRect b="93301"/>
          <a:stretch/>
        </p:blipFill>
        <p:spPr>
          <a:xfrm>
            <a:off x="0" y="0"/>
            <a:ext cx="9144000" cy="365760"/>
          </a:xfrm>
          <a:prstGeom prst="rect">
            <a:avLst/>
          </a:prstGeom>
        </p:spPr>
      </p:pic>
    </p:spTree>
    <p:extLst>
      <p:ext uri="{BB962C8B-B14F-4D97-AF65-F5344CB8AC3E}">
        <p14:creationId xmlns:p14="http://schemas.microsoft.com/office/powerpoint/2010/main" val="320997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576ADC-EF1B-4764-A990-5E7BC24D1132}"/>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0254F94-30D7-4A09-8043-8022BBF8DC16}"/>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02631F17-4471-4215-9139-508A0A022710}"/>
              </a:ext>
            </a:extLst>
          </p:cNvPr>
          <p:cNvPicPr>
            <a:picLocks noChangeAspect="1"/>
          </p:cNvPicPr>
          <p:nvPr/>
        </p:nvPicPr>
        <p:blipFill rotWithShape="1">
          <a:blip r:embed="rId2"/>
          <a:srcRect t="3041"/>
          <a:stretch/>
        </p:blipFill>
        <p:spPr>
          <a:xfrm>
            <a:off x="0" y="130628"/>
            <a:ext cx="9144000" cy="5274725"/>
          </a:xfrm>
          <a:prstGeom prst="rect">
            <a:avLst/>
          </a:prstGeom>
        </p:spPr>
      </p:pic>
      <p:pic>
        <p:nvPicPr>
          <p:cNvPr id="5" name="圖片 4">
            <a:extLst>
              <a:ext uri="{FF2B5EF4-FFF2-40B4-BE49-F238E27FC236}">
                <a16:creationId xmlns:a16="http://schemas.microsoft.com/office/drawing/2014/main" id="{8EA0B208-8E5E-4F15-9314-C61A742A0036}"/>
              </a:ext>
            </a:extLst>
          </p:cNvPr>
          <p:cNvPicPr>
            <a:picLocks noChangeAspect="1"/>
          </p:cNvPicPr>
          <p:nvPr/>
        </p:nvPicPr>
        <p:blipFill>
          <a:blip r:embed="rId3"/>
          <a:stretch>
            <a:fillRect/>
          </a:stretch>
        </p:blipFill>
        <p:spPr>
          <a:xfrm>
            <a:off x="85453" y="3790191"/>
            <a:ext cx="7410994" cy="2984806"/>
          </a:xfrm>
          <a:prstGeom prst="rect">
            <a:avLst/>
          </a:prstGeom>
          <a:ln w="9525" cap="sq" cmpd="thickThin">
            <a:solidFill>
              <a:srgbClr val="000000"/>
            </a:solidFill>
            <a:prstDash val="solid"/>
            <a:miter lim="800000"/>
          </a:ln>
          <a:effectLst>
            <a:innerShdw blurRad="76200">
              <a:srgbClr val="000000"/>
            </a:innerShdw>
          </a:effectLst>
        </p:spPr>
      </p:pic>
      <p:pic>
        <p:nvPicPr>
          <p:cNvPr id="6" name="圖片 5">
            <a:extLst>
              <a:ext uri="{FF2B5EF4-FFF2-40B4-BE49-F238E27FC236}">
                <a16:creationId xmlns:a16="http://schemas.microsoft.com/office/drawing/2014/main" id="{9D1D6626-7907-4E29-8653-2E08E1B5DF81}"/>
              </a:ext>
            </a:extLst>
          </p:cNvPr>
          <p:cNvPicPr>
            <a:picLocks noChangeAspect="1"/>
          </p:cNvPicPr>
          <p:nvPr/>
        </p:nvPicPr>
        <p:blipFill rotWithShape="1">
          <a:blip r:embed="rId4"/>
          <a:srcRect b="95097"/>
          <a:stretch/>
        </p:blipFill>
        <p:spPr>
          <a:xfrm>
            <a:off x="0" y="0"/>
            <a:ext cx="9144000" cy="330926"/>
          </a:xfrm>
          <a:prstGeom prst="rect">
            <a:avLst/>
          </a:prstGeom>
        </p:spPr>
      </p:pic>
      <p:pic>
        <p:nvPicPr>
          <p:cNvPr id="7" name="圖片 6">
            <a:extLst>
              <a:ext uri="{FF2B5EF4-FFF2-40B4-BE49-F238E27FC236}">
                <a16:creationId xmlns:a16="http://schemas.microsoft.com/office/drawing/2014/main" id="{1BCE0BF0-E24E-4C47-8041-2A67C4973416}"/>
              </a:ext>
            </a:extLst>
          </p:cNvPr>
          <p:cNvPicPr>
            <a:picLocks noChangeAspect="1"/>
          </p:cNvPicPr>
          <p:nvPr/>
        </p:nvPicPr>
        <p:blipFill rotWithShape="1">
          <a:blip r:embed="rId5"/>
          <a:srcRect b="93301"/>
          <a:stretch/>
        </p:blipFill>
        <p:spPr>
          <a:xfrm>
            <a:off x="0" y="0"/>
            <a:ext cx="9144000" cy="365760"/>
          </a:xfrm>
          <a:prstGeom prst="rect">
            <a:avLst/>
          </a:prstGeom>
        </p:spPr>
      </p:pic>
    </p:spTree>
    <p:extLst>
      <p:ext uri="{BB962C8B-B14F-4D97-AF65-F5344CB8AC3E}">
        <p14:creationId xmlns:p14="http://schemas.microsoft.com/office/powerpoint/2010/main" val="3274545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B355E8-89FE-40D6-AB42-9A0C211D5AE9}"/>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A4D635C-CD37-43FA-9E75-965E1F2B236C}"/>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1DBD2A97-F20F-441C-87E2-2677B7FADA5E}"/>
              </a:ext>
            </a:extLst>
          </p:cNvPr>
          <p:cNvPicPr>
            <a:picLocks noChangeAspect="1"/>
          </p:cNvPicPr>
          <p:nvPr/>
        </p:nvPicPr>
        <p:blipFill>
          <a:blip r:embed="rId2"/>
          <a:stretch>
            <a:fillRect/>
          </a:stretch>
        </p:blipFill>
        <p:spPr>
          <a:xfrm>
            <a:off x="0" y="0"/>
            <a:ext cx="9144000" cy="5459918"/>
          </a:xfrm>
          <a:prstGeom prst="rect">
            <a:avLst/>
          </a:prstGeom>
        </p:spPr>
      </p:pic>
    </p:spTree>
    <p:extLst>
      <p:ext uri="{BB962C8B-B14F-4D97-AF65-F5344CB8AC3E}">
        <p14:creationId xmlns:p14="http://schemas.microsoft.com/office/powerpoint/2010/main" val="143480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F9B229-F950-4EAD-A494-44E20659330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13053056-9495-4623-96E4-F6DDB653EC23}"/>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32145AFE-77CF-4E7D-8C48-B3E473296BCF}"/>
              </a:ext>
            </a:extLst>
          </p:cNvPr>
          <p:cNvPicPr>
            <a:picLocks noChangeAspect="1"/>
          </p:cNvPicPr>
          <p:nvPr/>
        </p:nvPicPr>
        <p:blipFill>
          <a:blip r:embed="rId2"/>
          <a:stretch>
            <a:fillRect/>
          </a:stretch>
        </p:blipFill>
        <p:spPr>
          <a:xfrm>
            <a:off x="0" y="4859"/>
            <a:ext cx="9144000" cy="5486400"/>
          </a:xfrm>
          <a:prstGeom prst="rect">
            <a:avLst/>
          </a:prstGeom>
        </p:spPr>
      </p:pic>
      <p:pic>
        <p:nvPicPr>
          <p:cNvPr id="6" name="圖片 5">
            <a:extLst>
              <a:ext uri="{FF2B5EF4-FFF2-40B4-BE49-F238E27FC236}">
                <a16:creationId xmlns:a16="http://schemas.microsoft.com/office/drawing/2014/main" id="{900A4354-2240-42B9-AF20-0224EE0C856E}"/>
              </a:ext>
            </a:extLst>
          </p:cNvPr>
          <p:cNvPicPr>
            <a:picLocks noChangeAspect="1"/>
          </p:cNvPicPr>
          <p:nvPr/>
        </p:nvPicPr>
        <p:blipFill rotWithShape="1">
          <a:blip r:embed="rId3"/>
          <a:srcRect b="93301"/>
          <a:stretch/>
        </p:blipFill>
        <p:spPr>
          <a:xfrm>
            <a:off x="0" y="0"/>
            <a:ext cx="9144000" cy="365760"/>
          </a:xfrm>
          <a:prstGeom prst="rect">
            <a:avLst/>
          </a:prstGeom>
        </p:spPr>
      </p:pic>
      <p:pic>
        <p:nvPicPr>
          <p:cNvPr id="7" name="圖片 6">
            <a:extLst>
              <a:ext uri="{FF2B5EF4-FFF2-40B4-BE49-F238E27FC236}">
                <a16:creationId xmlns:a16="http://schemas.microsoft.com/office/drawing/2014/main" id="{0B378D89-227A-4D62-AC2E-E2B1F88EF89C}"/>
              </a:ext>
            </a:extLst>
          </p:cNvPr>
          <p:cNvPicPr>
            <a:picLocks noChangeAspect="1"/>
          </p:cNvPicPr>
          <p:nvPr/>
        </p:nvPicPr>
        <p:blipFill>
          <a:blip r:embed="rId4"/>
          <a:stretch>
            <a:fillRect/>
          </a:stretch>
        </p:blipFill>
        <p:spPr>
          <a:xfrm>
            <a:off x="48637" y="1432517"/>
            <a:ext cx="6030818" cy="4019830"/>
          </a:xfrm>
          <a:prstGeom prst="rect">
            <a:avLst/>
          </a:prstGeom>
        </p:spPr>
      </p:pic>
    </p:spTree>
    <p:extLst>
      <p:ext uri="{BB962C8B-B14F-4D97-AF65-F5344CB8AC3E}">
        <p14:creationId xmlns:p14="http://schemas.microsoft.com/office/powerpoint/2010/main" val="2939066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2">
            <a:extLst>
              <a:ext uri="{FF2B5EF4-FFF2-40B4-BE49-F238E27FC236}">
                <a16:creationId xmlns:a16="http://schemas.microsoft.com/office/drawing/2014/main" id="{E0C3884B-C280-9B4F-8C02-DAC4FEED3D28}"/>
              </a:ext>
            </a:extLst>
          </p:cNvPr>
          <p:cNvSpPr/>
          <p:nvPr/>
        </p:nvSpPr>
        <p:spPr>
          <a:xfrm>
            <a:off x="2979158" y="3700678"/>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9" name="object 12">
            <a:extLst>
              <a:ext uri="{FF2B5EF4-FFF2-40B4-BE49-F238E27FC236}">
                <a16:creationId xmlns:a16="http://schemas.microsoft.com/office/drawing/2014/main" id="{169C59E9-1BC8-AB47-8BA1-D24EDDBB608D}"/>
              </a:ext>
            </a:extLst>
          </p:cNvPr>
          <p:cNvSpPr/>
          <p:nvPr/>
        </p:nvSpPr>
        <p:spPr>
          <a:xfrm>
            <a:off x="6535883" y="3161224"/>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grpSp>
        <p:nvGrpSpPr>
          <p:cNvPr id="44" name="群組 43">
            <a:extLst>
              <a:ext uri="{FF2B5EF4-FFF2-40B4-BE49-F238E27FC236}">
                <a16:creationId xmlns:a16="http://schemas.microsoft.com/office/drawing/2014/main" id="{683A509F-68E7-424C-A004-0D4672755629}"/>
              </a:ext>
            </a:extLst>
          </p:cNvPr>
          <p:cNvGrpSpPr/>
          <p:nvPr/>
        </p:nvGrpSpPr>
        <p:grpSpPr>
          <a:xfrm>
            <a:off x="6718144" y="1856508"/>
            <a:ext cx="477593" cy="4121945"/>
            <a:chOff x="1992365" y="1332343"/>
            <a:chExt cx="636790" cy="5495927"/>
          </a:xfrm>
        </p:grpSpPr>
        <p:cxnSp>
          <p:nvCxnSpPr>
            <p:cNvPr id="45" name="直線接點 44">
              <a:extLst>
                <a:ext uri="{FF2B5EF4-FFF2-40B4-BE49-F238E27FC236}">
                  <a16:creationId xmlns:a16="http://schemas.microsoft.com/office/drawing/2014/main" id="{D52A8113-C981-904A-B37A-556EFD228FAF}"/>
                </a:ext>
              </a:extLst>
            </p:cNvPr>
            <p:cNvCxnSpPr/>
            <p:nvPr/>
          </p:nvCxnSpPr>
          <p:spPr>
            <a:xfrm>
              <a:off x="2310714" y="1332343"/>
              <a:ext cx="0" cy="5495927"/>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B619CEE6-E099-D54B-996D-36B4ABD7C5DA}"/>
                </a:ext>
              </a:extLst>
            </p:cNvPr>
            <p:cNvGrpSpPr/>
            <p:nvPr/>
          </p:nvGrpSpPr>
          <p:grpSpPr>
            <a:xfrm>
              <a:off x="2457802" y="4889964"/>
              <a:ext cx="171353" cy="728376"/>
              <a:chOff x="5435780" y="4197986"/>
              <a:chExt cx="171353" cy="728376"/>
            </a:xfrm>
          </p:grpSpPr>
          <p:sp>
            <p:nvSpPr>
              <p:cNvPr id="50" name="object 11">
                <a:extLst>
                  <a:ext uri="{FF2B5EF4-FFF2-40B4-BE49-F238E27FC236}">
                    <a16:creationId xmlns:a16="http://schemas.microsoft.com/office/drawing/2014/main" id="{D864CB28-4B00-C541-A7ED-AC85EBA41CBF}"/>
                  </a:ext>
                </a:extLst>
              </p:cNvPr>
              <p:cNvSpPr/>
              <p:nvPr/>
            </p:nvSpPr>
            <p:spPr>
              <a:xfrm>
                <a:off x="5435781"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51" name="object 13">
                <a:extLst>
                  <a:ext uri="{FF2B5EF4-FFF2-40B4-BE49-F238E27FC236}">
                    <a16:creationId xmlns:a16="http://schemas.microsoft.com/office/drawing/2014/main" id="{40FCD78F-7253-5243-AF45-495D2F4FDDB1}"/>
                  </a:ext>
                </a:extLst>
              </p:cNvPr>
              <p:cNvSpPr/>
              <p:nvPr/>
            </p:nvSpPr>
            <p:spPr>
              <a:xfrm>
                <a:off x="5435780" y="457692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nvGrpSpPr>
            <p:cNvPr id="47" name="群組 46">
              <a:extLst>
                <a:ext uri="{FF2B5EF4-FFF2-40B4-BE49-F238E27FC236}">
                  <a16:creationId xmlns:a16="http://schemas.microsoft.com/office/drawing/2014/main" id="{DF379259-5BBD-FF4C-A5ED-C5C2A9C1F24E}"/>
                </a:ext>
              </a:extLst>
            </p:cNvPr>
            <p:cNvGrpSpPr/>
            <p:nvPr/>
          </p:nvGrpSpPr>
          <p:grpSpPr>
            <a:xfrm>
              <a:off x="1992365" y="4889964"/>
              <a:ext cx="171353" cy="728376"/>
              <a:chOff x="4970343" y="4197986"/>
              <a:chExt cx="171353" cy="728376"/>
            </a:xfrm>
          </p:grpSpPr>
          <p:sp>
            <p:nvSpPr>
              <p:cNvPr id="48" name="object 13">
                <a:extLst>
                  <a:ext uri="{FF2B5EF4-FFF2-40B4-BE49-F238E27FC236}">
                    <a16:creationId xmlns:a16="http://schemas.microsoft.com/office/drawing/2014/main" id="{BDA4C8DF-0641-5D4C-8749-97AB69358E08}"/>
                  </a:ext>
                </a:extLst>
              </p:cNvPr>
              <p:cNvSpPr/>
              <p:nvPr/>
            </p:nvSpPr>
            <p:spPr>
              <a:xfrm rot="10800000">
                <a:off x="4970343" y="419798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49" name="object 11">
                <a:extLst>
                  <a:ext uri="{FF2B5EF4-FFF2-40B4-BE49-F238E27FC236}">
                    <a16:creationId xmlns:a16="http://schemas.microsoft.com/office/drawing/2014/main" id="{A5BB8599-CCCA-9C4D-86FB-584715F206D8}"/>
                  </a:ext>
                </a:extLst>
              </p:cNvPr>
              <p:cNvSpPr/>
              <p:nvPr/>
            </p:nvSpPr>
            <p:spPr>
              <a:xfrm rot="10800000">
                <a:off x="5141695"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sp>
        <p:nvSpPr>
          <p:cNvPr id="52" name="object 12">
            <a:extLst>
              <a:ext uri="{FF2B5EF4-FFF2-40B4-BE49-F238E27FC236}">
                <a16:creationId xmlns:a16="http://schemas.microsoft.com/office/drawing/2014/main" id="{ED041B43-8ECF-8542-A427-48753130ACC9}"/>
              </a:ext>
            </a:extLst>
          </p:cNvPr>
          <p:cNvSpPr/>
          <p:nvPr/>
        </p:nvSpPr>
        <p:spPr>
          <a:xfrm>
            <a:off x="3869273" y="3578265"/>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53" name="object 12">
            <a:extLst>
              <a:ext uri="{FF2B5EF4-FFF2-40B4-BE49-F238E27FC236}">
                <a16:creationId xmlns:a16="http://schemas.microsoft.com/office/drawing/2014/main" id="{7BB695BA-CB4C-FE4A-B722-74FDBFBDCEC6}"/>
              </a:ext>
            </a:extLst>
          </p:cNvPr>
          <p:cNvSpPr/>
          <p:nvPr/>
        </p:nvSpPr>
        <p:spPr>
          <a:xfrm>
            <a:off x="5629381" y="3337308"/>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54" name="object 12">
            <a:extLst>
              <a:ext uri="{FF2B5EF4-FFF2-40B4-BE49-F238E27FC236}">
                <a16:creationId xmlns:a16="http://schemas.microsoft.com/office/drawing/2014/main" id="{C2918CAB-C6FD-4F47-9F81-11EB7564F5BF}"/>
              </a:ext>
            </a:extLst>
          </p:cNvPr>
          <p:cNvSpPr/>
          <p:nvPr/>
        </p:nvSpPr>
        <p:spPr>
          <a:xfrm>
            <a:off x="4722879" y="3476323"/>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4" name="標題 3">
            <a:extLst>
              <a:ext uri="{FF2B5EF4-FFF2-40B4-BE49-F238E27FC236}">
                <a16:creationId xmlns:a16="http://schemas.microsoft.com/office/drawing/2014/main" id="{3753D4E7-ED98-42F4-B665-616A73EAE2B2}"/>
              </a:ext>
            </a:extLst>
          </p:cNvPr>
          <p:cNvSpPr>
            <a:spLocks noGrp="1"/>
          </p:cNvSpPr>
          <p:nvPr>
            <p:ph type="title"/>
          </p:nvPr>
        </p:nvSpPr>
        <p:spPr/>
        <p:txBody>
          <a:bodyPr>
            <a:normAutofit/>
          </a:bodyPr>
          <a:lstStyle/>
          <a:p>
            <a:endParaRPr lang="zh-TW" altLang="en-US"/>
          </a:p>
        </p:txBody>
      </p:sp>
      <p:sp>
        <p:nvSpPr>
          <p:cNvPr id="16" name="矩形 15">
            <a:extLst>
              <a:ext uri="{FF2B5EF4-FFF2-40B4-BE49-F238E27FC236}">
                <a16:creationId xmlns:a16="http://schemas.microsoft.com/office/drawing/2014/main" id="{B72C5776-4B55-4020-984B-A7AD1920FEA9}"/>
              </a:ext>
            </a:extLst>
          </p:cNvPr>
          <p:cNvSpPr/>
          <p:nvPr/>
        </p:nvSpPr>
        <p:spPr>
          <a:xfrm>
            <a:off x="6209211" y="6466897"/>
            <a:ext cx="2934789" cy="307777"/>
          </a:xfrm>
          <a:prstGeom prst="rect">
            <a:avLst/>
          </a:prstGeom>
        </p:spPr>
        <p:txBody>
          <a:bodyPr wrap="square">
            <a:spAutoFit/>
          </a:bodyPr>
          <a:lstStyle/>
          <a:p>
            <a:pPr marR="107330" algn="r"/>
            <a:r>
              <a:rPr lang="en-US" altLang="zh-TW" sz="1400" dirty="0"/>
              <a:t>Courtesy of Ray Y. Chuang</a:t>
            </a:r>
            <a:endParaRPr lang="zh-TW" altLang="en-US" sz="1400" i="1" dirty="0"/>
          </a:p>
        </p:txBody>
      </p:sp>
    </p:spTree>
    <p:extLst>
      <p:ext uri="{BB962C8B-B14F-4D97-AF65-F5344CB8AC3E}">
        <p14:creationId xmlns:p14="http://schemas.microsoft.com/office/powerpoint/2010/main" val="2508342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E19622F-EB0D-4121-B4F6-4C33E124A6C6}"/>
              </a:ext>
            </a:extLst>
          </p:cNvPr>
          <p:cNvPicPr>
            <a:picLocks noChangeAspect="1"/>
          </p:cNvPicPr>
          <p:nvPr/>
        </p:nvPicPr>
        <p:blipFill rotWithShape="1">
          <a:blip r:embed="rId3"/>
          <a:srcRect t="11533" b="10958"/>
          <a:stretch/>
        </p:blipFill>
        <p:spPr>
          <a:xfrm>
            <a:off x="5951841" y="3082494"/>
            <a:ext cx="3107339" cy="3408285"/>
          </a:xfrm>
          <a:prstGeom prst="rect">
            <a:avLst/>
          </a:prstGeom>
        </p:spPr>
      </p:pic>
      <p:pic>
        <p:nvPicPr>
          <p:cNvPr id="7" name="圖片 6">
            <a:extLst>
              <a:ext uri="{FF2B5EF4-FFF2-40B4-BE49-F238E27FC236}">
                <a16:creationId xmlns:a16="http://schemas.microsoft.com/office/drawing/2014/main" id="{903EDCDC-BF00-487D-B71C-82E9C32DA22B}"/>
              </a:ext>
            </a:extLst>
          </p:cNvPr>
          <p:cNvPicPr>
            <a:picLocks noChangeAspect="1"/>
          </p:cNvPicPr>
          <p:nvPr/>
        </p:nvPicPr>
        <p:blipFill rotWithShape="1">
          <a:blip r:embed="rId4"/>
          <a:srcRect t="10730" b="11761"/>
          <a:stretch/>
        </p:blipFill>
        <p:spPr>
          <a:xfrm>
            <a:off x="3017913" y="3107153"/>
            <a:ext cx="3108174" cy="3409200"/>
          </a:xfrm>
          <a:prstGeom prst="rect">
            <a:avLst/>
          </a:prstGeom>
        </p:spPr>
      </p:pic>
      <p:sp>
        <p:nvSpPr>
          <p:cNvPr id="2" name="標題 1">
            <a:extLst>
              <a:ext uri="{FF2B5EF4-FFF2-40B4-BE49-F238E27FC236}">
                <a16:creationId xmlns:a16="http://schemas.microsoft.com/office/drawing/2014/main" id="{153F90BD-4ECB-433D-A1F4-33067F680329}"/>
              </a:ext>
            </a:extLst>
          </p:cNvPr>
          <p:cNvSpPr>
            <a:spLocks noGrp="1"/>
          </p:cNvSpPr>
          <p:nvPr>
            <p:ph type="title"/>
          </p:nvPr>
        </p:nvSpPr>
        <p:spPr/>
        <p:txBody>
          <a:bodyPr/>
          <a:lstStyle/>
          <a:p>
            <a:r>
              <a:rPr lang="en-US" altLang="zh-TW" dirty="0">
                <a:latin typeface="Calibri" panose="020F0502020204030204" pitchFamily="34" charset="0"/>
              </a:rPr>
              <a:t>Satellite</a:t>
            </a:r>
            <a:r>
              <a:rPr lang="en-US" altLang="zh-TW" sz="3000" dirty="0">
                <a:latin typeface="Calibri" panose="020F0502020204030204" pitchFamily="34" charset="0"/>
              </a:rPr>
              <a:t> </a:t>
            </a:r>
            <a:r>
              <a:rPr lang="en-US" altLang="zh-TW" sz="3000" dirty="0"/>
              <a:t>visibility</a:t>
            </a:r>
            <a:endParaRPr lang="zh-TW" altLang="en-US" sz="3000" dirty="0"/>
          </a:p>
        </p:txBody>
      </p:sp>
      <p:pic>
        <p:nvPicPr>
          <p:cNvPr id="4" name="圖片 3">
            <a:extLst>
              <a:ext uri="{FF2B5EF4-FFF2-40B4-BE49-F238E27FC236}">
                <a16:creationId xmlns:a16="http://schemas.microsoft.com/office/drawing/2014/main" id="{752A6174-172E-4312-B317-8799705F5E78}"/>
              </a:ext>
            </a:extLst>
          </p:cNvPr>
          <p:cNvPicPr>
            <a:picLocks noChangeAspect="1"/>
          </p:cNvPicPr>
          <p:nvPr/>
        </p:nvPicPr>
        <p:blipFill>
          <a:blip r:embed="rId5"/>
          <a:stretch>
            <a:fillRect/>
          </a:stretch>
        </p:blipFill>
        <p:spPr>
          <a:xfrm>
            <a:off x="6744058" y="222584"/>
            <a:ext cx="1970686" cy="1970686"/>
          </a:xfrm>
          <a:prstGeom prst="rect">
            <a:avLst/>
          </a:prstGeom>
        </p:spPr>
      </p:pic>
      <p:pic>
        <p:nvPicPr>
          <p:cNvPr id="6" name="圖片 5">
            <a:extLst>
              <a:ext uri="{FF2B5EF4-FFF2-40B4-BE49-F238E27FC236}">
                <a16:creationId xmlns:a16="http://schemas.microsoft.com/office/drawing/2014/main" id="{A62FF073-8EDE-4F85-B4B6-0C13307DD0CB}"/>
              </a:ext>
            </a:extLst>
          </p:cNvPr>
          <p:cNvPicPr>
            <a:picLocks noChangeAspect="1"/>
          </p:cNvPicPr>
          <p:nvPr/>
        </p:nvPicPr>
        <p:blipFill rotWithShape="1">
          <a:blip r:embed="rId6"/>
          <a:srcRect t="11282" b="11209"/>
          <a:stretch/>
        </p:blipFill>
        <p:spPr>
          <a:xfrm>
            <a:off x="84820" y="3107610"/>
            <a:ext cx="3107339" cy="3408285"/>
          </a:xfrm>
          <a:prstGeom prst="rect">
            <a:avLst/>
          </a:prstGeom>
        </p:spPr>
      </p:pic>
      <p:sp>
        <p:nvSpPr>
          <p:cNvPr id="3" name="矩形 2">
            <a:extLst>
              <a:ext uri="{FF2B5EF4-FFF2-40B4-BE49-F238E27FC236}">
                <a16:creationId xmlns:a16="http://schemas.microsoft.com/office/drawing/2014/main" id="{06AE8329-EA71-4609-88B8-D8615D0176D6}"/>
              </a:ext>
            </a:extLst>
          </p:cNvPr>
          <p:cNvSpPr/>
          <p:nvPr/>
        </p:nvSpPr>
        <p:spPr>
          <a:xfrm>
            <a:off x="1114948" y="2579785"/>
            <a:ext cx="1047082" cy="369332"/>
          </a:xfrm>
          <a:prstGeom prst="rect">
            <a:avLst/>
          </a:prstGeom>
        </p:spPr>
        <p:txBody>
          <a:bodyPr wrap="none">
            <a:spAutoFit/>
          </a:bodyPr>
          <a:lstStyle/>
          <a:p>
            <a:r>
              <a:rPr lang="en-US" altLang="zh-TW" dirty="0"/>
              <a:t>Open sky</a:t>
            </a:r>
            <a:endParaRPr lang="zh-TW" altLang="en-US" dirty="0"/>
          </a:p>
        </p:txBody>
      </p:sp>
      <p:sp>
        <p:nvSpPr>
          <p:cNvPr id="10" name="矩形 9">
            <a:extLst>
              <a:ext uri="{FF2B5EF4-FFF2-40B4-BE49-F238E27FC236}">
                <a16:creationId xmlns:a16="http://schemas.microsoft.com/office/drawing/2014/main" id="{C495D257-04FE-4015-AE46-9445864FBAD5}"/>
              </a:ext>
            </a:extLst>
          </p:cNvPr>
          <p:cNvSpPr/>
          <p:nvPr/>
        </p:nvSpPr>
        <p:spPr>
          <a:xfrm>
            <a:off x="4013193" y="2433813"/>
            <a:ext cx="1117614" cy="646331"/>
          </a:xfrm>
          <a:prstGeom prst="rect">
            <a:avLst/>
          </a:prstGeom>
        </p:spPr>
        <p:txBody>
          <a:bodyPr wrap="none">
            <a:spAutoFit/>
          </a:bodyPr>
          <a:lstStyle/>
          <a:p>
            <a:pPr algn="ctr"/>
            <a:r>
              <a:rPr lang="en-US" altLang="zh-TW" dirty="0"/>
              <a:t>heavily </a:t>
            </a:r>
          </a:p>
          <a:p>
            <a:pPr algn="ctr"/>
            <a:r>
              <a:rPr lang="en-US" altLang="zh-TW" dirty="0"/>
              <a:t>vegetated</a:t>
            </a:r>
            <a:endParaRPr lang="zh-TW" altLang="en-US" dirty="0"/>
          </a:p>
        </p:txBody>
      </p:sp>
      <p:sp>
        <p:nvSpPr>
          <p:cNvPr id="12" name="矩形 11">
            <a:extLst>
              <a:ext uri="{FF2B5EF4-FFF2-40B4-BE49-F238E27FC236}">
                <a16:creationId xmlns:a16="http://schemas.microsoft.com/office/drawing/2014/main" id="{7533D139-A8E4-48CC-8078-5C3500667C69}"/>
              </a:ext>
            </a:extLst>
          </p:cNvPr>
          <p:cNvSpPr/>
          <p:nvPr/>
        </p:nvSpPr>
        <p:spPr>
          <a:xfrm>
            <a:off x="6873221" y="2441286"/>
            <a:ext cx="1264577" cy="646331"/>
          </a:xfrm>
          <a:prstGeom prst="rect">
            <a:avLst/>
          </a:prstGeom>
        </p:spPr>
        <p:txBody>
          <a:bodyPr wrap="none">
            <a:spAutoFit/>
          </a:bodyPr>
          <a:lstStyle/>
          <a:p>
            <a:pPr algn="ctr"/>
            <a:r>
              <a:rPr lang="en-US" altLang="zh-TW" dirty="0"/>
              <a:t>building </a:t>
            </a:r>
          </a:p>
          <a:p>
            <a:pPr algn="ctr"/>
            <a:r>
              <a:rPr lang="en-US" altLang="zh-TW" dirty="0"/>
              <a:t>obstruction</a:t>
            </a:r>
            <a:endParaRPr lang="zh-TW" altLang="en-US" dirty="0"/>
          </a:p>
        </p:txBody>
      </p:sp>
      <p:sp>
        <p:nvSpPr>
          <p:cNvPr id="13" name="矩形 12">
            <a:extLst>
              <a:ext uri="{FF2B5EF4-FFF2-40B4-BE49-F238E27FC236}">
                <a16:creationId xmlns:a16="http://schemas.microsoft.com/office/drawing/2014/main" id="{BC0BC3B7-0F1C-4D16-8FB5-37E4BB2B9752}"/>
              </a:ext>
            </a:extLst>
          </p:cNvPr>
          <p:cNvSpPr/>
          <p:nvPr/>
        </p:nvSpPr>
        <p:spPr>
          <a:xfrm>
            <a:off x="178047" y="690290"/>
            <a:ext cx="6339802" cy="1323439"/>
          </a:xfrm>
          <a:prstGeom prst="rect">
            <a:avLst/>
          </a:prstGeom>
        </p:spPr>
        <p:txBody>
          <a:bodyPr wrap="square">
            <a:spAutoFit/>
          </a:bodyPr>
          <a:lstStyle/>
          <a:p>
            <a:pPr algn="just"/>
            <a:r>
              <a:rPr lang="en-US" altLang="zh-TW" sz="1600" dirty="0">
                <a:latin typeface="Calibri" panose="020F0502020204030204" pitchFamily="34" charset="0"/>
              </a:rPr>
              <a:t>The GNSS satellite travel time diagram illustrates the distribution of satellite travel time observed at a station throughout the observation period. In areas with clear sky visibility and minimal obstructions, one would expect a higher count of visible satellites during the observation period.</a:t>
            </a:r>
            <a:endParaRPr lang="zh-TW" altLang="en-US" sz="1600" dirty="0"/>
          </a:p>
        </p:txBody>
      </p:sp>
    </p:spTree>
    <p:extLst>
      <p:ext uri="{BB962C8B-B14F-4D97-AF65-F5344CB8AC3E}">
        <p14:creationId xmlns:p14="http://schemas.microsoft.com/office/powerpoint/2010/main" val="3616924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432" y="182841"/>
            <a:ext cx="3994568" cy="2996604"/>
          </a:xfrm>
          <a:prstGeom prst="rect">
            <a:avLst/>
          </a:prstGeom>
        </p:spPr>
      </p:pic>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642" y="182841"/>
            <a:ext cx="3994568" cy="2996601"/>
          </a:xfrm>
          <a:prstGeom prst="rect">
            <a:avLst/>
          </a:prstGeom>
        </p:spPr>
      </p:pic>
      <p:pic>
        <p:nvPicPr>
          <p:cNvPr id="10" name="圖片 9"/>
          <p:cNvPicPr>
            <a:picLocks noChangeAspect="1"/>
          </p:cNvPicPr>
          <p:nvPr/>
        </p:nvPicPr>
        <p:blipFill rotWithShape="1">
          <a:blip r:embed="rId5">
            <a:extLst>
              <a:ext uri="{28A0092B-C50C-407E-A947-70E740481C1C}">
                <a14:useLocalDpi xmlns:a14="http://schemas.microsoft.com/office/drawing/2010/main" val="0"/>
              </a:ext>
            </a:extLst>
          </a:blip>
          <a:srcRect l="6652" t="7795" b="6051"/>
          <a:stretch/>
        </p:blipFill>
        <p:spPr>
          <a:xfrm>
            <a:off x="1282709" y="3300299"/>
            <a:ext cx="2584013" cy="3374860"/>
          </a:xfrm>
          <a:prstGeom prst="rect">
            <a:avLst/>
          </a:prstGeom>
        </p:spPr>
      </p:pic>
      <p:pic>
        <p:nvPicPr>
          <p:cNvPr id="11" name="圖片 10"/>
          <p:cNvPicPr>
            <a:picLocks noChangeAspect="1"/>
          </p:cNvPicPr>
          <p:nvPr/>
        </p:nvPicPr>
        <p:blipFill rotWithShape="1">
          <a:blip r:embed="rId6">
            <a:extLst>
              <a:ext uri="{28A0092B-C50C-407E-A947-70E740481C1C}">
                <a14:useLocalDpi xmlns:a14="http://schemas.microsoft.com/office/drawing/2010/main" val="0"/>
              </a:ext>
            </a:extLst>
          </a:blip>
          <a:srcRect l="6652" t="7590" b="5641"/>
          <a:stretch/>
        </p:blipFill>
        <p:spPr>
          <a:xfrm>
            <a:off x="5368054" y="3300299"/>
            <a:ext cx="2563743" cy="3372302"/>
          </a:xfrm>
          <a:prstGeom prst="rect">
            <a:avLst/>
          </a:prstGeom>
        </p:spPr>
      </p:pic>
    </p:spTree>
    <p:extLst>
      <p:ext uri="{BB962C8B-B14F-4D97-AF65-F5344CB8AC3E}">
        <p14:creationId xmlns:p14="http://schemas.microsoft.com/office/powerpoint/2010/main" val="4005948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0A2F344-196A-4FCD-B1DD-B4D7AF9D0B78}"/>
              </a:ext>
            </a:extLst>
          </p:cNvPr>
          <p:cNvSpPr/>
          <p:nvPr/>
        </p:nvSpPr>
        <p:spPr>
          <a:xfrm>
            <a:off x="0" y="-3367"/>
            <a:ext cx="9144000" cy="6861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p:cNvGrpSpPr/>
          <p:nvPr/>
        </p:nvGrpSpPr>
        <p:grpSpPr>
          <a:xfrm>
            <a:off x="173218" y="3414476"/>
            <a:ext cx="4493038" cy="3086901"/>
            <a:chOff x="6715898" y="3520836"/>
            <a:chExt cx="4726459" cy="3233559"/>
          </a:xfrm>
        </p:grpSpPr>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7205" t="4054" r="3441" b="4234"/>
            <a:stretch/>
          </p:blipFill>
          <p:spPr>
            <a:xfrm>
              <a:off x="6715898" y="3520836"/>
              <a:ext cx="4726459" cy="3233559"/>
            </a:xfrm>
            <a:prstGeom prst="rect">
              <a:avLst/>
            </a:prstGeom>
          </p:spPr>
        </p:pic>
        <p:cxnSp>
          <p:nvCxnSpPr>
            <p:cNvPr id="10" name="直線接點 9"/>
            <p:cNvCxnSpPr/>
            <p:nvPr/>
          </p:nvCxnSpPr>
          <p:spPr>
            <a:xfrm flipH="1">
              <a:off x="10793624" y="3651422"/>
              <a:ext cx="12357" cy="2879124"/>
            </a:xfrm>
            <a:prstGeom prst="line">
              <a:avLst/>
            </a:prstGeom>
            <a:ln w="19050">
              <a:solidFill>
                <a:srgbClr val="E95D07"/>
              </a:solidFill>
              <a:prstDash val="dash"/>
            </a:ln>
          </p:spPr>
          <p:style>
            <a:lnRef idx="1">
              <a:schemeClr val="accent1"/>
            </a:lnRef>
            <a:fillRef idx="0">
              <a:schemeClr val="accent1"/>
            </a:fillRef>
            <a:effectRef idx="0">
              <a:schemeClr val="accent1"/>
            </a:effectRef>
            <a:fontRef idx="minor">
              <a:schemeClr val="tx1"/>
            </a:fontRef>
          </p:style>
        </p:cxnSp>
      </p:grpSp>
      <p:pic>
        <p:nvPicPr>
          <p:cNvPr id="15" name="圖片 14"/>
          <p:cNvPicPr>
            <a:picLocks noChangeAspect="1"/>
          </p:cNvPicPr>
          <p:nvPr/>
        </p:nvPicPr>
        <p:blipFill rotWithShape="1">
          <a:blip r:embed="rId4">
            <a:extLst>
              <a:ext uri="{28A0092B-C50C-407E-A947-70E740481C1C}">
                <a14:useLocalDpi xmlns:a14="http://schemas.microsoft.com/office/drawing/2010/main" val="0"/>
              </a:ext>
            </a:extLst>
          </a:blip>
          <a:srcRect l="6964" t="4234" r="3622" b="4234"/>
          <a:stretch/>
        </p:blipFill>
        <p:spPr>
          <a:xfrm>
            <a:off x="4563150" y="3430325"/>
            <a:ext cx="4489737" cy="3086901"/>
          </a:xfrm>
          <a:prstGeom prst="rect">
            <a:avLst/>
          </a:prstGeom>
        </p:spPr>
      </p:pic>
      <p:cxnSp>
        <p:nvCxnSpPr>
          <p:cNvPr id="16" name="直線接點 15"/>
          <p:cNvCxnSpPr/>
          <p:nvPr/>
        </p:nvCxnSpPr>
        <p:spPr>
          <a:xfrm>
            <a:off x="8470921" y="3536049"/>
            <a:ext cx="13768" cy="2745370"/>
          </a:xfrm>
          <a:prstGeom prst="line">
            <a:avLst/>
          </a:prstGeom>
          <a:ln w="19050">
            <a:solidFill>
              <a:srgbClr val="E95D07"/>
            </a:solidFill>
            <a:prstDash val="dash"/>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245FD263-B566-4880-9843-0D5C94FAFED1}"/>
              </a:ext>
            </a:extLst>
          </p:cNvPr>
          <p:cNvSpPr txBox="1"/>
          <p:nvPr/>
        </p:nvSpPr>
        <p:spPr>
          <a:xfrm>
            <a:off x="2507300" y="1171528"/>
            <a:ext cx="1683474" cy="276999"/>
          </a:xfrm>
          <a:prstGeom prst="rect">
            <a:avLst/>
          </a:prstGeom>
          <a:noFill/>
        </p:spPr>
        <p:txBody>
          <a:bodyPr wrap="none" rtlCol="0">
            <a:spAutoFit/>
          </a:bodyPr>
          <a:lstStyle/>
          <a:p>
            <a:r>
              <a:rPr lang="en-US" altLang="zh-TW" sz="1200" b="1" dirty="0">
                <a:solidFill>
                  <a:srgbClr val="FB62E4"/>
                </a:solidFill>
                <a:latin typeface="+mn-ea"/>
              </a:rPr>
              <a:t>GNSS</a:t>
            </a:r>
            <a:r>
              <a:rPr lang="zh-TW" altLang="en-US" sz="1200" b="1" dirty="0">
                <a:solidFill>
                  <a:srgbClr val="FB62E4"/>
                </a:solidFill>
                <a:latin typeface="+mn-ea"/>
              </a:rPr>
              <a:t>各分量標準偏差</a:t>
            </a:r>
          </a:p>
        </p:txBody>
      </p:sp>
      <p:pic>
        <p:nvPicPr>
          <p:cNvPr id="14" name="Picture 2" descr="SHUL image SHUL照片">
            <a:extLst>
              <a:ext uri="{FF2B5EF4-FFF2-40B4-BE49-F238E27FC236}">
                <a16:creationId xmlns:a16="http://schemas.microsoft.com/office/drawing/2014/main" id="{5079103C-3B8E-431D-B223-8341C6610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22" y="5452192"/>
            <a:ext cx="1819879" cy="1361433"/>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DEA1E71D-A4AB-4ECA-818C-264622CAAAA5}"/>
              </a:ext>
            </a:extLst>
          </p:cNvPr>
          <p:cNvPicPr>
            <a:picLocks noChangeAspect="1"/>
          </p:cNvPicPr>
          <p:nvPr/>
        </p:nvPicPr>
        <p:blipFill rotWithShape="1">
          <a:blip r:embed="rId6">
            <a:extLst>
              <a:ext uri="{28A0092B-C50C-407E-A947-70E740481C1C}">
                <a14:useLocalDpi xmlns:a14="http://schemas.microsoft.com/office/drawing/2010/main" val="0"/>
              </a:ext>
            </a:extLst>
          </a:blip>
          <a:srcRect l="7481" r="1355"/>
          <a:stretch/>
        </p:blipFill>
        <p:spPr>
          <a:xfrm>
            <a:off x="4563150" y="0"/>
            <a:ext cx="4580850" cy="3349300"/>
          </a:xfrm>
          <a:prstGeom prst="rect">
            <a:avLst/>
          </a:prstGeom>
        </p:spPr>
      </p:pic>
      <p:cxnSp>
        <p:nvCxnSpPr>
          <p:cNvPr id="9" name="直線接點 8">
            <a:extLst>
              <a:ext uri="{FF2B5EF4-FFF2-40B4-BE49-F238E27FC236}">
                <a16:creationId xmlns:a16="http://schemas.microsoft.com/office/drawing/2014/main" id="{BF35E36C-6C50-4355-B165-B63D375E22A2}"/>
              </a:ext>
            </a:extLst>
          </p:cNvPr>
          <p:cNvCxnSpPr/>
          <p:nvPr/>
        </p:nvCxnSpPr>
        <p:spPr>
          <a:xfrm>
            <a:off x="8519561" y="243192"/>
            <a:ext cx="0" cy="272374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YUL1 image YUL1照片">
            <a:extLst>
              <a:ext uri="{FF2B5EF4-FFF2-40B4-BE49-F238E27FC236}">
                <a16:creationId xmlns:a16="http://schemas.microsoft.com/office/drawing/2014/main" id="{607AD918-AD5B-4C9D-9FB9-9C9A2752F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399" y="5462542"/>
            <a:ext cx="1808023" cy="1356017"/>
          </a:xfrm>
          <a:prstGeom prst="rect">
            <a:avLst/>
          </a:prstGeom>
          <a:noFill/>
          <a:extLst>
            <a:ext uri="{909E8E84-426E-40DD-AFC4-6F175D3DCCD1}">
              <a14:hiddenFill xmlns:a14="http://schemas.microsoft.com/office/drawing/2010/main">
                <a:solidFill>
                  <a:srgbClr val="FFFFFF"/>
                </a:solidFill>
              </a14:hiddenFill>
            </a:ext>
          </a:extLst>
        </p:spPr>
      </p:pic>
      <p:pic>
        <p:nvPicPr>
          <p:cNvPr id="22" name="圖片 21">
            <a:extLst>
              <a:ext uri="{FF2B5EF4-FFF2-40B4-BE49-F238E27FC236}">
                <a16:creationId xmlns:a16="http://schemas.microsoft.com/office/drawing/2014/main" id="{0B36DB75-B67E-4E68-85A0-9311292962D0}"/>
              </a:ext>
            </a:extLst>
          </p:cNvPr>
          <p:cNvPicPr>
            <a:picLocks noChangeAspect="1"/>
          </p:cNvPicPr>
          <p:nvPr/>
        </p:nvPicPr>
        <p:blipFill rotWithShape="1">
          <a:blip r:embed="rId8">
            <a:extLst>
              <a:ext uri="{28A0092B-C50C-407E-A947-70E740481C1C}">
                <a14:useLocalDpi xmlns:a14="http://schemas.microsoft.com/office/drawing/2010/main" val="0"/>
              </a:ext>
            </a:extLst>
          </a:blip>
          <a:srcRect l="7145" t="3694" r="3441" b="4234"/>
          <a:stretch/>
        </p:blipFill>
        <p:spPr>
          <a:xfrm>
            <a:off x="131453" y="97373"/>
            <a:ext cx="4561391" cy="3086901"/>
          </a:xfrm>
          <a:prstGeom prst="rect">
            <a:avLst/>
          </a:prstGeom>
        </p:spPr>
      </p:pic>
      <p:cxnSp>
        <p:nvCxnSpPr>
          <p:cNvPr id="23" name="直線接點 22">
            <a:extLst>
              <a:ext uri="{FF2B5EF4-FFF2-40B4-BE49-F238E27FC236}">
                <a16:creationId xmlns:a16="http://schemas.microsoft.com/office/drawing/2014/main" id="{788B08CF-E8EB-48A2-9187-D60EBEB81DFE}"/>
              </a:ext>
            </a:extLst>
          </p:cNvPr>
          <p:cNvCxnSpPr/>
          <p:nvPr/>
        </p:nvCxnSpPr>
        <p:spPr>
          <a:xfrm>
            <a:off x="4013700" y="222258"/>
            <a:ext cx="1" cy="2738695"/>
          </a:xfrm>
          <a:prstGeom prst="line">
            <a:avLst/>
          </a:prstGeom>
          <a:ln w="19050">
            <a:solidFill>
              <a:srgbClr val="E95D07"/>
            </a:solidFill>
            <a:prstDash val="dash"/>
          </a:ln>
        </p:spPr>
        <p:style>
          <a:lnRef idx="1">
            <a:schemeClr val="accent1"/>
          </a:lnRef>
          <a:fillRef idx="0">
            <a:schemeClr val="accent1"/>
          </a:fillRef>
          <a:effectRef idx="0">
            <a:schemeClr val="accent1"/>
          </a:effectRef>
          <a:fontRef idx="minor">
            <a:schemeClr val="tx1"/>
          </a:fontRef>
        </p:style>
      </p:cxnSp>
      <p:pic>
        <p:nvPicPr>
          <p:cNvPr id="19" name="Picture 6" descr="TSHI image TSHI照片">
            <a:extLst>
              <a:ext uri="{FF2B5EF4-FFF2-40B4-BE49-F238E27FC236}">
                <a16:creationId xmlns:a16="http://schemas.microsoft.com/office/drawing/2014/main" id="{006E6678-9E51-42D0-844B-38912F6BDB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6561" y="2169810"/>
            <a:ext cx="1808859" cy="135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98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983B3-EAE6-4E62-BF9B-54AA441C003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2824234-7182-407C-A964-1D517669DDD7}"/>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0C438ABC-B287-4485-AF43-950A01EB8E95}"/>
              </a:ext>
            </a:extLst>
          </p:cNvPr>
          <p:cNvPicPr>
            <a:picLocks noChangeAspect="1"/>
          </p:cNvPicPr>
          <p:nvPr/>
        </p:nvPicPr>
        <p:blipFill>
          <a:blip r:embed="rId2"/>
          <a:stretch>
            <a:fillRect/>
          </a:stretch>
        </p:blipFill>
        <p:spPr>
          <a:xfrm>
            <a:off x="0" y="0"/>
            <a:ext cx="9144000" cy="5439707"/>
          </a:xfrm>
          <a:prstGeom prst="rect">
            <a:avLst/>
          </a:prstGeom>
        </p:spPr>
      </p:pic>
      <p:pic>
        <p:nvPicPr>
          <p:cNvPr id="7" name="圖片 6">
            <a:extLst>
              <a:ext uri="{FF2B5EF4-FFF2-40B4-BE49-F238E27FC236}">
                <a16:creationId xmlns:a16="http://schemas.microsoft.com/office/drawing/2014/main" id="{DD46FFE0-43A1-4077-9FB2-FD2958ABECE8}"/>
              </a:ext>
            </a:extLst>
          </p:cNvPr>
          <p:cNvPicPr>
            <a:picLocks noChangeAspect="1"/>
          </p:cNvPicPr>
          <p:nvPr/>
        </p:nvPicPr>
        <p:blipFill rotWithShape="1">
          <a:blip r:embed="rId3"/>
          <a:srcRect b="93301"/>
          <a:stretch/>
        </p:blipFill>
        <p:spPr>
          <a:xfrm>
            <a:off x="0" y="0"/>
            <a:ext cx="9144000" cy="365760"/>
          </a:xfrm>
          <a:prstGeom prst="rect">
            <a:avLst/>
          </a:prstGeom>
        </p:spPr>
      </p:pic>
    </p:spTree>
    <p:extLst>
      <p:ext uri="{BB962C8B-B14F-4D97-AF65-F5344CB8AC3E}">
        <p14:creationId xmlns:p14="http://schemas.microsoft.com/office/powerpoint/2010/main" val="2068666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581BFC-AB1A-46D0-B862-55A15864A257}"/>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07C7811-A856-4DCF-AD3E-B220FD71BDA1}"/>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231A925A-79D8-4628-A896-8E356B77B090}"/>
              </a:ext>
            </a:extLst>
          </p:cNvPr>
          <p:cNvPicPr>
            <a:picLocks noChangeAspect="1"/>
          </p:cNvPicPr>
          <p:nvPr/>
        </p:nvPicPr>
        <p:blipFill rotWithShape="1">
          <a:blip r:embed="rId2"/>
          <a:srcRect r="794"/>
          <a:stretch/>
        </p:blipFill>
        <p:spPr>
          <a:xfrm>
            <a:off x="-1" y="20914"/>
            <a:ext cx="9144001" cy="5436304"/>
          </a:xfrm>
          <a:prstGeom prst="rect">
            <a:avLst/>
          </a:prstGeom>
        </p:spPr>
      </p:pic>
      <p:pic>
        <p:nvPicPr>
          <p:cNvPr id="6" name="圖片 5">
            <a:extLst>
              <a:ext uri="{FF2B5EF4-FFF2-40B4-BE49-F238E27FC236}">
                <a16:creationId xmlns:a16="http://schemas.microsoft.com/office/drawing/2014/main" id="{F36130B9-4672-4595-962F-C337BD04D489}"/>
              </a:ext>
            </a:extLst>
          </p:cNvPr>
          <p:cNvPicPr>
            <a:picLocks noChangeAspect="1"/>
          </p:cNvPicPr>
          <p:nvPr/>
        </p:nvPicPr>
        <p:blipFill rotWithShape="1">
          <a:blip r:embed="rId3"/>
          <a:srcRect b="93301"/>
          <a:stretch/>
        </p:blipFill>
        <p:spPr>
          <a:xfrm>
            <a:off x="0" y="0"/>
            <a:ext cx="9144000" cy="365760"/>
          </a:xfrm>
          <a:prstGeom prst="rect">
            <a:avLst/>
          </a:prstGeom>
        </p:spPr>
      </p:pic>
    </p:spTree>
    <p:extLst>
      <p:ext uri="{BB962C8B-B14F-4D97-AF65-F5344CB8AC3E}">
        <p14:creationId xmlns:p14="http://schemas.microsoft.com/office/powerpoint/2010/main" val="592662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387E6BB-4E48-4F2E-B2BC-5CD9BC65BEB6}"/>
              </a:ext>
            </a:extLst>
          </p:cNvPr>
          <p:cNvPicPr>
            <a:picLocks noChangeAspect="1"/>
          </p:cNvPicPr>
          <p:nvPr/>
        </p:nvPicPr>
        <p:blipFill>
          <a:blip r:embed="rId2"/>
          <a:stretch>
            <a:fillRect/>
          </a:stretch>
        </p:blipFill>
        <p:spPr>
          <a:xfrm>
            <a:off x="0" y="0"/>
            <a:ext cx="9144000" cy="5439707"/>
          </a:xfrm>
          <a:prstGeom prst="rect">
            <a:avLst/>
          </a:prstGeom>
        </p:spPr>
      </p:pic>
      <p:sp>
        <p:nvSpPr>
          <p:cNvPr id="2" name="標題 1">
            <a:extLst>
              <a:ext uri="{FF2B5EF4-FFF2-40B4-BE49-F238E27FC236}">
                <a16:creationId xmlns:a16="http://schemas.microsoft.com/office/drawing/2014/main" id="{89AAEDB6-3321-47F0-BC16-49834B13A00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E1D9886-22B4-4DD4-8AC3-C1B54E5F9DFA}"/>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6B12CFFC-D17C-4D63-8737-3386571736C7}"/>
              </a:ext>
            </a:extLst>
          </p:cNvPr>
          <p:cNvPicPr>
            <a:picLocks noChangeAspect="1"/>
          </p:cNvPicPr>
          <p:nvPr/>
        </p:nvPicPr>
        <p:blipFill rotWithShape="1">
          <a:blip r:embed="rId3"/>
          <a:srcRect b="93301"/>
          <a:stretch/>
        </p:blipFill>
        <p:spPr>
          <a:xfrm>
            <a:off x="0" y="0"/>
            <a:ext cx="9144000" cy="365760"/>
          </a:xfrm>
          <a:prstGeom prst="rect">
            <a:avLst/>
          </a:prstGeom>
        </p:spPr>
      </p:pic>
      <p:pic>
        <p:nvPicPr>
          <p:cNvPr id="6" name="圖片 5">
            <a:extLst>
              <a:ext uri="{FF2B5EF4-FFF2-40B4-BE49-F238E27FC236}">
                <a16:creationId xmlns:a16="http://schemas.microsoft.com/office/drawing/2014/main" id="{9C9D7D46-74A4-4E33-8825-C7BE33AFD634}"/>
              </a:ext>
            </a:extLst>
          </p:cNvPr>
          <p:cNvPicPr>
            <a:picLocks noChangeAspect="1"/>
          </p:cNvPicPr>
          <p:nvPr/>
        </p:nvPicPr>
        <p:blipFill rotWithShape="1">
          <a:blip r:embed="rId4"/>
          <a:srcRect r="1318"/>
          <a:stretch/>
        </p:blipFill>
        <p:spPr>
          <a:xfrm>
            <a:off x="10047" y="17982"/>
            <a:ext cx="9083712" cy="5496247"/>
          </a:xfrm>
          <a:prstGeom prst="rect">
            <a:avLst/>
          </a:prstGeom>
        </p:spPr>
      </p:pic>
    </p:spTree>
    <p:extLst>
      <p:ext uri="{BB962C8B-B14F-4D97-AF65-F5344CB8AC3E}">
        <p14:creationId xmlns:p14="http://schemas.microsoft.com/office/powerpoint/2010/main" val="2065539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9C69AA-59C1-4FA7-9D9B-5086E1E5F0D2}"/>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D3F5643-4327-4BB9-AB27-ECE8ABAAADF3}"/>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76EB6B79-337C-4448-8F24-604CA0A1D0E7}"/>
              </a:ext>
            </a:extLst>
          </p:cNvPr>
          <p:cNvPicPr>
            <a:picLocks noChangeAspect="1"/>
          </p:cNvPicPr>
          <p:nvPr/>
        </p:nvPicPr>
        <p:blipFill>
          <a:blip r:embed="rId2"/>
          <a:stretch>
            <a:fillRect/>
          </a:stretch>
        </p:blipFill>
        <p:spPr>
          <a:xfrm>
            <a:off x="29854" y="0"/>
            <a:ext cx="9084291" cy="6858000"/>
          </a:xfrm>
          <a:prstGeom prst="rect">
            <a:avLst/>
          </a:prstGeom>
        </p:spPr>
      </p:pic>
      <p:pic>
        <p:nvPicPr>
          <p:cNvPr id="5" name="圖片 4">
            <a:extLst>
              <a:ext uri="{FF2B5EF4-FFF2-40B4-BE49-F238E27FC236}">
                <a16:creationId xmlns:a16="http://schemas.microsoft.com/office/drawing/2014/main" id="{D36F315E-76C4-45B5-A84E-AA26A66E1557}"/>
              </a:ext>
            </a:extLst>
          </p:cNvPr>
          <p:cNvPicPr>
            <a:picLocks noChangeAspect="1"/>
          </p:cNvPicPr>
          <p:nvPr/>
        </p:nvPicPr>
        <p:blipFill rotWithShape="1">
          <a:blip r:embed="rId3"/>
          <a:srcRect b="93301"/>
          <a:stretch/>
        </p:blipFill>
        <p:spPr>
          <a:xfrm>
            <a:off x="0" y="0"/>
            <a:ext cx="9144000" cy="365760"/>
          </a:xfrm>
          <a:prstGeom prst="rect">
            <a:avLst/>
          </a:prstGeom>
        </p:spPr>
      </p:pic>
    </p:spTree>
    <p:extLst>
      <p:ext uri="{BB962C8B-B14F-4D97-AF65-F5344CB8AC3E}">
        <p14:creationId xmlns:p14="http://schemas.microsoft.com/office/powerpoint/2010/main" val="3408705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A00969-7CCB-4AA2-9613-B88135BF6203}"/>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D1271AA-06FC-44CF-ABF5-60B0A40AD705}"/>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2CB466F3-0310-4436-8D53-6D83C4B29E02}"/>
              </a:ext>
            </a:extLst>
          </p:cNvPr>
          <p:cNvPicPr>
            <a:picLocks noChangeAspect="1"/>
          </p:cNvPicPr>
          <p:nvPr/>
        </p:nvPicPr>
        <p:blipFill>
          <a:blip r:embed="rId2"/>
          <a:stretch>
            <a:fillRect/>
          </a:stretch>
        </p:blipFill>
        <p:spPr>
          <a:xfrm>
            <a:off x="-1" y="411083"/>
            <a:ext cx="9062585" cy="6444000"/>
          </a:xfrm>
          <a:prstGeom prst="rect">
            <a:avLst/>
          </a:prstGeom>
        </p:spPr>
      </p:pic>
      <p:pic>
        <p:nvPicPr>
          <p:cNvPr id="6" name="圖片 5">
            <a:extLst>
              <a:ext uri="{FF2B5EF4-FFF2-40B4-BE49-F238E27FC236}">
                <a16:creationId xmlns:a16="http://schemas.microsoft.com/office/drawing/2014/main" id="{D6832544-F4FE-454B-9A4D-3F8C97E94CA3}"/>
              </a:ext>
            </a:extLst>
          </p:cNvPr>
          <p:cNvPicPr>
            <a:picLocks noChangeAspect="1"/>
          </p:cNvPicPr>
          <p:nvPr/>
        </p:nvPicPr>
        <p:blipFill rotWithShape="1">
          <a:blip r:embed="rId3"/>
          <a:srcRect b="93301"/>
          <a:stretch/>
        </p:blipFill>
        <p:spPr>
          <a:xfrm>
            <a:off x="0" y="0"/>
            <a:ext cx="9144000" cy="365760"/>
          </a:xfrm>
          <a:prstGeom prst="rect">
            <a:avLst/>
          </a:prstGeom>
        </p:spPr>
      </p:pic>
    </p:spTree>
    <p:extLst>
      <p:ext uri="{BB962C8B-B14F-4D97-AF65-F5344CB8AC3E}">
        <p14:creationId xmlns:p14="http://schemas.microsoft.com/office/powerpoint/2010/main" val="2410800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4B31AD-168C-43CF-BAF9-B5651323232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215B54EC-D819-4BC7-B2AB-635A4BD60BF1}"/>
              </a:ext>
            </a:extLst>
          </p:cNvPr>
          <p:cNvSpPr>
            <a:spLocks noGrp="1"/>
          </p:cNvSpPr>
          <p:nvPr>
            <p:ph idx="1"/>
          </p:nvPr>
        </p:nvSpPr>
        <p:spPr/>
        <p:txBody>
          <a:bodyPr/>
          <a:lstStyle/>
          <a:p>
            <a:endParaRPr lang="zh-TW" altLang="en-US" dirty="0"/>
          </a:p>
        </p:txBody>
      </p:sp>
      <p:pic>
        <p:nvPicPr>
          <p:cNvPr id="4" name="圖片 3">
            <a:extLst>
              <a:ext uri="{FF2B5EF4-FFF2-40B4-BE49-F238E27FC236}">
                <a16:creationId xmlns:a16="http://schemas.microsoft.com/office/drawing/2014/main" id="{2487CD4B-964B-4B5C-B8E0-1F97C5CD132D}"/>
              </a:ext>
            </a:extLst>
          </p:cNvPr>
          <p:cNvPicPr>
            <a:picLocks noChangeAspect="1"/>
          </p:cNvPicPr>
          <p:nvPr/>
        </p:nvPicPr>
        <p:blipFill>
          <a:blip r:embed="rId2"/>
          <a:stretch>
            <a:fillRect/>
          </a:stretch>
        </p:blipFill>
        <p:spPr>
          <a:xfrm>
            <a:off x="1176285" y="24606"/>
            <a:ext cx="6710415" cy="2516406"/>
          </a:xfrm>
          <a:prstGeom prst="rect">
            <a:avLst/>
          </a:prstGeom>
        </p:spPr>
      </p:pic>
      <p:pic>
        <p:nvPicPr>
          <p:cNvPr id="5" name="圖片 4">
            <a:extLst>
              <a:ext uri="{FF2B5EF4-FFF2-40B4-BE49-F238E27FC236}">
                <a16:creationId xmlns:a16="http://schemas.microsoft.com/office/drawing/2014/main" id="{F5E5DA94-0030-4132-A5CE-15390AF559F5}"/>
              </a:ext>
            </a:extLst>
          </p:cNvPr>
          <p:cNvPicPr>
            <a:picLocks noChangeAspect="1"/>
          </p:cNvPicPr>
          <p:nvPr/>
        </p:nvPicPr>
        <p:blipFill>
          <a:blip r:embed="rId3"/>
          <a:stretch>
            <a:fillRect/>
          </a:stretch>
        </p:blipFill>
        <p:spPr>
          <a:xfrm>
            <a:off x="0" y="2470367"/>
            <a:ext cx="2946793" cy="4351339"/>
          </a:xfrm>
          <a:prstGeom prst="rect">
            <a:avLst/>
          </a:prstGeom>
          <a:ln>
            <a:solidFill>
              <a:schemeClr val="tx1"/>
            </a:solidFill>
          </a:ln>
        </p:spPr>
      </p:pic>
      <p:pic>
        <p:nvPicPr>
          <p:cNvPr id="6" name="圖片 5">
            <a:extLst>
              <a:ext uri="{FF2B5EF4-FFF2-40B4-BE49-F238E27FC236}">
                <a16:creationId xmlns:a16="http://schemas.microsoft.com/office/drawing/2014/main" id="{9B4BA887-4C8B-44A6-8F59-768C435EE9F5}"/>
              </a:ext>
            </a:extLst>
          </p:cNvPr>
          <p:cNvPicPr>
            <a:picLocks noChangeAspect="1"/>
          </p:cNvPicPr>
          <p:nvPr/>
        </p:nvPicPr>
        <p:blipFill>
          <a:blip r:embed="rId4"/>
          <a:stretch>
            <a:fillRect/>
          </a:stretch>
        </p:blipFill>
        <p:spPr>
          <a:xfrm>
            <a:off x="3102220" y="2470367"/>
            <a:ext cx="2858543" cy="4351339"/>
          </a:xfrm>
          <a:prstGeom prst="rect">
            <a:avLst/>
          </a:prstGeom>
          <a:ln>
            <a:solidFill>
              <a:schemeClr val="tx1"/>
            </a:solidFill>
          </a:ln>
        </p:spPr>
      </p:pic>
      <p:pic>
        <p:nvPicPr>
          <p:cNvPr id="7" name="圖片 6">
            <a:extLst>
              <a:ext uri="{FF2B5EF4-FFF2-40B4-BE49-F238E27FC236}">
                <a16:creationId xmlns:a16="http://schemas.microsoft.com/office/drawing/2014/main" id="{470D4B6F-B517-40BE-B520-88FC0FBF5AE9}"/>
              </a:ext>
            </a:extLst>
          </p:cNvPr>
          <p:cNvPicPr>
            <a:picLocks noChangeAspect="1"/>
          </p:cNvPicPr>
          <p:nvPr/>
        </p:nvPicPr>
        <p:blipFill>
          <a:blip r:embed="rId5"/>
          <a:stretch>
            <a:fillRect/>
          </a:stretch>
        </p:blipFill>
        <p:spPr>
          <a:xfrm>
            <a:off x="6116190" y="3101285"/>
            <a:ext cx="2963725" cy="3720421"/>
          </a:xfrm>
          <a:prstGeom prst="rect">
            <a:avLst/>
          </a:prstGeom>
          <a:ln>
            <a:solidFill>
              <a:schemeClr val="tx1"/>
            </a:solidFill>
          </a:ln>
        </p:spPr>
      </p:pic>
    </p:spTree>
    <p:extLst>
      <p:ext uri="{BB962C8B-B14F-4D97-AF65-F5344CB8AC3E}">
        <p14:creationId xmlns:p14="http://schemas.microsoft.com/office/powerpoint/2010/main" val="1279421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242A388-7C44-4B26-A469-EE27F4599BCB}"/>
              </a:ext>
            </a:extLst>
          </p:cNvPr>
          <p:cNvPicPr>
            <a:picLocks noChangeAspect="1"/>
          </p:cNvPicPr>
          <p:nvPr/>
        </p:nvPicPr>
        <p:blipFill>
          <a:blip r:embed="rId2"/>
          <a:stretch>
            <a:fillRect/>
          </a:stretch>
        </p:blipFill>
        <p:spPr>
          <a:xfrm>
            <a:off x="-1" y="6044577"/>
            <a:ext cx="9143999" cy="813423"/>
          </a:xfrm>
          <a:prstGeom prst="rect">
            <a:avLst/>
          </a:prstGeom>
        </p:spPr>
      </p:pic>
      <p:sp>
        <p:nvSpPr>
          <p:cNvPr id="2" name="標題 1">
            <a:extLst>
              <a:ext uri="{FF2B5EF4-FFF2-40B4-BE49-F238E27FC236}">
                <a16:creationId xmlns:a16="http://schemas.microsoft.com/office/drawing/2014/main" id="{088C7104-D501-4B7E-BD20-36EC6292E2CB}"/>
              </a:ext>
            </a:extLst>
          </p:cNvPr>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5B436E9A-242A-4E63-A20E-478AFBE96B76}"/>
              </a:ext>
            </a:extLst>
          </p:cNvPr>
          <p:cNvPicPr>
            <a:picLocks noChangeAspect="1"/>
          </p:cNvPicPr>
          <p:nvPr/>
        </p:nvPicPr>
        <p:blipFill rotWithShape="1">
          <a:blip r:embed="rId3"/>
          <a:srcRect t="20102"/>
          <a:stretch/>
        </p:blipFill>
        <p:spPr>
          <a:xfrm>
            <a:off x="1771482" y="6092534"/>
            <a:ext cx="2705100" cy="765466"/>
          </a:xfrm>
          <a:prstGeom prst="rect">
            <a:avLst/>
          </a:prstGeom>
        </p:spPr>
      </p:pic>
      <p:pic>
        <p:nvPicPr>
          <p:cNvPr id="7" name="圖片 6">
            <a:extLst>
              <a:ext uri="{FF2B5EF4-FFF2-40B4-BE49-F238E27FC236}">
                <a16:creationId xmlns:a16="http://schemas.microsoft.com/office/drawing/2014/main" id="{D4224C27-51EE-4A42-95FF-57EFA7384BC4}"/>
              </a:ext>
            </a:extLst>
          </p:cNvPr>
          <p:cNvPicPr>
            <a:picLocks noChangeAspect="1"/>
          </p:cNvPicPr>
          <p:nvPr/>
        </p:nvPicPr>
        <p:blipFill>
          <a:blip r:embed="rId4"/>
          <a:stretch>
            <a:fillRect/>
          </a:stretch>
        </p:blipFill>
        <p:spPr>
          <a:xfrm>
            <a:off x="5476618" y="6242649"/>
            <a:ext cx="1333672" cy="465235"/>
          </a:xfrm>
          <a:prstGeom prst="rect">
            <a:avLst/>
          </a:prstGeom>
        </p:spPr>
      </p:pic>
      <p:pic>
        <p:nvPicPr>
          <p:cNvPr id="3" name="圖片 2">
            <a:extLst>
              <a:ext uri="{FF2B5EF4-FFF2-40B4-BE49-F238E27FC236}">
                <a16:creationId xmlns:a16="http://schemas.microsoft.com/office/drawing/2014/main" id="{7473766D-EC56-458D-B9E7-FF70AD2BEA88}"/>
              </a:ext>
            </a:extLst>
          </p:cNvPr>
          <p:cNvPicPr>
            <a:picLocks noChangeAspect="1"/>
          </p:cNvPicPr>
          <p:nvPr/>
        </p:nvPicPr>
        <p:blipFill>
          <a:blip r:embed="rId5"/>
          <a:stretch>
            <a:fillRect/>
          </a:stretch>
        </p:blipFill>
        <p:spPr>
          <a:xfrm>
            <a:off x="-2" y="8731"/>
            <a:ext cx="9144000" cy="5709387"/>
          </a:xfrm>
          <a:prstGeom prst="rect">
            <a:avLst/>
          </a:prstGeom>
        </p:spPr>
      </p:pic>
      <p:sp>
        <p:nvSpPr>
          <p:cNvPr id="8" name="文字方塊 7">
            <a:extLst>
              <a:ext uri="{FF2B5EF4-FFF2-40B4-BE49-F238E27FC236}">
                <a16:creationId xmlns:a16="http://schemas.microsoft.com/office/drawing/2014/main" id="{FC4AF091-91B3-48EE-B8B1-55409040BA7D}"/>
              </a:ext>
            </a:extLst>
          </p:cNvPr>
          <p:cNvSpPr txBox="1"/>
          <p:nvPr/>
        </p:nvSpPr>
        <p:spPr>
          <a:xfrm>
            <a:off x="1467657" y="3604257"/>
            <a:ext cx="620868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altLang="zh-TW" sz="3600" dirty="0"/>
              <a:t>https://tgm.earth.sinica.edu.tw/</a:t>
            </a:r>
            <a:endParaRPr lang="zh-TW" altLang="en-US" sz="3600" dirty="0"/>
          </a:p>
        </p:txBody>
      </p:sp>
    </p:spTree>
    <p:extLst>
      <p:ext uri="{BB962C8B-B14F-4D97-AF65-F5344CB8AC3E}">
        <p14:creationId xmlns:p14="http://schemas.microsoft.com/office/powerpoint/2010/main" val="309919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2">
            <a:extLst>
              <a:ext uri="{FF2B5EF4-FFF2-40B4-BE49-F238E27FC236}">
                <a16:creationId xmlns:a16="http://schemas.microsoft.com/office/drawing/2014/main" id="{E0C3884B-C280-9B4F-8C02-DAC4FEED3D28}"/>
              </a:ext>
            </a:extLst>
          </p:cNvPr>
          <p:cNvSpPr/>
          <p:nvPr/>
        </p:nvSpPr>
        <p:spPr>
          <a:xfrm>
            <a:off x="2979158" y="3700678"/>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9" name="object 12">
            <a:extLst>
              <a:ext uri="{FF2B5EF4-FFF2-40B4-BE49-F238E27FC236}">
                <a16:creationId xmlns:a16="http://schemas.microsoft.com/office/drawing/2014/main" id="{169C59E9-1BC8-AB47-8BA1-D24EDDBB608D}"/>
              </a:ext>
            </a:extLst>
          </p:cNvPr>
          <p:cNvSpPr/>
          <p:nvPr/>
        </p:nvSpPr>
        <p:spPr>
          <a:xfrm>
            <a:off x="6535883"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grpSp>
        <p:nvGrpSpPr>
          <p:cNvPr id="44" name="群組 43">
            <a:extLst>
              <a:ext uri="{FF2B5EF4-FFF2-40B4-BE49-F238E27FC236}">
                <a16:creationId xmlns:a16="http://schemas.microsoft.com/office/drawing/2014/main" id="{683A509F-68E7-424C-A004-0D4672755629}"/>
              </a:ext>
            </a:extLst>
          </p:cNvPr>
          <p:cNvGrpSpPr/>
          <p:nvPr/>
        </p:nvGrpSpPr>
        <p:grpSpPr>
          <a:xfrm>
            <a:off x="6718144" y="1856508"/>
            <a:ext cx="477593" cy="4121945"/>
            <a:chOff x="1992365" y="1332343"/>
            <a:chExt cx="636790" cy="5495927"/>
          </a:xfrm>
        </p:grpSpPr>
        <p:cxnSp>
          <p:nvCxnSpPr>
            <p:cNvPr id="45" name="直線接點 44">
              <a:extLst>
                <a:ext uri="{FF2B5EF4-FFF2-40B4-BE49-F238E27FC236}">
                  <a16:creationId xmlns:a16="http://schemas.microsoft.com/office/drawing/2014/main" id="{D52A8113-C981-904A-B37A-556EFD228FAF}"/>
                </a:ext>
              </a:extLst>
            </p:cNvPr>
            <p:cNvCxnSpPr/>
            <p:nvPr/>
          </p:nvCxnSpPr>
          <p:spPr>
            <a:xfrm>
              <a:off x="2310714" y="1332343"/>
              <a:ext cx="0" cy="5495927"/>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B619CEE6-E099-D54B-996D-36B4ABD7C5DA}"/>
                </a:ext>
              </a:extLst>
            </p:cNvPr>
            <p:cNvGrpSpPr/>
            <p:nvPr/>
          </p:nvGrpSpPr>
          <p:grpSpPr>
            <a:xfrm>
              <a:off x="2457802" y="4889964"/>
              <a:ext cx="171353" cy="728376"/>
              <a:chOff x="5435780" y="4197986"/>
              <a:chExt cx="171353" cy="728376"/>
            </a:xfrm>
          </p:grpSpPr>
          <p:sp>
            <p:nvSpPr>
              <p:cNvPr id="50" name="object 11">
                <a:extLst>
                  <a:ext uri="{FF2B5EF4-FFF2-40B4-BE49-F238E27FC236}">
                    <a16:creationId xmlns:a16="http://schemas.microsoft.com/office/drawing/2014/main" id="{D864CB28-4B00-C541-A7ED-AC85EBA41CBF}"/>
                  </a:ext>
                </a:extLst>
              </p:cNvPr>
              <p:cNvSpPr/>
              <p:nvPr/>
            </p:nvSpPr>
            <p:spPr>
              <a:xfrm>
                <a:off x="5435781"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51" name="object 13">
                <a:extLst>
                  <a:ext uri="{FF2B5EF4-FFF2-40B4-BE49-F238E27FC236}">
                    <a16:creationId xmlns:a16="http://schemas.microsoft.com/office/drawing/2014/main" id="{40FCD78F-7253-5243-AF45-495D2F4FDDB1}"/>
                  </a:ext>
                </a:extLst>
              </p:cNvPr>
              <p:cNvSpPr/>
              <p:nvPr/>
            </p:nvSpPr>
            <p:spPr>
              <a:xfrm>
                <a:off x="5435780" y="457692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nvGrpSpPr>
            <p:cNvPr id="47" name="群組 46">
              <a:extLst>
                <a:ext uri="{FF2B5EF4-FFF2-40B4-BE49-F238E27FC236}">
                  <a16:creationId xmlns:a16="http://schemas.microsoft.com/office/drawing/2014/main" id="{DF379259-5BBD-FF4C-A5ED-C5C2A9C1F24E}"/>
                </a:ext>
              </a:extLst>
            </p:cNvPr>
            <p:cNvGrpSpPr/>
            <p:nvPr/>
          </p:nvGrpSpPr>
          <p:grpSpPr>
            <a:xfrm>
              <a:off x="1992365" y="4889964"/>
              <a:ext cx="171353" cy="728376"/>
              <a:chOff x="4970343" y="4197986"/>
              <a:chExt cx="171353" cy="728376"/>
            </a:xfrm>
          </p:grpSpPr>
          <p:sp>
            <p:nvSpPr>
              <p:cNvPr id="48" name="object 13">
                <a:extLst>
                  <a:ext uri="{FF2B5EF4-FFF2-40B4-BE49-F238E27FC236}">
                    <a16:creationId xmlns:a16="http://schemas.microsoft.com/office/drawing/2014/main" id="{BDA4C8DF-0641-5D4C-8749-97AB69358E08}"/>
                  </a:ext>
                </a:extLst>
              </p:cNvPr>
              <p:cNvSpPr/>
              <p:nvPr/>
            </p:nvSpPr>
            <p:spPr>
              <a:xfrm rot="10800000">
                <a:off x="4970343" y="4197986"/>
                <a:ext cx="171353" cy="349436"/>
              </a:xfrm>
              <a:custGeom>
                <a:avLst/>
                <a:gdLst/>
                <a:ahLst/>
                <a:cxnLst/>
                <a:rect l="l" t="t" r="r" b="b"/>
                <a:pathLst>
                  <a:path w="152400" h="228600">
                    <a:moveTo>
                      <a:pt x="0" y="228599"/>
                    </a:moveTo>
                    <a:lnTo>
                      <a:pt x="152399" y="0"/>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sp>
            <p:nvSpPr>
              <p:cNvPr id="49" name="object 11">
                <a:extLst>
                  <a:ext uri="{FF2B5EF4-FFF2-40B4-BE49-F238E27FC236}">
                    <a16:creationId xmlns:a16="http://schemas.microsoft.com/office/drawing/2014/main" id="{A5BB8599-CCCA-9C4D-86FB-584715F206D8}"/>
                  </a:ext>
                </a:extLst>
              </p:cNvPr>
              <p:cNvSpPr/>
              <p:nvPr/>
            </p:nvSpPr>
            <p:spPr>
              <a:xfrm rot="10800000">
                <a:off x="5141695" y="4197986"/>
                <a:ext cx="0" cy="728376"/>
              </a:xfrm>
              <a:custGeom>
                <a:avLst/>
                <a:gdLst/>
                <a:ahLst/>
                <a:cxnLst/>
                <a:rect l="l" t="t" r="r" b="b"/>
                <a:pathLst>
                  <a:path h="838200">
                    <a:moveTo>
                      <a:pt x="0" y="0"/>
                    </a:moveTo>
                    <a:lnTo>
                      <a:pt x="0" y="838199"/>
                    </a:lnTo>
                  </a:path>
                </a:pathLst>
              </a:custGeom>
              <a:ln w="57150">
                <a:solidFill>
                  <a:srgbClr val="FF0000"/>
                </a:solidFill>
              </a:ln>
              <a:effectLst>
                <a:outerShdw blurRad="50800" dist="38100" dir="2700000" algn="tl" rotWithShape="0">
                  <a:prstClr val="black">
                    <a:alpha val="40000"/>
                  </a:prstClr>
                </a:outerShdw>
              </a:effectLst>
            </p:spPr>
            <p:txBody>
              <a:bodyPr wrap="square" lIns="0" tIns="0" rIns="0" bIns="0" rtlCol="0"/>
              <a:lstStyle/>
              <a:p>
                <a:endParaRPr sz="1350"/>
              </a:p>
            </p:txBody>
          </p:sp>
        </p:grpSp>
      </p:grpSp>
      <p:sp>
        <p:nvSpPr>
          <p:cNvPr id="52" name="object 12">
            <a:extLst>
              <a:ext uri="{FF2B5EF4-FFF2-40B4-BE49-F238E27FC236}">
                <a16:creationId xmlns:a16="http://schemas.microsoft.com/office/drawing/2014/main" id="{ED041B43-8ECF-8542-A427-48753130ACC9}"/>
              </a:ext>
            </a:extLst>
          </p:cNvPr>
          <p:cNvSpPr/>
          <p:nvPr/>
        </p:nvSpPr>
        <p:spPr>
          <a:xfrm>
            <a:off x="3869273"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53" name="object 12">
            <a:extLst>
              <a:ext uri="{FF2B5EF4-FFF2-40B4-BE49-F238E27FC236}">
                <a16:creationId xmlns:a16="http://schemas.microsoft.com/office/drawing/2014/main" id="{7BB695BA-CB4C-FE4A-B722-74FDBFBDCEC6}"/>
              </a:ext>
            </a:extLst>
          </p:cNvPr>
          <p:cNvSpPr/>
          <p:nvPr/>
        </p:nvSpPr>
        <p:spPr>
          <a:xfrm>
            <a:off x="5629381"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sp>
        <p:nvSpPr>
          <p:cNvPr id="54" name="object 12">
            <a:extLst>
              <a:ext uri="{FF2B5EF4-FFF2-40B4-BE49-F238E27FC236}">
                <a16:creationId xmlns:a16="http://schemas.microsoft.com/office/drawing/2014/main" id="{C2918CAB-C6FD-4F47-9F81-11EB7564F5BF}"/>
              </a:ext>
            </a:extLst>
          </p:cNvPr>
          <p:cNvSpPr/>
          <p:nvPr/>
        </p:nvSpPr>
        <p:spPr>
          <a:xfrm>
            <a:off x="4722879" y="3698746"/>
            <a:ext cx="228600" cy="197168"/>
          </a:xfrm>
          <a:custGeom>
            <a:avLst/>
            <a:gdLst/>
            <a:ahLst/>
            <a:cxnLst/>
            <a:rect l="l" t="t" r="r" b="b"/>
            <a:pathLst>
              <a:path w="304800" h="262889">
                <a:moveTo>
                  <a:pt x="152399" y="0"/>
                </a:moveTo>
                <a:lnTo>
                  <a:pt x="0" y="262768"/>
                </a:lnTo>
                <a:lnTo>
                  <a:pt x="304799" y="262768"/>
                </a:lnTo>
                <a:lnTo>
                  <a:pt x="152399" y="0"/>
                </a:lnTo>
                <a:close/>
              </a:path>
            </a:pathLst>
          </a:custGeom>
          <a:solidFill>
            <a:schemeClr val="bg1"/>
          </a:solidFill>
          <a:ln w="28575">
            <a:solidFill>
              <a:schemeClr val="tx1"/>
            </a:solidFill>
          </a:ln>
        </p:spPr>
        <p:txBody>
          <a:bodyPr wrap="square" lIns="0" tIns="0" rIns="0" bIns="0" rtlCol="0"/>
          <a:lstStyle/>
          <a:p>
            <a:endParaRPr sz="1350">
              <a:solidFill>
                <a:schemeClr val="bg1"/>
              </a:solidFill>
            </a:endParaRPr>
          </a:p>
        </p:txBody>
      </p:sp>
      <p:cxnSp>
        <p:nvCxnSpPr>
          <p:cNvPr id="4" name="直線箭頭接點 3">
            <a:extLst>
              <a:ext uri="{FF2B5EF4-FFF2-40B4-BE49-F238E27FC236}">
                <a16:creationId xmlns:a16="http://schemas.microsoft.com/office/drawing/2014/main" id="{5CBA9148-DE50-8C4A-AECC-1FCA71DEEF92}"/>
              </a:ext>
            </a:extLst>
          </p:cNvPr>
          <p:cNvCxnSpPr>
            <a:cxnSpLocks/>
          </p:cNvCxnSpPr>
          <p:nvPr/>
        </p:nvCxnSpPr>
        <p:spPr>
          <a:xfrm flipV="1">
            <a:off x="6644847" y="3172812"/>
            <a:ext cx="0" cy="5352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D604F48B-D0D2-F44A-A3E3-7FB8C2B288B2}"/>
              </a:ext>
            </a:extLst>
          </p:cNvPr>
          <p:cNvCxnSpPr>
            <a:cxnSpLocks/>
          </p:cNvCxnSpPr>
          <p:nvPr/>
        </p:nvCxnSpPr>
        <p:spPr>
          <a:xfrm flipV="1">
            <a:off x="5739713" y="3316953"/>
            <a:ext cx="0" cy="3910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箭頭接點 19">
            <a:extLst>
              <a:ext uri="{FF2B5EF4-FFF2-40B4-BE49-F238E27FC236}">
                <a16:creationId xmlns:a16="http://schemas.microsoft.com/office/drawing/2014/main" id="{EEA44098-4693-2344-936E-A04F76F39DD9}"/>
              </a:ext>
            </a:extLst>
          </p:cNvPr>
          <p:cNvCxnSpPr>
            <a:cxnSpLocks/>
          </p:cNvCxnSpPr>
          <p:nvPr/>
        </p:nvCxnSpPr>
        <p:spPr>
          <a:xfrm flipV="1">
            <a:off x="4831001" y="3451826"/>
            <a:ext cx="0" cy="2561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箭頭接點 24">
            <a:extLst>
              <a:ext uri="{FF2B5EF4-FFF2-40B4-BE49-F238E27FC236}">
                <a16:creationId xmlns:a16="http://schemas.microsoft.com/office/drawing/2014/main" id="{7C856B0B-F070-E744-B093-2BAA5E562D9E}"/>
              </a:ext>
            </a:extLst>
          </p:cNvPr>
          <p:cNvCxnSpPr>
            <a:cxnSpLocks/>
          </p:cNvCxnSpPr>
          <p:nvPr/>
        </p:nvCxnSpPr>
        <p:spPr>
          <a:xfrm flipV="1">
            <a:off x="3972206" y="3554605"/>
            <a:ext cx="0" cy="1441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標題 4">
            <a:extLst>
              <a:ext uri="{FF2B5EF4-FFF2-40B4-BE49-F238E27FC236}">
                <a16:creationId xmlns:a16="http://schemas.microsoft.com/office/drawing/2014/main" id="{7E44000A-A2AB-4959-B04B-5A479A6068DA}"/>
              </a:ext>
            </a:extLst>
          </p:cNvPr>
          <p:cNvSpPr>
            <a:spLocks noGrp="1"/>
          </p:cNvSpPr>
          <p:nvPr>
            <p:ph type="title"/>
          </p:nvPr>
        </p:nvSpPr>
        <p:spPr/>
        <p:txBody>
          <a:bodyPr>
            <a:normAutofit/>
          </a:bodyPr>
          <a:lstStyle/>
          <a:p>
            <a:endParaRPr lang="zh-TW" altLang="en-US"/>
          </a:p>
        </p:txBody>
      </p:sp>
      <p:sp>
        <p:nvSpPr>
          <p:cNvPr id="21" name="矩形 20">
            <a:extLst>
              <a:ext uri="{FF2B5EF4-FFF2-40B4-BE49-F238E27FC236}">
                <a16:creationId xmlns:a16="http://schemas.microsoft.com/office/drawing/2014/main" id="{1BB52FE8-651F-4CCE-BA6B-55042147FCB5}"/>
              </a:ext>
            </a:extLst>
          </p:cNvPr>
          <p:cNvSpPr/>
          <p:nvPr/>
        </p:nvSpPr>
        <p:spPr>
          <a:xfrm>
            <a:off x="6209211" y="6466897"/>
            <a:ext cx="2934789" cy="307777"/>
          </a:xfrm>
          <a:prstGeom prst="rect">
            <a:avLst/>
          </a:prstGeom>
        </p:spPr>
        <p:txBody>
          <a:bodyPr wrap="square">
            <a:spAutoFit/>
          </a:bodyPr>
          <a:lstStyle/>
          <a:p>
            <a:pPr marR="107330" algn="r"/>
            <a:r>
              <a:rPr lang="en-US" altLang="zh-TW" sz="1400" dirty="0"/>
              <a:t>Courtesy of Ray Y. Chuang</a:t>
            </a:r>
            <a:endParaRPr lang="zh-TW" altLang="en-US" sz="1400" i="1" dirty="0"/>
          </a:p>
        </p:txBody>
      </p:sp>
    </p:spTree>
    <p:extLst>
      <p:ext uri="{BB962C8B-B14F-4D97-AF65-F5344CB8AC3E}">
        <p14:creationId xmlns:p14="http://schemas.microsoft.com/office/powerpoint/2010/main" val="3349389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449F3F-D5E3-411D-8735-2D477C9553A1}"/>
              </a:ext>
            </a:extLst>
          </p:cNvPr>
          <p:cNvSpPr>
            <a:spLocks noGrp="1"/>
          </p:cNvSpPr>
          <p:nvPr>
            <p:ph type="title"/>
          </p:nvPr>
        </p:nvSpPr>
        <p:spPr/>
        <p:txBody>
          <a:bodyPr>
            <a:normAutofit/>
          </a:bodyPr>
          <a:lstStyle/>
          <a:p>
            <a:r>
              <a:rPr lang="en-US" altLang="zh-TW" dirty="0"/>
              <a:t>Typical Raw data formats </a:t>
            </a:r>
            <a:endParaRPr lang="zh-TW" altLang="en-US" dirty="0"/>
          </a:p>
        </p:txBody>
      </p:sp>
      <p:sp>
        <p:nvSpPr>
          <p:cNvPr id="3" name="內容版面配置區 2">
            <a:extLst>
              <a:ext uri="{FF2B5EF4-FFF2-40B4-BE49-F238E27FC236}">
                <a16:creationId xmlns:a16="http://schemas.microsoft.com/office/drawing/2014/main" id="{9DDD26F6-11C1-4D16-81FB-B3301FF5937A}"/>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DB4D2868-9D39-41E1-887C-B3440D3ED288}"/>
              </a:ext>
            </a:extLst>
          </p:cNvPr>
          <p:cNvPicPr>
            <a:picLocks noChangeAspect="1"/>
          </p:cNvPicPr>
          <p:nvPr/>
        </p:nvPicPr>
        <p:blipFill>
          <a:blip r:embed="rId2"/>
          <a:stretch>
            <a:fillRect/>
          </a:stretch>
        </p:blipFill>
        <p:spPr>
          <a:xfrm>
            <a:off x="0" y="714991"/>
            <a:ext cx="9144000" cy="5428017"/>
          </a:xfrm>
          <a:prstGeom prst="rect">
            <a:avLst/>
          </a:prstGeom>
        </p:spPr>
      </p:pic>
      <p:sp>
        <p:nvSpPr>
          <p:cNvPr id="5" name="矩形 4">
            <a:extLst>
              <a:ext uri="{FF2B5EF4-FFF2-40B4-BE49-F238E27FC236}">
                <a16:creationId xmlns:a16="http://schemas.microsoft.com/office/drawing/2014/main" id="{1B98EE28-C006-4CCB-92FA-4CA0111969F5}"/>
              </a:ext>
            </a:extLst>
          </p:cNvPr>
          <p:cNvSpPr/>
          <p:nvPr/>
        </p:nvSpPr>
        <p:spPr>
          <a:xfrm>
            <a:off x="4572000" y="6479496"/>
            <a:ext cx="4572000" cy="369332"/>
          </a:xfrm>
          <a:prstGeom prst="rect">
            <a:avLst/>
          </a:prstGeom>
        </p:spPr>
        <p:txBody>
          <a:bodyPr>
            <a:spAutoFit/>
          </a:bodyPr>
          <a:lstStyle/>
          <a:p>
            <a:pPr marR="107330" algn="r"/>
            <a:r>
              <a:rPr lang="en-US" altLang="zh-TW" dirty="0"/>
              <a:t>Courtesy of Wang, Y.</a:t>
            </a:r>
            <a:endParaRPr lang="zh-TW" altLang="en-US" sz="1200" i="1" dirty="0"/>
          </a:p>
        </p:txBody>
      </p:sp>
    </p:spTree>
    <p:extLst>
      <p:ext uri="{BB962C8B-B14F-4D97-AF65-F5344CB8AC3E}">
        <p14:creationId xmlns:p14="http://schemas.microsoft.com/office/powerpoint/2010/main" val="2634531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E0D6C6-4032-42AF-B76C-BBE3E35F534E}"/>
              </a:ext>
            </a:extLst>
          </p:cNvPr>
          <p:cNvSpPr>
            <a:spLocks noGrp="1"/>
          </p:cNvSpPr>
          <p:nvPr>
            <p:ph type="title"/>
          </p:nvPr>
        </p:nvSpPr>
        <p:spPr/>
        <p:txBody>
          <a:bodyPr>
            <a:normAutofit/>
          </a:bodyPr>
          <a:lstStyle/>
          <a:p>
            <a:r>
              <a:rPr lang="en-US" altLang="zh-TW" dirty="0"/>
              <a:t>RINEX file </a:t>
            </a:r>
            <a:endParaRPr lang="zh-TW" altLang="en-US" dirty="0"/>
          </a:p>
        </p:txBody>
      </p:sp>
      <p:sp>
        <p:nvSpPr>
          <p:cNvPr id="3" name="內容版面配置區 2">
            <a:extLst>
              <a:ext uri="{FF2B5EF4-FFF2-40B4-BE49-F238E27FC236}">
                <a16:creationId xmlns:a16="http://schemas.microsoft.com/office/drawing/2014/main" id="{ED12FE1F-2CED-428E-AB82-A18D90191CA6}"/>
              </a:ext>
            </a:extLst>
          </p:cNvPr>
          <p:cNvSpPr>
            <a:spLocks noGrp="1"/>
          </p:cNvSpPr>
          <p:nvPr>
            <p:ph idx="1"/>
          </p:nvPr>
        </p:nvSpPr>
        <p:spPr>
          <a:xfrm>
            <a:off x="628650" y="857250"/>
            <a:ext cx="7886700" cy="5572125"/>
          </a:xfrm>
        </p:spPr>
        <p:txBody>
          <a:bodyPr>
            <a:normAutofit/>
          </a:bodyPr>
          <a:lstStyle/>
          <a:p>
            <a:pPr marL="0" indent="0">
              <a:buNone/>
            </a:pPr>
            <a:r>
              <a:rPr lang="en-US" altLang="zh-TW" dirty="0">
                <a:solidFill>
                  <a:srgbClr val="FF0000"/>
                </a:solidFill>
              </a:rPr>
              <a:t>R</a:t>
            </a:r>
            <a:r>
              <a:rPr lang="en-US" altLang="zh-TW" dirty="0"/>
              <a:t>eceiver </a:t>
            </a:r>
            <a:r>
              <a:rPr lang="en-US" altLang="zh-TW" dirty="0">
                <a:solidFill>
                  <a:srgbClr val="FF0000"/>
                </a:solidFill>
              </a:rPr>
              <a:t>In</a:t>
            </a:r>
            <a:r>
              <a:rPr lang="en-US" altLang="zh-TW" dirty="0"/>
              <a:t>dependent </a:t>
            </a:r>
            <a:r>
              <a:rPr lang="en-US" altLang="zh-TW" dirty="0">
                <a:solidFill>
                  <a:srgbClr val="FF0000"/>
                </a:solidFill>
              </a:rPr>
              <a:t>Ex</a:t>
            </a:r>
            <a:r>
              <a:rPr lang="en-US" altLang="zh-TW" dirty="0"/>
              <a:t>change Format </a:t>
            </a:r>
          </a:p>
          <a:p>
            <a:pPr>
              <a:lnSpc>
                <a:spcPct val="150000"/>
              </a:lnSpc>
            </a:pPr>
            <a:r>
              <a:rPr lang="en-US" altLang="zh-TW" sz="2200" dirty="0"/>
              <a:t>Developed by the Astronomical Institute of the university of Berne in 1989, for the easy exchange of the GPS data </a:t>
            </a:r>
          </a:p>
          <a:p>
            <a:pPr>
              <a:lnSpc>
                <a:spcPct val="150000"/>
              </a:lnSpc>
            </a:pPr>
            <a:r>
              <a:rPr lang="en-US" altLang="zh-TW" sz="2200" dirty="0"/>
              <a:t>The widely used format of GNSS data collection and data process (RINEX 2.x and RINEX 3.x) </a:t>
            </a:r>
          </a:p>
          <a:p>
            <a:pPr>
              <a:lnSpc>
                <a:spcPct val="150000"/>
              </a:lnSpc>
            </a:pPr>
            <a:r>
              <a:rPr lang="en-US" altLang="zh-TW" sz="2200" dirty="0"/>
              <a:t>The data can be compressed, or remain in ASCII format </a:t>
            </a:r>
          </a:p>
          <a:p>
            <a:pPr>
              <a:lnSpc>
                <a:spcPct val="100000"/>
              </a:lnSpc>
            </a:pPr>
            <a:r>
              <a:rPr lang="en-US" altLang="zh-TW" sz="2200" dirty="0"/>
              <a:t>RINEX consists of at least three sub-file type: </a:t>
            </a:r>
          </a:p>
          <a:p>
            <a:pPr marL="0" indent="0">
              <a:lnSpc>
                <a:spcPct val="100000"/>
              </a:lnSpc>
              <a:buNone/>
            </a:pPr>
            <a:r>
              <a:rPr lang="en-US" altLang="zh-TW" sz="2200" dirty="0"/>
              <a:t>   Observation data (.o; .</a:t>
            </a:r>
            <a:r>
              <a:rPr lang="en-US" altLang="zh-TW" sz="2200" dirty="0" err="1"/>
              <a:t>obs</a:t>
            </a:r>
            <a:r>
              <a:rPr lang="en-US" altLang="zh-TW" sz="2200" dirty="0"/>
              <a:t>, .</a:t>
            </a:r>
            <a:r>
              <a:rPr lang="en-US" altLang="zh-TW" sz="2200" dirty="0" err="1"/>
              <a:t>yyo</a:t>
            </a:r>
            <a:r>
              <a:rPr lang="en-US" altLang="zh-TW" sz="2200" dirty="0"/>
              <a:t>) </a:t>
            </a:r>
          </a:p>
          <a:p>
            <a:pPr marL="0" indent="0">
              <a:lnSpc>
                <a:spcPct val="100000"/>
              </a:lnSpc>
              <a:buNone/>
            </a:pPr>
            <a:r>
              <a:rPr lang="en-US" altLang="zh-TW" sz="2200" dirty="0"/>
              <a:t>   Navigation message (.n; .nav; .</a:t>
            </a:r>
            <a:r>
              <a:rPr lang="en-US" altLang="zh-TW" sz="2200" dirty="0" err="1"/>
              <a:t>yyn</a:t>
            </a:r>
            <a:r>
              <a:rPr lang="en-US" altLang="zh-TW" sz="2200" dirty="0"/>
              <a:t>) </a:t>
            </a:r>
          </a:p>
          <a:p>
            <a:pPr marL="0" indent="0">
              <a:lnSpc>
                <a:spcPct val="100000"/>
              </a:lnSpc>
              <a:buNone/>
            </a:pPr>
            <a:r>
              <a:rPr lang="en-US" altLang="zh-TW" sz="2200" dirty="0"/>
              <a:t>   Meteorological data (.m; .met; .</a:t>
            </a:r>
            <a:r>
              <a:rPr lang="en-US" altLang="zh-TW" sz="2200" dirty="0" err="1"/>
              <a:t>yym</a:t>
            </a:r>
            <a:r>
              <a:rPr lang="en-US" altLang="zh-TW" sz="2200" dirty="0"/>
              <a:t>) </a:t>
            </a:r>
          </a:p>
          <a:p>
            <a:pPr marL="0" indent="0">
              <a:buNone/>
            </a:pPr>
            <a:endParaRPr lang="zh-TW" altLang="en-US" dirty="0"/>
          </a:p>
          <a:p>
            <a:pPr marL="0" indent="0">
              <a:buNone/>
            </a:pPr>
            <a:endParaRPr lang="zh-TW" altLang="en-US" dirty="0"/>
          </a:p>
        </p:txBody>
      </p:sp>
    </p:spTree>
    <p:extLst>
      <p:ext uri="{BB962C8B-B14F-4D97-AF65-F5344CB8AC3E}">
        <p14:creationId xmlns:p14="http://schemas.microsoft.com/office/powerpoint/2010/main" val="432119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06FBB0-D45D-4695-A863-B698F327461D}"/>
              </a:ext>
            </a:extLst>
          </p:cNvPr>
          <p:cNvSpPr>
            <a:spLocks noGrp="1"/>
          </p:cNvSpPr>
          <p:nvPr>
            <p:ph type="title"/>
          </p:nvPr>
        </p:nvSpPr>
        <p:spPr/>
        <p:txBody>
          <a:bodyPr>
            <a:normAutofit/>
          </a:bodyPr>
          <a:lstStyle/>
          <a:p>
            <a:r>
              <a:rPr lang="en-US" altLang="zh-TW" dirty="0"/>
              <a:t>Observation file </a:t>
            </a:r>
            <a:endParaRPr lang="zh-TW" altLang="en-US" dirty="0"/>
          </a:p>
        </p:txBody>
      </p:sp>
      <p:sp>
        <p:nvSpPr>
          <p:cNvPr id="3" name="內容版面配置區 2">
            <a:extLst>
              <a:ext uri="{FF2B5EF4-FFF2-40B4-BE49-F238E27FC236}">
                <a16:creationId xmlns:a16="http://schemas.microsoft.com/office/drawing/2014/main" id="{FF28676C-EFE0-4DB9-B024-9D6036041A2F}"/>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47A5597C-511A-4B12-9C10-8CB0DC64E931}"/>
              </a:ext>
            </a:extLst>
          </p:cNvPr>
          <p:cNvPicPr>
            <a:picLocks noChangeAspect="1"/>
          </p:cNvPicPr>
          <p:nvPr/>
        </p:nvPicPr>
        <p:blipFill>
          <a:blip r:embed="rId2"/>
          <a:stretch>
            <a:fillRect/>
          </a:stretch>
        </p:blipFill>
        <p:spPr>
          <a:xfrm>
            <a:off x="248893" y="1133873"/>
            <a:ext cx="8646213" cy="3180952"/>
          </a:xfrm>
          <a:prstGeom prst="rect">
            <a:avLst/>
          </a:prstGeom>
        </p:spPr>
      </p:pic>
      <p:pic>
        <p:nvPicPr>
          <p:cNvPr id="2050" name="Picture 2" descr="EUREF Permanent GNSS Network">
            <a:extLst>
              <a:ext uri="{FF2B5EF4-FFF2-40B4-BE49-F238E27FC236}">
                <a16:creationId xmlns:a16="http://schemas.microsoft.com/office/drawing/2014/main" id="{AC9AED57-79F2-4E9A-A448-508B0339C2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07" t="23056" r="19260" b="33056"/>
          <a:stretch/>
        </p:blipFill>
        <p:spPr bwMode="auto">
          <a:xfrm>
            <a:off x="3486151" y="4511845"/>
            <a:ext cx="200025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ca AR25 8.1 kg GNSS Antenna, जीएनएसएस रिसीवर in ...">
            <a:extLst>
              <a:ext uri="{FF2B5EF4-FFF2-40B4-BE49-F238E27FC236}">
                <a16:creationId xmlns:a16="http://schemas.microsoft.com/office/drawing/2014/main" id="{B39B2AEC-CAED-4012-8890-10D432F95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00" y="4511845"/>
            <a:ext cx="2134847" cy="21348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ICA GRX 1200 System GG Pro GNSS GPS Reference Station - $739.00 ...">
            <a:extLst>
              <a:ext uri="{FF2B5EF4-FFF2-40B4-BE49-F238E27FC236}">
                <a16:creationId xmlns:a16="http://schemas.microsoft.com/office/drawing/2014/main" id="{3E0ACE05-F0DD-422E-850C-107F1B14A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0800" y="4511845"/>
            <a:ext cx="2006600" cy="20066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F63681DE-B21D-4606-B7D3-53D8A7F9B620}"/>
              </a:ext>
            </a:extLst>
          </p:cNvPr>
          <p:cNvSpPr/>
          <p:nvPr/>
        </p:nvSpPr>
        <p:spPr>
          <a:xfrm>
            <a:off x="4932025" y="116011"/>
            <a:ext cx="3583950" cy="923330"/>
          </a:xfrm>
          <a:prstGeom prst="rect">
            <a:avLst/>
          </a:prstGeom>
        </p:spPr>
        <p:txBody>
          <a:bodyPr wrap="square">
            <a:spAutoFit/>
          </a:bodyPr>
          <a:lstStyle/>
          <a:p>
            <a:r>
              <a:rPr lang="en-US" altLang="zh-TW" dirty="0">
                <a:solidFill>
                  <a:schemeClr val="accent1"/>
                </a:solidFill>
                <a:latin typeface="Calibri" panose="020F0502020204030204" pitchFamily="34" charset="0"/>
              </a:rPr>
              <a:t>The details of </a:t>
            </a:r>
            <a:r>
              <a:rPr lang="en-US" altLang="zh-TW" dirty="0" err="1">
                <a:solidFill>
                  <a:schemeClr val="accent1"/>
                </a:solidFill>
                <a:latin typeface="Calibri" panose="020F0502020204030204" pitchFamily="34" charset="0"/>
              </a:rPr>
              <a:t>rinex</a:t>
            </a:r>
            <a:r>
              <a:rPr lang="en-US" altLang="zh-TW" dirty="0">
                <a:solidFill>
                  <a:schemeClr val="accent1"/>
                </a:solidFill>
                <a:latin typeface="Calibri" panose="020F0502020204030204" pitchFamily="34" charset="0"/>
              </a:rPr>
              <a:t> header depends on the program and receiver, and person who process data !</a:t>
            </a:r>
            <a:endParaRPr lang="zh-TW" altLang="en-US" dirty="0">
              <a:solidFill>
                <a:schemeClr val="accent1"/>
              </a:solidFill>
            </a:endParaRPr>
          </a:p>
        </p:txBody>
      </p:sp>
    </p:spTree>
    <p:extLst>
      <p:ext uri="{BB962C8B-B14F-4D97-AF65-F5344CB8AC3E}">
        <p14:creationId xmlns:p14="http://schemas.microsoft.com/office/powerpoint/2010/main" val="946940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2CD822-1B88-436D-A24A-0CE0255F2574}"/>
              </a:ext>
            </a:extLst>
          </p:cNvPr>
          <p:cNvSpPr>
            <a:spLocks noGrp="1"/>
          </p:cNvSpPr>
          <p:nvPr>
            <p:ph type="title"/>
          </p:nvPr>
        </p:nvSpPr>
        <p:spPr/>
        <p:txBody>
          <a:bodyPr>
            <a:normAutofit/>
          </a:bodyPr>
          <a:lstStyle/>
          <a:p>
            <a:endParaRPr lang="zh-TW" altLang="en-US" dirty="0"/>
          </a:p>
        </p:txBody>
      </p:sp>
      <p:sp>
        <p:nvSpPr>
          <p:cNvPr id="3" name="內容版面配置區 2">
            <a:extLst>
              <a:ext uri="{FF2B5EF4-FFF2-40B4-BE49-F238E27FC236}">
                <a16:creationId xmlns:a16="http://schemas.microsoft.com/office/drawing/2014/main" id="{2812F026-07F0-49EF-8CB7-69DD25AAD733}"/>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15AE41AA-CE29-4117-B102-75004A0B3952}"/>
              </a:ext>
            </a:extLst>
          </p:cNvPr>
          <p:cNvPicPr>
            <a:picLocks noChangeAspect="1"/>
          </p:cNvPicPr>
          <p:nvPr/>
        </p:nvPicPr>
        <p:blipFill rotWithShape="1">
          <a:blip r:embed="rId2"/>
          <a:srcRect b="10924"/>
          <a:stretch/>
        </p:blipFill>
        <p:spPr>
          <a:xfrm>
            <a:off x="904875" y="98655"/>
            <a:ext cx="7082290" cy="6660690"/>
          </a:xfrm>
          <a:prstGeom prst="rect">
            <a:avLst/>
          </a:prstGeom>
        </p:spPr>
      </p:pic>
      <p:pic>
        <p:nvPicPr>
          <p:cNvPr id="5" name="圖片 4">
            <a:extLst>
              <a:ext uri="{FF2B5EF4-FFF2-40B4-BE49-F238E27FC236}">
                <a16:creationId xmlns:a16="http://schemas.microsoft.com/office/drawing/2014/main" id="{FDD1BC34-CC77-436D-B29A-4153E9498579}"/>
              </a:ext>
            </a:extLst>
          </p:cNvPr>
          <p:cNvPicPr>
            <a:picLocks noChangeAspect="1"/>
          </p:cNvPicPr>
          <p:nvPr/>
        </p:nvPicPr>
        <p:blipFill>
          <a:blip r:embed="rId3"/>
          <a:stretch>
            <a:fillRect/>
          </a:stretch>
        </p:blipFill>
        <p:spPr>
          <a:xfrm>
            <a:off x="4953000" y="4433544"/>
            <a:ext cx="4086226" cy="2210367"/>
          </a:xfrm>
          <a:prstGeom prst="rect">
            <a:avLst/>
          </a:prstGeom>
        </p:spPr>
      </p:pic>
      <p:sp>
        <p:nvSpPr>
          <p:cNvPr id="6" name="矩形 5">
            <a:extLst>
              <a:ext uri="{FF2B5EF4-FFF2-40B4-BE49-F238E27FC236}">
                <a16:creationId xmlns:a16="http://schemas.microsoft.com/office/drawing/2014/main" id="{1375ACF6-4207-42F2-AD5B-4DC8F89DA8B3}"/>
              </a:ext>
            </a:extLst>
          </p:cNvPr>
          <p:cNvSpPr/>
          <p:nvPr/>
        </p:nvSpPr>
        <p:spPr>
          <a:xfrm>
            <a:off x="1099685" y="246444"/>
            <a:ext cx="1115690" cy="369332"/>
          </a:xfrm>
          <a:prstGeom prst="rect">
            <a:avLst/>
          </a:prstGeom>
        </p:spPr>
        <p:txBody>
          <a:bodyPr wrap="none">
            <a:spAutoFit/>
          </a:bodyPr>
          <a:lstStyle/>
          <a:p>
            <a:r>
              <a:rPr lang="en-US" altLang="zh-TW" dirty="0">
                <a:solidFill>
                  <a:schemeClr val="accent1"/>
                </a:solidFill>
              </a:rPr>
              <a:t>C1, Range</a:t>
            </a:r>
            <a:endParaRPr lang="zh-TW" altLang="en-US" dirty="0">
              <a:solidFill>
                <a:schemeClr val="accent1"/>
              </a:solidFill>
            </a:endParaRPr>
          </a:p>
        </p:txBody>
      </p:sp>
      <p:sp>
        <p:nvSpPr>
          <p:cNvPr id="7" name="矩形 6">
            <a:extLst>
              <a:ext uri="{FF2B5EF4-FFF2-40B4-BE49-F238E27FC236}">
                <a16:creationId xmlns:a16="http://schemas.microsoft.com/office/drawing/2014/main" id="{F71D3AEF-B20E-40BD-95B9-927E742845A5}"/>
              </a:ext>
            </a:extLst>
          </p:cNvPr>
          <p:cNvSpPr/>
          <p:nvPr/>
        </p:nvSpPr>
        <p:spPr>
          <a:xfrm>
            <a:off x="2827660" y="242868"/>
            <a:ext cx="1000851" cy="369332"/>
          </a:xfrm>
          <a:prstGeom prst="rect">
            <a:avLst/>
          </a:prstGeom>
        </p:spPr>
        <p:txBody>
          <a:bodyPr wrap="none">
            <a:spAutoFit/>
          </a:bodyPr>
          <a:lstStyle/>
          <a:p>
            <a:r>
              <a:rPr lang="en-US" altLang="zh-TW" dirty="0">
                <a:solidFill>
                  <a:schemeClr val="accent1"/>
                </a:solidFill>
              </a:rPr>
              <a:t>L1, Cycle</a:t>
            </a:r>
            <a:endParaRPr lang="zh-TW" altLang="en-US" dirty="0">
              <a:solidFill>
                <a:schemeClr val="accent1"/>
              </a:solidFill>
            </a:endParaRPr>
          </a:p>
        </p:txBody>
      </p:sp>
      <p:sp>
        <p:nvSpPr>
          <p:cNvPr id="8" name="矩形 7">
            <a:extLst>
              <a:ext uri="{FF2B5EF4-FFF2-40B4-BE49-F238E27FC236}">
                <a16:creationId xmlns:a16="http://schemas.microsoft.com/office/drawing/2014/main" id="{41F6830B-831C-4AE1-9C81-4DA39B9C2CE6}"/>
              </a:ext>
            </a:extLst>
          </p:cNvPr>
          <p:cNvSpPr/>
          <p:nvPr/>
        </p:nvSpPr>
        <p:spPr>
          <a:xfrm>
            <a:off x="4708973" y="242868"/>
            <a:ext cx="1110882" cy="369332"/>
          </a:xfrm>
          <a:prstGeom prst="rect">
            <a:avLst/>
          </a:prstGeom>
        </p:spPr>
        <p:txBody>
          <a:bodyPr wrap="none">
            <a:spAutoFit/>
          </a:bodyPr>
          <a:lstStyle/>
          <a:p>
            <a:r>
              <a:rPr lang="en-US" altLang="zh-TW" dirty="0">
                <a:solidFill>
                  <a:schemeClr val="accent1"/>
                </a:solidFill>
              </a:rPr>
              <a:t>P2, Range</a:t>
            </a:r>
            <a:endParaRPr lang="zh-TW" altLang="en-US" dirty="0">
              <a:solidFill>
                <a:schemeClr val="accent1"/>
              </a:solidFill>
            </a:endParaRPr>
          </a:p>
        </p:txBody>
      </p:sp>
      <p:sp>
        <p:nvSpPr>
          <p:cNvPr id="9" name="矩形 8">
            <a:extLst>
              <a:ext uri="{FF2B5EF4-FFF2-40B4-BE49-F238E27FC236}">
                <a16:creationId xmlns:a16="http://schemas.microsoft.com/office/drawing/2014/main" id="{6D0270CD-6329-4326-9A73-E29295AC97D0}"/>
              </a:ext>
            </a:extLst>
          </p:cNvPr>
          <p:cNvSpPr/>
          <p:nvPr/>
        </p:nvSpPr>
        <p:spPr>
          <a:xfrm>
            <a:off x="6224304" y="242868"/>
            <a:ext cx="1000851" cy="369332"/>
          </a:xfrm>
          <a:prstGeom prst="rect">
            <a:avLst/>
          </a:prstGeom>
        </p:spPr>
        <p:txBody>
          <a:bodyPr wrap="none">
            <a:spAutoFit/>
          </a:bodyPr>
          <a:lstStyle/>
          <a:p>
            <a:r>
              <a:rPr lang="en-US" altLang="zh-TW" dirty="0">
                <a:solidFill>
                  <a:schemeClr val="accent1"/>
                </a:solidFill>
              </a:rPr>
              <a:t>L2, Cycle</a:t>
            </a:r>
            <a:endParaRPr lang="zh-TW" altLang="en-US" dirty="0">
              <a:solidFill>
                <a:schemeClr val="accent1"/>
              </a:solidFill>
            </a:endParaRPr>
          </a:p>
        </p:txBody>
      </p:sp>
      <p:sp>
        <p:nvSpPr>
          <p:cNvPr id="10" name="橢圓 9">
            <a:extLst>
              <a:ext uri="{FF2B5EF4-FFF2-40B4-BE49-F238E27FC236}">
                <a16:creationId xmlns:a16="http://schemas.microsoft.com/office/drawing/2014/main" id="{8F28FBEA-2658-4C44-8AB8-37732C13C772}"/>
              </a:ext>
            </a:extLst>
          </p:cNvPr>
          <p:cNvSpPr/>
          <p:nvPr/>
        </p:nvSpPr>
        <p:spPr>
          <a:xfrm>
            <a:off x="3943350" y="904875"/>
            <a:ext cx="238125"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3A925013-124D-4060-A4EF-61EA1F1F2E0C}"/>
              </a:ext>
            </a:extLst>
          </p:cNvPr>
          <p:cNvSpPr/>
          <p:nvPr/>
        </p:nvSpPr>
        <p:spPr>
          <a:xfrm>
            <a:off x="7255462" y="904875"/>
            <a:ext cx="238125"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FE947B4F-0932-4CEF-ADB1-DEB6B6D343C4}"/>
              </a:ext>
            </a:extLst>
          </p:cNvPr>
          <p:cNvSpPr/>
          <p:nvPr/>
        </p:nvSpPr>
        <p:spPr>
          <a:xfrm>
            <a:off x="7583039" y="851368"/>
            <a:ext cx="1560961" cy="646331"/>
          </a:xfrm>
          <a:prstGeom prst="rect">
            <a:avLst/>
          </a:prstGeom>
        </p:spPr>
        <p:txBody>
          <a:bodyPr wrap="square">
            <a:spAutoFit/>
          </a:bodyPr>
          <a:lstStyle/>
          <a:p>
            <a:r>
              <a:rPr lang="en-US" altLang="zh-TW" dirty="0">
                <a:solidFill>
                  <a:srgbClr val="FF0000"/>
                </a:solidFill>
              </a:rPr>
              <a:t>Condition of measurement</a:t>
            </a:r>
            <a:endParaRPr lang="zh-TW" altLang="en-US" dirty="0">
              <a:solidFill>
                <a:srgbClr val="FF0000"/>
              </a:solidFill>
            </a:endParaRPr>
          </a:p>
        </p:txBody>
      </p:sp>
    </p:spTree>
    <p:extLst>
      <p:ext uri="{BB962C8B-B14F-4D97-AF65-F5344CB8AC3E}">
        <p14:creationId xmlns:p14="http://schemas.microsoft.com/office/powerpoint/2010/main" val="2534627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6AB065-7317-40EA-B133-F4C945460BDD}"/>
              </a:ext>
            </a:extLst>
          </p:cNvPr>
          <p:cNvSpPr>
            <a:spLocks noGrp="1"/>
          </p:cNvSpPr>
          <p:nvPr>
            <p:ph type="title"/>
          </p:nvPr>
        </p:nvSpPr>
        <p:spPr/>
        <p:txBody>
          <a:bodyPr>
            <a:normAutofit/>
          </a:bodyPr>
          <a:lstStyle/>
          <a:p>
            <a:r>
              <a:rPr lang="en-US" altLang="zh-TW" dirty="0" err="1"/>
              <a:t>Rinex</a:t>
            </a:r>
            <a:r>
              <a:rPr lang="en-US" altLang="zh-TW" dirty="0"/>
              <a:t> ver. 3</a:t>
            </a:r>
            <a:endParaRPr lang="zh-TW" altLang="en-US" dirty="0"/>
          </a:p>
        </p:txBody>
      </p:sp>
      <p:sp>
        <p:nvSpPr>
          <p:cNvPr id="3" name="內容版面配置區 2">
            <a:extLst>
              <a:ext uri="{FF2B5EF4-FFF2-40B4-BE49-F238E27FC236}">
                <a16:creationId xmlns:a16="http://schemas.microsoft.com/office/drawing/2014/main" id="{091F8825-F387-4F3B-9022-1F83C5807335}"/>
              </a:ext>
            </a:extLst>
          </p:cNvPr>
          <p:cNvSpPr>
            <a:spLocks noGrp="1"/>
          </p:cNvSpPr>
          <p:nvPr>
            <p:ph idx="1"/>
          </p:nvPr>
        </p:nvSpPr>
        <p:spPr/>
        <p:txBody>
          <a:bodyPr/>
          <a:lstStyle/>
          <a:p>
            <a:endParaRPr lang="zh-TW" altLang="en-US" dirty="0"/>
          </a:p>
        </p:txBody>
      </p:sp>
      <p:sp>
        <p:nvSpPr>
          <p:cNvPr id="5" name="矩形 4">
            <a:extLst>
              <a:ext uri="{FF2B5EF4-FFF2-40B4-BE49-F238E27FC236}">
                <a16:creationId xmlns:a16="http://schemas.microsoft.com/office/drawing/2014/main" id="{EB01D3D7-C5DD-4647-B995-6AF052545D2E}"/>
              </a:ext>
            </a:extLst>
          </p:cNvPr>
          <p:cNvSpPr/>
          <p:nvPr/>
        </p:nvSpPr>
        <p:spPr>
          <a:xfrm>
            <a:off x="392443" y="4790653"/>
            <a:ext cx="4572000" cy="1754326"/>
          </a:xfrm>
          <a:prstGeom prst="rect">
            <a:avLst/>
          </a:prstGeom>
        </p:spPr>
        <p:txBody>
          <a:bodyPr>
            <a:spAutoFit/>
          </a:bodyPr>
          <a:lstStyle/>
          <a:p>
            <a:r>
              <a:rPr lang="en-US" altLang="zh-TW" dirty="0">
                <a:solidFill>
                  <a:schemeClr val="accent1"/>
                </a:solidFill>
                <a:latin typeface="Calibri" panose="020F0502020204030204" pitchFamily="34" charset="0"/>
              </a:rPr>
              <a:t>G: GPS</a:t>
            </a:r>
          </a:p>
          <a:p>
            <a:r>
              <a:rPr lang="en-US" altLang="zh-TW" dirty="0">
                <a:solidFill>
                  <a:schemeClr val="accent1"/>
                </a:solidFill>
                <a:latin typeface="Calibri" panose="020F0502020204030204" pitchFamily="34" charset="0"/>
              </a:rPr>
              <a:t>R: GLONASS</a:t>
            </a:r>
          </a:p>
          <a:p>
            <a:r>
              <a:rPr lang="en-US" altLang="zh-TW" dirty="0">
                <a:solidFill>
                  <a:schemeClr val="accent1"/>
                </a:solidFill>
                <a:latin typeface="Calibri" panose="020F0502020204030204" pitchFamily="34" charset="0"/>
              </a:rPr>
              <a:t>E: Galileo</a:t>
            </a:r>
          </a:p>
          <a:p>
            <a:r>
              <a:rPr lang="en-US" altLang="zh-TW" dirty="0">
                <a:solidFill>
                  <a:schemeClr val="accent1"/>
                </a:solidFill>
                <a:latin typeface="Calibri" panose="020F0502020204030204" pitchFamily="34" charset="0"/>
              </a:rPr>
              <a:t>J: QZSS</a:t>
            </a:r>
          </a:p>
          <a:p>
            <a:r>
              <a:rPr lang="en-US" altLang="zh-TW" dirty="0">
                <a:solidFill>
                  <a:schemeClr val="accent1"/>
                </a:solidFill>
                <a:latin typeface="Calibri" panose="020F0502020204030204" pitchFamily="34" charset="0"/>
              </a:rPr>
              <a:t>S: SBAS payload</a:t>
            </a:r>
          </a:p>
          <a:p>
            <a:r>
              <a:rPr lang="en-US" altLang="zh-TW" dirty="0">
                <a:solidFill>
                  <a:schemeClr val="accent1"/>
                </a:solidFill>
                <a:latin typeface="Calibri" panose="020F0502020204030204" pitchFamily="34" charset="0"/>
              </a:rPr>
              <a:t>C: </a:t>
            </a:r>
            <a:r>
              <a:rPr lang="en-US" altLang="zh-TW" dirty="0" err="1">
                <a:solidFill>
                  <a:schemeClr val="accent1"/>
                </a:solidFill>
                <a:latin typeface="Calibri" panose="020F0502020204030204" pitchFamily="34" charset="0"/>
              </a:rPr>
              <a:t>Beidou</a:t>
            </a:r>
            <a:endParaRPr lang="en-US" altLang="zh-TW" dirty="0">
              <a:solidFill>
                <a:schemeClr val="accent1"/>
              </a:solidFill>
              <a:latin typeface="Calibri" panose="020F0502020204030204" pitchFamily="34" charset="0"/>
            </a:endParaRPr>
          </a:p>
        </p:txBody>
      </p:sp>
      <p:pic>
        <p:nvPicPr>
          <p:cNvPr id="6" name="圖片 5">
            <a:extLst>
              <a:ext uri="{FF2B5EF4-FFF2-40B4-BE49-F238E27FC236}">
                <a16:creationId xmlns:a16="http://schemas.microsoft.com/office/drawing/2014/main" id="{5D2C760A-F45F-4BE9-9FF8-9B6D603F1345}"/>
              </a:ext>
            </a:extLst>
          </p:cNvPr>
          <p:cNvPicPr>
            <a:picLocks noChangeAspect="1"/>
          </p:cNvPicPr>
          <p:nvPr/>
        </p:nvPicPr>
        <p:blipFill>
          <a:blip r:embed="rId2"/>
          <a:stretch>
            <a:fillRect/>
          </a:stretch>
        </p:blipFill>
        <p:spPr>
          <a:xfrm>
            <a:off x="232813" y="710759"/>
            <a:ext cx="8518744" cy="3842191"/>
          </a:xfrm>
          <a:prstGeom prst="rect">
            <a:avLst/>
          </a:prstGeom>
        </p:spPr>
      </p:pic>
      <p:sp>
        <p:nvSpPr>
          <p:cNvPr id="7" name="矩形 6">
            <a:extLst>
              <a:ext uri="{FF2B5EF4-FFF2-40B4-BE49-F238E27FC236}">
                <a16:creationId xmlns:a16="http://schemas.microsoft.com/office/drawing/2014/main" id="{1B52D645-A0DF-438A-867C-414F38D99691}"/>
              </a:ext>
            </a:extLst>
          </p:cNvPr>
          <p:cNvSpPr/>
          <p:nvPr/>
        </p:nvSpPr>
        <p:spPr>
          <a:xfrm>
            <a:off x="4492185" y="5048935"/>
            <a:ext cx="3105150" cy="923330"/>
          </a:xfrm>
          <a:prstGeom prst="rect">
            <a:avLst/>
          </a:prstGeom>
        </p:spPr>
        <p:txBody>
          <a:bodyPr wrap="square">
            <a:spAutoFit/>
          </a:bodyPr>
          <a:lstStyle/>
          <a:p>
            <a:r>
              <a:rPr lang="en-US" altLang="zh-TW" dirty="0">
                <a:solidFill>
                  <a:schemeClr val="accent5">
                    <a:lumMod val="60000"/>
                    <a:lumOff val="40000"/>
                  </a:schemeClr>
                </a:solidFill>
                <a:latin typeface="Calibri" panose="020F0502020204030204" pitchFamily="34" charset="0"/>
              </a:rPr>
              <a:t>RINEX v.3 has been extended to include more observation and frequency!! </a:t>
            </a:r>
            <a:endParaRPr lang="zh-TW" altLang="en-US" dirty="0">
              <a:solidFill>
                <a:schemeClr val="accent5">
                  <a:lumMod val="60000"/>
                  <a:lumOff val="40000"/>
                </a:schemeClr>
              </a:solidFill>
            </a:endParaRPr>
          </a:p>
        </p:txBody>
      </p:sp>
    </p:spTree>
    <p:extLst>
      <p:ext uri="{BB962C8B-B14F-4D97-AF65-F5344CB8AC3E}">
        <p14:creationId xmlns:p14="http://schemas.microsoft.com/office/powerpoint/2010/main" val="126847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76CDA8-9DFD-4315-99FC-FDA119DD5E1D}"/>
              </a:ext>
            </a:extLst>
          </p:cNvPr>
          <p:cNvSpPr>
            <a:spLocks noGrp="1"/>
          </p:cNvSpPr>
          <p:nvPr>
            <p:ph type="title"/>
          </p:nvPr>
        </p:nvSpPr>
        <p:spPr/>
        <p:txBody>
          <a:bodyPr>
            <a:normAutofit/>
          </a:bodyPr>
          <a:lstStyle/>
          <a:p>
            <a:endParaRPr lang="zh-TW" altLang="en-US"/>
          </a:p>
        </p:txBody>
      </p:sp>
      <p:pic>
        <p:nvPicPr>
          <p:cNvPr id="5" name="圖片 4">
            <a:extLst>
              <a:ext uri="{FF2B5EF4-FFF2-40B4-BE49-F238E27FC236}">
                <a16:creationId xmlns:a16="http://schemas.microsoft.com/office/drawing/2014/main" id="{F195827F-CBB0-4646-95E7-06D06B0713E2}"/>
              </a:ext>
            </a:extLst>
          </p:cNvPr>
          <p:cNvPicPr>
            <a:picLocks noChangeAspect="1"/>
          </p:cNvPicPr>
          <p:nvPr/>
        </p:nvPicPr>
        <p:blipFill>
          <a:blip r:embed="rId2"/>
          <a:stretch>
            <a:fillRect/>
          </a:stretch>
        </p:blipFill>
        <p:spPr>
          <a:xfrm>
            <a:off x="0" y="681037"/>
            <a:ext cx="9144000" cy="2950352"/>
          </a:xfrm>
          <a:prstGeom prst="rect">
            <a:avLst/>
          </a:prstGeom>
        </p:spPr>
      </p:pic>
      <p:pic>
        <p:nvPicPr>
          <p:cNvPr id="6" name="圖片 5">
            <a:extLst>
              <a:ext uri="{FF2B5EF4-FFF2-40B4-BE49-F238E27FC236}">
                <a16:creationId xmlns:a16="http://schemas.microsoft.com/office/drawing/2014/main" id="{F317075E-0A83-4A92-9556-58299729DF7C}"/>
              </a:ext>
            </a:extLst>
          </p:cNvPr>
          <p:cNvPicPr>
            <a:picLocks noChangeAspect="1"/>
          </p:cNvPicPr>
          <p:nvPr/>
        </p:nvPicPr>
        <p:blipFill>
          <a:blip r:embed="rId3"/>
          <a:stretch>
            <a:fillRect/>
          </a:stretch>
        </p:blipFill>
        <p:spPr>
          <a:xfrm>
            <a:off x="447329" y="3696650"/>
            <a:ext cx="2467322" cy="3072335"/>
          </a:xfrm>
          <a:prstGeom prst="rect">
            <a:avLst/>
          </a:prstGeom>
        </p:spPr>
      </p:pic>
      <p:sp>
        <p:nvSpPr>
          <p:cNvPr id="7" name="矩形 6">
            <a:extLst>
              <a:ext uri="{FF2B5EF4-FFF2-40B4-BE49-F238E27FC236}">
                <a16:creationId xmlns:a16="http://schemas.microsoft.com/office/drawing/2014/main" id="{6A373804-DB66-4C89-93ED-47DE8A9702F0}"/>
              </a:ext>
            </a:extLst>
          </p:cNvPr>
          <p:cNvSpPr/>
          <p:nvPr/>
        </p:nvSpPr>
        <p:spPr>
          <a:xfrm>
            <a:off x="3314699" y="4129646"/>
            <a:ext cx="5381972" cy="2308324"/>
          </a:xfrm>
          <a:prstGeom prst="rect">
            <a:avLst/>
          </a:prstGeom>
        </p:spPr>
        <p:txBody>
          <a:bodyPr wrap="square">
            <a:spAutoFit/>
          </a:bodyPr>
          <a:lstStyle/>
          <a:p>
            <a:r>
              <a:rPr lang="pt-BR" altLang="zh-TW" dirty="0"/>
              <a:t>Filename</a:t>
            </a:r>
          </a:p>
          <a:p>
            <a:endParaRPr lang="pt-BR" altLang="zh-TW" dirty="0"/>
          </a:p>
          <a:p>
            <a:r>
              <a:rPr lang="pt-BR" altLang="zh-TW" dirty="0"/>
              <a:t>Rinex 2 : </a:t>
            </a:r>
          </a:p>
          <a:p>
            <a:r>
              <a:rPr lang="pt-BR" altLang="zh-TW" dirty="0"/>
              <a:t>ALGO1600.12O </a:t>
            </a:r>
          </a:p>
          <a:p>
            <a:endParaRPr lang="pt-BR" altLang="zh-TW" dirty="0"/>
          </a:p>
          <a:p>
            <a:r>
              <a:rPr lang="pt-BR" altLang="zh-TW" dirty="0"/>
              <a:t>Rinex 3 : ALGO00CAN_R_20121601000_01D_30S_MO.rnx</a:t>
            </a:r>
          </a:p>
          <a:p>
            <a:r>
              <a:rPr lang="pt-BR" altLang="zh-TW" dirty="0"/>
              <a:t>ALGO00CAN_R_20121600000_01D_GN.rnx </a:t>
            </a:r>
            <a:endParaRPr lang="zh-TW" altLang="en-US" dirty="0"/>
          </a:p>
        </p:txBody>
      </p:sp>
    </p:spTree>
    <p:extLst>
      <p:ext uri="{BB962C8B-B14F-4D97-AF65-F5344CB8AC3E}">
        <p14:creationId xmlns:p14="http://schemas.microsoft.com/office/powerpoint/2010/main" val="2970424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F7DC78-13CA-4DB9-B005-FE020704200D}"/>
              </a:ext>
            </a:extLst>
          </p:cNvPr>
          <p:cNvSpPr>
            <a:spLocks noGrp="1"/>
          </p:cNvSpPr>
          <p:nvPr>
            <p:ph type="title"/>
          </p:nvPr>
        </p:nvSpPr>
        <p:spPr/>
        <p:txBody>
          <a:bodyPr>
            <a:normAutofit/>
          </a:bodyPr>
          <a:lstStyle/>
          <a:p>
            <a:r>
              <a:rPr lang="en-US" altLang="zh-TW" dirty="0"/>
              <a:t>Common post-processing software </a:t>
            </a:r>
            <a:endParaRPr lang="zh-TW" altLang="en-US" dirty="0"/>
          </a:p>
        </p:txBody>
      </p:sp>
      <p:sp>
        <p:nvSpPr>
          <p:cNvPr id="3" name="內容版面配置區 2">
            <a:extLst>
              <a:ext uri="{FF2B5EF4-FFF2-40B4-BE49-F238E27FC236}">
                <a16:creationId xmlns:a16="http://schemas.microsoft.com/office/drawing/2014/main" id="{25353CC2-672C-4A9E-80C2-6FBF8E21D1FF}"/>
              </a:ext>
            </a:extLst>
          </p:cNvPr>
          <p:cNvSpPr>
            <a:spLocks noGrp="1"/>
          </p:cNvSpPr>
          <p:nvPr>
            <p:ph idx="1"/>
          </p:nvPr>
        </p:nvSpPr>
        <p:spPr>
          <a:xfrm>
            <a:off x="314325" y="3892731"/>
            <a:ext cx="4257675" cy="2727143"/>
          </a:xfrm>
        </p:spPr>
        <p:txBody>
          <a:bodyPr>
            <a:normAutofit/>
          </a:bodyPr>
          <a:lstStyle/>
          <a:p>
            <a:r>
              <a:rPr lang="en-US" altLang="zh-TW" sz="2200" dirty="0"/>
              <a:t>Bernese (commercial software) </a:t>
            </a:r>
          </a:p>
          <a:p>
            <a:pPr marL="0" indent="0">
              <a:buNone/>
            </a:pPr>
            <a:r>
              <a:rPr lang="en-US" altLang="zh-TW" sz="2200" dirty="0"/>
              <a:t>   </a:t>
            </a:r>
            <a:r>
              <a:rPr lang="en-US" altLang="zh-TW" sz="2200" dirty="0">
                <a:hlinkClick r:id="rId2"/>
              </a:rPr>
              <a:t>http://www.bernese.unibe.ch/</a:t>
            </a:r>
            <a:endParaRPr lang="en-US" altLang="zh-TW" sz="2200" dirty="0"/>
          </a:p>
          <a:p>
            <a:pPr marL="0" indent="0">
              <a:buNone/>
            </a:pPr>
            <a:endParaRPr lang="en-US" altLang="zh-TW" sz="2200" dirty="0"/>
          </a:p>
          <a:p>
            <a:r>
              <a:rPr lang="en-US" altLang="zh-TW" sz="2200" dirty="0"/>
              <a:t>GAMIT/GLOBK (MIT)</a:t>
            </a:r>
          </a:p>
          <a:p>
            <a:pPr marL="0" indent="0">
              <a:buNone/>
            </a:pPr>
            <a:r>
              <a:rPr lang="en-US" altLang="zh-TW" sz="2200" dirty="0"/>
              <a:t>   </a:t>
            </a:r>
            <a:r>
              <a:rPr lang="en-US" altLang="zh-TW" sz="2200" dirty="0">
                <a:hlinkClick r:id="rId3"/>
              </a:rPr>
              <a:t>http://geoweb.mit.edu/gg/</a:t>
            </a:r>
            <a:r>
              <a:rPr lang="en-US" altLang="zh-TW" sz="2200" dirty="0"/>
              <a:t> </a:t>
            </a:r>
          </a:p>
          <a:p>
            <a:endParaRPr lang="en-US" altLang="zh-TW" dirty="0"/>
          </a:p>
          <a:p>
            <a:endParaRPr lang="en-US" altLang="zh-TW" dirty="0"/>
          </a:p>
        </p:txBody>
      </p:sp>
      <p:pic>
        <p:nvPicPr>
          <p:cNvPr id="4" name="Picture 2" descr="C:\Users\user\Desktop\D34E12DD-28D3-41D5-9DBE-E58632E34136.jpeg">
            <a:extLst>
              <a:ext uri="{FF2B5EF4-FFF2-40B4-BE49-F238E27FC236}">
                <a16:creationId xmlns:a16="http://schemas.microsoft.com/office/drawing/2014/main" id="{AA38D1FE-4428-4184-9549-402D3A9A57FF}"/>
              </a:ext>
            </a:extLst>
          </p:cNvPr>
          <p:cNvPicPr>
            <a:picLocks noChangeAspect="1" noChangeArrowheads="1"/>
          </p:cNvPicPr>
          <p:nvPr/>
        </p:nvPicPr>
        <p:blipFill>
          <a:blip r:embed="rId4" cstate="print"/>
          <a:srcRect/>
          <a:stretch>
            <a:fillRect/>
          </a:stretch>
        </p:blipFill>
        <p:spPr bwMode="auto">
          <a:xfrm>
            <a:off x="1230821" y="700469"/>
            <a:ext cx="6682358" cy="2846062"/>
          </a:xfrm>
          <a:prstGeom prst="rect">
            <a:avLst/>
          </a:prstGeom>
          <a:noFill/>
        </p:spPr>
      </p:pic>
      <p:sp>
        <p:nvSpPr>
          <p:cNvPr id="5" name="矩形 4">
            <a:extLst>
              <a:ext uri="{FF2B5EF4-FFF2-40B4-BE49-F238E27FC236}">
                <a16:creationId xmlns:a16="http://schemas.microsoft.com/office/drawing/2014/main" id="{7B47615A-70FF-4ABA-A5FD-F84B0D21243C}"/>
              </a:ext>
            </a:extLst>
          </p:cNvPr>
          <p:cNvSpPr/>
          <p:nvPr/>
        </p:nvSpPr>
        <p:spPr>
          <a:xfrm>
            <a:off x="3798943" y="1246160"/>
            <a:ext cx="1375228" cy="307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93CB7F7-DDAC-40DB-995D-9DCD2E8BE4AC}"/>
              </a:ext>
            </a:extLst>
          </p:cNvPr>
          <p:cNvSpPr txBox="1"/>
          <p:nvPr/>
        </p:nvSpPr>
        <p:spPr>
          <a:xfrm>
            <a:off x="3798943" y="1250877"/>
            <a:ext cx="1600200" cy="261610"/>
          </a:xfrm>
          <a:prstGeom prst="rect">
            <a:avLst/>
          </a:prstGeom>
          <a:noFill/>
        </p:spPr>
        <p:txBody>
          <a:bodyPr wrap="square" rtlCol="0">
            <a:spAutoFit/>
          </a:bodyPr>
          <a:lstStyle/>
          <a:p>
            <a:r>
              <a:rPr lang="en-US" altLang="zh-TW" sz="1100" dirty="0"/>
              <a:t>Relative Positioning</a:t>
            </a:r>
            <a:endParaRPr lang="zh-TW" altLang="en-US" sz="1100" dirty="0"/>
          </a:p>
        </p:txBody>
      </p:sp>
      <p:sp>
        <p:nvSpPr>
          <p:cNvPr id="7" name="內容版面配置區 2">
            <a:extLst>
              <a:ext uri="{FF2B5EF4-FFF2-40B4-BE49-F238E27FC236}">
                <a16:creationId xmlns:a16="http://schemas.microsoft.com/office/drawing/2014/main" id="{AEEDE525-B98B-4CA6-B084-32FC421E3D4D}"/>
              </a:ext>
            </a:extLst>
          </p:cNvPr>
          <p:cNvSpPr txBox="1">
            <a:spLocks/>
          </p:cNvSpPr>
          <p:nvPr/>
        </p:nvSpPr>
        <p:spPr>
          <a:xfrm>
            <a:off x="4718777" y="3897085"/>
            <a:ext cx="4257675" cy="2727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2000" dirty="0"/>
              <a:t>GIPSY-OASIS / </a:t>
            </a:r>
            <a:r>
              <a:rPr lang="en-US" altLang="zh-TW" sz="2000" dirty="0" err="1"/>
              <a:t>GipsyX</a:t>
            </a:r>
            <a:r>
              <a:rPr lang="en-US" altLang="zh-TW" sz="2000" dirty="0"/>
              <a:t> (JPL) </a:t>
            </a:r>
          </a:p>
          <a:p>
            <a:pPr marL="0" indent="0">
              <a:buFont typeface="Arial" panose="020B0604020202020204" pitchFamily="34" charset="0"/>
              <a:buNone/>
            </a:pPr>
            <a:r>
              <a:rPr lang="en-US" altLang="zh-TW" sz="2000" dirty="0"/>
              <a:t>   </a:t>
            </a:r>
            <a:r>
              <a:rPr lang="en-US" altLang="zh-TW" sz="2000" dirty="0">
                <a:hlinkClick r:id="rId5"/>
              </a:rPr>
              <a:t>https://gipsy-oasis.jpl.nasa.gov/</a:t>
            </a:r>
            <a:endParaRPr lang="en-US" altLang="zh-TW" sz="2000" dirty="0"/>
          </a:p>
          <a:p>
            <a:pPr marL="0" indent="0">
              <a:buNone/>
            </a:pPr>
            <a:endParaRPr lang="en-US" altLang="zh-TW" sz="2000" dirty="0"/>
          </a:p>
          <a:p>
            <a:r>
              <a:rPr lang="en-US" altLang="zh-TW" sz="2000" dirty="0"/>
              <a:t>RTKLIB (open source program) </a:t>
            </a:r>
          </a:p>
          <a:p>
            <a:pPr marL="0" indent="0">
              <a:buFont typeface="Arial" panose="020B0604020202020204" pitchFamily="34" charset="0"/>
              <a:buNone/>
            </a:pPr>
            <a:r>
              <a:rPr lang="en-US" altLang="zh-TW" sz="2000" dirty="0"/>
              <a:t>   </a:t>
            </a:r>
            <a:r>
              <a:rPr lang="en-US" altLang="zh-TW" sz="2000" dirty="0">
                <a:hlinkClick r:id="rId6"/>
              </a:rPr>
              <a:t>http://www.rtklib.com/</a:t>
            </a:r>
            <a:endParaRPr lang="zh-TW" altLang="en-US" sz="2000" dirty="0"/>
          </a:p>
        </p:txBody>
      </p:sp>
    </p:spTree>
    <p:extLst>
      <p:ext uri="{BB962C8B-B14F-4D97-AF65-F5344CB8AC3E}">
        <p14:creationId xmlns:p14="http://schemas.microsoft.com/office/powerpoint/2010/main" val="1970717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1A3340-325D-45B6-8C8B-F148687F3237}"/>
              </a:ext>
            </a:extLst>
          </p:cNvPr>
          <p:cNvSpPr>
            <a:spLocks noGrp="1"/>
          </p:cNvSpPr>
          <p:nvPr>
            <p:ph type="title"/>
          </p:nvPr>
        </p:nvSpPr>
        <p:spPr/>
        <p:txBody>
          <a:bodyPr>
            <a:normAutofit/>
          </a:bodyPr>
          <a:lstStyle/>
          <a:p>
            <a:r>
              <a:rPr lang="en-US" altLang="zh-TW" dirty="0"/>
              <a:t>Online GNSS post-processing service </a:t>
            </a:r>
            <a:endParaRPr lang="zh-TW" altLang="en-US" dirty="0"/>
          </a:p>
        </p:txBody>
      </p:sp>
      <p:sp>
        <p:nvSpPr>
          <p:cNvPr id="3" name="內容版面配置區 2">
            <a:extLst>
              <a:ext uri="{FF2B5EF4-FFF2-40B4-BE49-F238E27FC236}">
                <a16:creationId xmlns:a16="http://schemas.microsoft.com/office/drawing/2014/main" id="{BF09D45E-F6F5-4E88-9ECF-B2E4F72650A0}"/>
              </a:ext>
            </a:extLst>
          </p:cNvPr>
          <p:cNvSpPr>
            <a:spLocks noGrp="1"/>
          </p:cNvSpPr>
          <p:nvPr>
            <p:ph idx="1"/>
          </p:nvPr>
        </p:nvSpPr>
        <p:spPr>
          <a:xfrm>
            <a:off x="276225" y="990600"/>
            <a:ext cx="8553450" cy="5753100"/>
          </a:xfrm>
        </p:spPr>
        <p:txBody>
          <a:bodyPr>
            <a:normAutofit/>
          </a:bodyPr>
          <a:lstStyle/>
          <a:p>
            <a:r>
              <a:rPr lang="en-US" altLang="zh-TW" dirty="0"/>
              <a:t>Geoscience Australia</a:t>
            </a:r>
          </a:p>
          <a:p>
            <a:pPr marL="0" indent="0">
              <a:buNone/>
            </a:pPr>
            <a:r>
              <a:rPr lang="en-US" altLang="zh-TW" dirty="0"/>
              <a:t>   AUSPOS online GPS processing service </a:t>
            </a:r>
          </a:p>
          <a:p>
            <a:pPr marL="0" indent="0">
              <a:buNone/>
            </a:pPr>
            <a:r>
              <a:rPr lang="en-US" altLang="zh-TW" dirty="0"/>
              <a:t>    </a:t>
            </a:r>
            <a:r>
              <a:rPr lang="en-US" altLang="zh-TW" dirty="0">
                <a:hlinkClick r:id="rId2"/>
              </a:rPr>
              <a:t>http://www.ga.gov.au/bin/gps.pl</a:t>
            </a:r>
            <a:r>
              <a:rPr lang="en-US" altLang="zh-TW" dirty="0"/>
              <a:t> </a:t>
            </a:r>
          </a:p>
          <a:p>
            <a:pPr marL="0" indent="0">
              <a:buNone/>
            </a:pPr>
            <a:endParaRPr lang="en-US" altLang="zh-TW" dirty="0"/>
          </a:p>
          <a:p>
            <a:r>
              <a:rPr lang="en-US" altLang="zh-TW" dirty="0"/>
              <a:t>NOAA</a:t>
            </a:r>
          </a:p>
          <a:p>
            <a:pPr marL="0" indent="0">
              <a:buNone/>
            </a:pPr>
            <a:r>
              <a:rPr lang="en-US" altLang="zh-TW" dirty="0"/>
              <a:t>   OPUS: Online Positioning User Service </a:t>
            </a:r>
          </a:p>
          <a:p>
            <a:pPr marL="0" indent="0">
              <a:buNone/>
            </a:pPr>
            <a:r>
              <a:rPr lang="en-US" altLang="zh-TW" dirty="0"/>
              <a:t>   </a:t>
            </a:r>
            <a:r>
              <a:rPr lang="en-US" altLang="zh-TW" dirty="0">
                <a:hlinkClick r:id="rId3"/>
              </a:rPr>
              <a:t>https://www.ngs.noaa.gov/OPUS/ </a:t>
            </a:r>
            <a:endParaRPr lang="en-US" altLang="zh-TW" dirty="0"/>
          </a:p>
          <a:p>
            <a:pPr marL="0" indent="0">
              <a:buNone/>
            </a:pPr>
            <a:endParaRPr lang="en-US" altLang="zh-TW" dirty="0"/>
          </a:p>
          <a:p>
            <a:r>
              <a:rPr lang="en-US" altLang="zh-TW" dirty="0"/>
              <a:t>JPL</a:t>
            </a:r>
          </a:p>
          <a:p>
            <a:pPr marL="0" indent="0">
              <a:buNone/>
            </a:pPr>
            <a:r>
              <a:rPr lang="en-US" altLang="zh-TW" dirty="0"/>
              <a:t>   The Global Differential GPS (GDGPS) System </a:t>
            </a:r>
          </a:p>
          <a:p>
            <a:pPr marL="0" indent="0">
              <a:buNone/>
            </a:pPr>
            <a:r>
              <a:rPr lang="en-US" altLang="zh-TW" dirty="0"/>
              <a:t>   </a:t>
            </a:r>
            <a:r>
              <a:rPr lang="en-US" altLang="zh-TW" dirty="0">
                <a:hlinkClick r:id="rId4"/>
              </a:rPr>
              <a:t>http://www.gdgps.net/ </a:t>
            </a:r>
            <a:endParaRPr lang="zh-TW" altLang="en-US" dirty="0"/>
          </a:p>
        </p:txBody>
      </p:sp>
    </p:spTree>
    <p:extLst>
      <p:ext uri="{BB962C8B-B14F-4D97-AF65-F5344CB8AC3E}">
        <p14:creationId xmlns:p14="http://schemas.microsoft.com/office/powerpoint/2010/main" val="1898132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22DB78-D67C-401A-AFF8-03A5BD1853A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65FD9E8-4D9B-42AB-912D-3B650FC76AED}"/>
              </a:ext>
            </a:extLst>
          </p:cNvPr>
          <p:cNvSpPr>
            <a:spLocks noGrp="1"/>
          </p:cNvSpPr>
          <p:nvPr>
            <p:ph idx="1"/>
          </p:nvPr>
        </p:nvSpPr>
        <p:spPr/>
        <p:txBody>
          <a:bodyPr/>
          <a:lstStyle/>
          <a:p>
            <a:endParaRPr lang="zh-TW" altLang="en-US"/>
          </a:p>
        </p:txBody>
      </p:sp>
      <p:sp>
        <p:nvSpPr>
          <p:cNvPr id="4" name="矩形 3">
            <a:extLst>
              <a:ext uri="{FF2B5EF4-FFF2-40B4-BE49-F238E27FC236}">
                <a16:creationId xmlns:a16="http://schemas.microsoft.com/office/drawing/2014/main" id="{2641917C-C680-46C5-B6F7-E9FE8F2A6206}"/>
              </a:ext>
            </a:extLst>
          </p:cNvPr>
          <p:cNvSpPr/>
          <p:nvPr/>
        </p:nvSpPr>
        <p:spPr>
          <a:xfrm>
            <a:off x="2295060" y="6488668"/>
            <a:ext cx="4553875" cy="369332"/>
          </a:xfrm>
          <a:prstGeom prst="rect">
            <a:avLst/>
          </a:prstGeom>
        </p:spPr>
        <p:txBody>
          <a:bodyPr wrap="none">
            <a:spAutoFit/>
          </a:bodyPr>
          <a:lstStyle/>
          <a:p>
            <a:r>
              <a:rPr lang="zh-TW" altLang="en-US" dirty="0"/>
              <a:t>https://sideshow.jpl.nasa.gov/post/series.html</a:t>
            </a:r>
          </a:p>
        </p:txBody>
      </p:sp>
      <p:pic>
        <p:nvPicPr>
          <p:cNvPr id="5" name="圖片 4">
            <a:extLst>
              <a:ext uri="{FF2B5EF4-FFF2-40B4-BE49-F238E27FC236}">
                <a16:creationId xmlns:a16="http://schemas.microsoft.com/office/drawing/2014/main" id="{CF5A359D-EA1C-46FA-9F16-A250314A72F6}"/>
              </a:ext>
            </a:extLst>
          </p:cNvPr>
          <p:cNvPicPr>
            <a:picLocks noChangeAspect="1"/>
          </p:cNvPicPr>
          <p:nvPr/>
        </p:nvPicPr>
        <p:blipFill>
          <a:blip r:embed="rId2"/>
          <a:stretch>
            <a:fillRect/>
          </a:stretch>
        </p:blipFill>
        <p:spPr>
          <a:xfrm>
            <a:off x="-1" y="0"/>
            <a:ext cx="9144000" cy="3535510"/>
          </a:xfrm>
          <a:prstGeom prst="rect">
            <a:avLst/>
          </a:prstGeom>
        </p:spPr>
      </p:pic>
      <p:pic>
        <p:nvPicPr>
          <p:cNvPr id="6" name="圖片 5">
            <a:extLst>
              <a:ext uri="{FF2B5EF4-FFF2-40B4-BE49-F238E27FC236}">
                <a16:creationId xmlns:a16="http://schemas.microsoft.com/office/drawing/2014/main" id="{44F7A98D-6726-4B29-B4ED-3940C12D729D}"/>
              </a:ext>
            </a:extLst>
          </p:cNvPr>
          <p:cNvPicPr>
            <a:picLocks noChangeAspect="1"/>
          </p:cNvPicPr>
          <p:nvPr/>
        </p:nvPicPr>
        <p:blipFill>
          <a:blip r:embed="rId3"/>
          <a:stretch>
            <a:fillRect/>
          </a:stretch>
        </p:blipFill>
        <p:spPr>
          <a:xfrm>
            <a:off x="1920261" y="3561361"/>
            <a:ext cx="5303475" cy="2932386"/>
          </a:xfrm>
          <a:prstGeom prst="rect">
            <a:avLst/>
          </a:prstGeom>
        </p:spPr>
      </p:pic>
    </p:spTree>
    <p:extLst>
      <p:ext uri="{BB962C8B-B14F-4D97-AF65-F5344CB8AC3E}">
        <p14:creationId xmlns:p14="http://schemas.microsoft.com/office/powerpoint/2010/main" val="2248340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3F04CD-FCFD-4979-9388-1CDF88A7B38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31DDB16-6455-4134-854B-D33DB965019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17F99826-6830-4766-ABF4-C44A4D6D8C62}"/>
              </a:ext>
            </a:extLst>
          </p:cNvPr>
          <p:cNvPicPr>
            <a:picLocks noChangeAspect="1"/>
          </p:cNvPicPr>
          <p:nvPr/>
        </p:nvPicPr>
        <p:blipFill>
          <a:blip r:embed="rId2"/>
          <a:stretch>
            <a:fillRect/>
          </a:stretch>
        </p:blipFill>
        <p:spPr>
          <a:xfrm>
            <a:off x="0" y="-111982"/>
            <a:ext cx="9144000" cy="6288945"/>
          </a:xfrm>
          <a:prstGeom prst="rect">
            <a:avLst/>
          </a:prstGeom>
        </p:spPr>
      </p:pic>
    </p:spTree>
    <p:extLst>
      <p:ext uri="{BB962C8B-B14F-4D97-AF65-F5344CB8AC3E}">
        <p14:creationId xmlns:p14="http://schemas.microsoft.com/office/powerpoint/2010/main" val="2672723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C86152C3-1863-46ED-988B-881EA4735D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0727"/>
            <a:ext cx="4707094" cy="5978769"/>
          </a:xfrm>
        </p:spPr>
      </p:pic>
      <p:pic>
        <p:nvPicPr>
          <p:cNvPr id="7" name="圖片 6">
            <a:extLst>
              <a:ext uri="{FF2B5EF4-FFF2-40B4-BE49-F238E27FC236}">
                <a16:creationId xmlns:a16="http://schemas.microsoft.com/office/drawing/2014/main" id="{B0226E0C-DD1C-4AD3-AE39-8DA585CAE991}"/>
              </a:ext>
            </a:extLst>
          </p:cNvPr>
          <p:cNvPicPr>
            <a:picLocks noChangeAspect="1"/>
          </p:cNvPicPr>
          <p:nvPr/>
        </p:nvPicPr>
        <p:blipFill rotWithShape="1">
          <a:blip r:embed="rId3">
            <a:extLst>
              <a:ext uri="{28A0092B-C50C-407E-A947-70E740481C1C}">
                <a14:useLocalDpi xmlns:a14="http://schemas.microsoft.com/office/drawing/2010/main" val="0"/>
              </a:ext>
            </a:extLst>
          </a:blip>
          <a:srcRect l="4787"/>
          <a:stretch/>
        </p:blipFill>
        <p:spPr>
          <a:xfrm>
            <a:off x="4662435" y="666473"/>
            <a:ext cx="4481565" cy="5983023"/>
          </a:xfrm>
          <a:prstGeom prst="rect">
            <a:avLst/>
          </a:prstGeom>
        </p:spPr>
      </p:pic>
      <p:sp>
        <p:nvSpPr>
          <p:cNvPr id="8" name="標題 1">
            <a:extLst>
              <a:ext uri="{FF2B5EF4-FFF2-40B4-BE49-F238E27FC236}">
                <a16:creationId xmlns:a16="http://schemas.microsoft.com/office/drawing/2014/main" id="{121252E9-06EE-41FE-B2D7-2C4DB97F376B}"/>
              </a:ext>
            </a:extLst>
          </p:cNvPr>
          <p:cNvSpPr txBox="1">
            <a:spLocks/>
          </p:cNvSpPr>
          <p:nvPr/>
        </p:nvSpPr>
        <p:spPr>
          <a:xfrm>
            <a:off x="538216" y="-150417"/>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000" b="1" dirty="0">
                <a:latin typeface="Helvetica" pitchFamily="2" charset="0"/>
              </a:rPr>
              <a:t>Velocity Field (2010-2025)</a:t>
            </a:r>
            <a:endParaRPr kumimoji="1" lang="zh-TW" altLang="en-US" sz="3000" b="1" dirty="0">
              <a:latin typeface="Helvetica" pitchFamily="2" charset="0"/>
            </a:endParaRPr>
          </a:p>
        </p:txBody>
      </p:sp>
    </p:spTree>
    <p:extLst>
      <p:ext uri="{BB962C8B-B14F-4D97-AF65-F5344CB8AC3E}">
        <p14:creationId xmlns:p14="http://schemas.microsoft.com/office/powerpoint/2010/main" val="2121226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E95326-7828-4ABD-95D0-81AB9C7F7E8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74D00396-A5D2-4412-ACAD-716CF8116134}"/>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394A3BBA-C1DC-4973-901D-5FBFAE30359A}"/>
              </a:ext>
            </a:extLst>
          </p:cNvPr>
          <p:cNvPicPr>
            <a:picLocks noChangeAspect="1"/>
          </p:cNvPicPr>
          <p:nvPr/>
        </p:nvPicPr>
        <p:blipFill>
          <a:blip r:embed="rId2"/>
          <a:stretch>
            <a:fillRect/>
          </a:stretch>
        </p:blipFill>
        <p:spPr>
          <a:xfrm>
            <a:off x="890784" y="160125"/>
            <a:ext cx="7362430" cy="6256960"/>
          </a:xfrm>
          <a:prstGeom prst="rect">
            <a:avLst/>
          </a:prstGeom>
        </p:spPr>
      </p:pic>
      <p:sp>
        <p:nvSpPr>
          <p:cNvPr id="5" name="矩形 4">
            <a:extLst>
              <a:ext uri="{FF2B5EF4-FFF2-40B4-BE49-F238E27FC236}">
                <a16:creationId xmlns:a16="http://schemas.microsoft.com/office/drawing/2014/main" id="{866C6243-ED15-4EE3-BCF7-00C90E24F662}"/>
              </a:ext>
            </a:extLst>
          </p:cNvPr>
          <p:cNvSpPr/>
          <p:nvPr/>
        </p:nvSpPr>
        <p:spPr>
          <a:xfrm>
            <a:off x="3371991" y="6417085"/>
            <a:ext cx="2400016" cy="369332"/>
          </a:xfrm>
          <a:prstGeom prst="rect">
            <a:avLst/>
          </a:prstGeom>
        </p:spPr>
        <p:txBody>
          <a:bodyPr wrap="none">
            <a:spAutoFit/>
          </a:bodyPr>
          <a:lstStyle/>
          <a:p>
            <a:r>
              <a:rPr lang="zh-TW" altLang="en-US" dirty="0"/>
              <a:t>http://garner.ucsd.edu/</a:t>
            </a:r>
          </a:p>
        </p:txBody>
      </p:sp>
    </p:spTree>
    <p:extLst>
      <p:ext uri="{BB962C8B-B14F-4D97-AF65-F5344CB8AC3E}">
        <p14:creationId xmlns:p14="http://schemas.microsoft.com/office/powerpoint/2010/main" val="504873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242A388-7C44-4B26-A469-EE27F4599BCB}"/>
              </a:ext>
            </a:extLst>
          </p:cNvPr>
          <p:cNvPicPr>
            <a:picLocks noChangeAspect="1"/>
          </p:cNvPicPr>
          <p:nvPr/>
        </p:nvPicPr>
        <p:blipFill>
          <a:blip r:embed="rId2"/>
          <a:stretch>
            <a:fillRect/>
          </a:stretch>
        </p:blipFill>
        <p:spPr>
          <a:xfrm>
            <a:off x="-1" y="6044577"/>
            <a:ext cx="9143999" cy="813423"/>
          </a:xfrm>
          <a:prstGeom prst="rect">
            <a:avLst/>
          </a:prstGeom>
        </p:spPr>
      </p:pic>
      <p:sp>
        <p:nvSpPr>
          <p:cNvPr id="2" name="標題 1">
            <a:extLst>
              <a:ext uri="{FF2B5EF4-FFF2-40B4-BE49-F238E27FC236}">
                <a16:creationId xmlns:a16="http://schemas.microsoft.com/office/drawing/2014/main" id="{088C7104-D501-4B7E-BD20-36EC6292E2CB}"/>
              </a:ext>
            </a:extLst>
          </p:cNvPr>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5B436E9A-242A-4E63-A20E-478AFBE96B76}"/>
              </a:ext>
            </a:extLst>
          </p:cNvPr>
          <p:cNvPicPr>
            <a:picLocks noChangeAspect="1"/>
          </p:cNvPicPr>
          <p:nvPr/>
        </p:nvPicPr>
        <p:blipFill rotWithShape="1">
          <a:blip r:embed="rId3"/>
          <a:srcRect t="20102"/>
          <a:stretch/>
        </p:blipFill>
        <p:spPr>
          <a:xfrm>
            <a:off x="1771482" y="6092534"/>
            <a:ext cx="2705100" cy="765466"/>
          </a:xfrm>
          <a:prstGeom prst="rect">
            <a:avLst/>
          </a:prstGeom>
        </p:spPr>
      </p:pic>
      <p:pic>
        <p:nvPicPr>
          <p:cNvPr id="7" name="圖片 6">
            <a:extLst>
              <a:ext uri="{FF2B5EF4-FFF2-40B4-BE49-F238E27FC236}">
                <a16:creationId xmlns:a16="http://schemas.microsoft.com/office/drawing/2014/main" id="{D4224C27-51EE-4A42-95FF-57EFA7384BC4}"/>
              </a:ext>
            </a:extLst>
          </p:cNvPr>
          <p:cNvPicPr>
            <a:picLocks noChangeAspect="1"/>
          </p:cNvPicPr>
          <p:nvPr/>
        </p:nvPicPr>
        <p:blipFill>
          <a:blip r:embed="rId4"/>
          <a:stretch>
            <a:fillRect/>
          </a:stretch>
        </p:blipFill>
        <p:spPr>
          <a:xfrm>
            <a:off x="5476618" y="6242649"/>
            <a:ext cx="1333672" cy="465235"/>
          </a:xfrm>
          <a:prstGeom prst="rect">
            <a:avLst/>
          </a:prstGeom>
        </p:spPr>
      </p:pic>
      <p:pic>
        <p:nvPicPr>
          <p:cNvPr id="3" name="圖片 2">
            <a:extLst>
              <a:ext uri="{FF2B5EF4-FFF2-40B4-BE49-F238E27FC236}">
                <a16:creationId xmlns:a16="http://schemas.microsoft.com/office/drawing/2014/main" id="{7473766D-EC56-458D-B9E7-FF70AD2BEA88}"/>
              </a:ext>
            </a:extLst>
          </p:cNvPr>
          <p:cNvPicPr>
            <a:picLocks noChangeAspect="1"/>
          </p:cNvPicPr>
          <p:nvPr/>
        </p:nvPicPr>
        <p:blipFill>
          <a:blip r:embed="rId5"/>
          <a:stretch>
            <a:fillRect/>
          </a:stretch>
        </p:blipFill>
        <p:spPr>
          <a:xfrm>
            <a:off x="-2" y="8731"/>
            <a:ext cx="9144000" cy="5709387"/>
          </a:xfrm>
          <a:prstGeom prst="rect">
            <a:avLst/>
          </a:prstGeom>
        </p:spPr>
      </p:pic>
      <p:sp>
        <p:nvSpPr>
          <p:cNvPr id="8" name="文字方塊 7">
            <a:extLst>
              <a:ext uri="{FF2B5EF4-FFF2-40B4-BE49-F238E27FC236}">
                <a16:creationId xmlns:a16="http://schemas.microsoft.com/office/drawing/2014/main" id="{FC4AF091-91B3-48EE-B8B1-55409040BA7D}"/>
              </a:ext>
            </a:extLst>
          </p:cNvPr>
          <p:cNvSpPr txBox="1"/>
          <p:nvPr/>
        </p:nvSpPr>
        <p:spPr>
          <a:xfrm>
            <a:off x="1467657" y="3604257"/>
            <a:ext cx="620868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altLang="zh-TW" sz="3600" dirty="0"/>
              <a:t>https://tgm.earth.sinica.edu.tw/</a:t>
            </a:r>
            <a:endParaRPr lang="zh-TW" altLang="en-US" sz="3600" dirty="0"/>
          </a:p>
        </p:txBody>
      </p:sp>
    </p:spTree>
    <p:extLst>
      <p:ext uri="{BB962C8B-B14F-4D97-AF65-F5344CB8AC3E}">
        <p14:creationId xmlns:p14="http://schemas.microsoft.com/office/powerpoint/2010/main" val="4114825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D90408DC-9C3E-4A36-9EC3-740A124621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346" y="633048"/>
            <a:ext cx="7237306" cy="6174712"/>
          </a:xfrm>
        </p:spPr>
      </p:pic>
      <p:sp>
        <p:nvSpPr>
          <p:cNvPr id="6" name="標題 1">
            <a:extLst>
              <a:ext uri="{FF2B5EF4-FFF2-40B4-BE49-F238E27FC236}">
                <a16:creationId xmlns:a16="http://schemas.microsoft.com/office/drawing/2014/main" id="{FC87F909-A0A9-4029-BB67-E9481ED2D9C5}"/>
              </a:ext>
            </a:extLst>
          </p:cNvPr>
          <p:cNvSpPr txBox="1">
            <a:spLocks/>
          </p:cNvSpPr>
          <p:nvPr/>
        </p:nvSpPr>
        <p:spPr>
          <a:xfrm>
            <a:off x="467248" y="-180870"/>
            <a:ext cx="8209503"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000" b="1" dirty="0">
                <a:latin typeface="Helvetica" pitchFamily="2" charset="0"/>
              </a:rPr>
              <a:t>Coseismic displacement (2024/04/03 event)</a:t>
            </a:r>
            <a:endParaRPr kumimoji="1" lang="zh-TW" altLang="en-US" sz="3000" b="1" dirty="0">
              <a:latin typeface="Helvetica" pitchFamily="2" charset="0"/>
            </a:endParaRPr>
          </a:p>
        </p:txBody>
      </p:sp>
    </p:spTree>
    <p:extLst>
      <p:ext uri="{BB962C8B-B14F-4D97-AF65-F5344CB8AC3E}">
        <p14:creationId xmlns:p14="http://schemas.microsoft.com/office/powerpoint/2010/main" val="371885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18D502-2124-4D79-B38B-F62DFBDFCBAE}"/>
              </a:ext>
            </a:extLst>
          </p:cNvPr>
          <p:cNvSpPr>
            <a:spLocks noGrp="1"/>
          </p:cNvSpPr>
          <p:nvPr>
            <p:ph type="title"/>
          </p:nvPr>
        </p:nvSpPr>
        <p:spPr/>
        <p:txBody>
          <a:bodyPr>
            <a:normAutofit/>
          </a:bodyPr>
          <a:lstStyle/>
          <a:p>
            <a:r>
              <a:rPr kumimoji="1" lang="en-US" altLang="zh-TW" dirty="0"/>
              <a:t>What is GPS?</a:t>
            </a:r>
            <a:endParaRPr lang="zh-TW" altLang="en-US" dirty="0"/>
          </a:p>
        </p:txBody>
      </p:sp>
      <p:sp>
        <p:nvSpPr>
          <p:cNvPr id="3" name="內容版面配置區 2">
            <a:extLst>
              <a:ext uri="{FF2B5EF4-FFF2-40B4-BE49-F238E27FC236}">
                <a16:creationId xmlns:a16="http://schemas.microsoft.com/office/drawing/2014/main" id="{FCB56A3E-98DE-4FDA-B4E8-D47793C1F0C1}"/>
              </a:ext>
            </a:extLst>
          </p:cNvPr>
          <p:cNvSpPr>
            <a:spLocks noGrp="1"/>
          </p:cNvSpPr>
          <p:nvPr>
            <p:ph idx="1"/>
          </p:nvPr>
        </p:nvSpPr>
        <p:spPr>
          <a:xfrm>
            <a:off x="261258" y="714103"/>
            <a:ext cx="5921828" cy="2371997"/>
          </a:xfrm>
        </p:spPr>
        <p:txBody>
          <a:bodyPr>
            <a:noAutofit/>
          </a:bodyPr>
          <a:lstStyle/>
          <a:p>
            <a:pPr marL="0" indent="0" algn="just">
              <a:lnSpc>
                <a:spcPct val="100000"/>
              </a:lnSpc>
              <a:spcAft>
                <a:spcPts val="450"/>
              </a:spcAft>
              <a:buNone/>
            </a:pPr>
            <a:r>
              <a:rPr lang="en-US" altLang="zh-TW" sz="2000" dirty="0"/>
              <a:t>The </a:t>
            </a:r>
            <a:r>
              <a:rPr lang="en-US" altLang="zh-TW" sz="2000" dirty="0">
                <a:solidFill>
                  <a:schemeClr val="accent4"/>
                </a:solidFill>
              </a:rPr>
              <a:t>global positioning system </a:t>
            </a:r>
            <a:r>
              <a:rPr lang="en-US" altLang="zh-TW" sz="2000" dirty="0"/>
              <a:t>is a satellite-based navigation system consisting of a network of 24 orbiting satellites that are eleven thousand nautical miles in space and in six different orbital paths. The satellites are constantly moving, making two complete orbits around the Earth in just under 24 hours.</a:t>
            </a:r>
          </a:p>
          <a:p>
            <a:pPr marL="0" indent="0">
              <a:spcAft>
                <a:spcPts val="450"/>
              </a:spcAft>
              <a:buNone/>
            </a:pPr>
            <a:endParaRPr lang="zh-TW" altLang="en-US" dirty="0"/>
          </a:p>
        </p:txBody>
      </p:sp>
      <p:pic>
        <p:nvPicPr>
          <p:cNvPr id="3074" name="Picture 2" descr="https://upload.wikimedia.org/wikipedia/commons/2/27/GPS24goldenSML.gif">
            <a:extLst>
              <a:ext uri="{FF2B5EF4-FFF2-40B4-BE49-F238E27FC236}">
                <a16:creationId xmlns:a16="http://schemas.microsoft.com/office/drawing/2014/main" id="{1292ED81-7F81-4629-92D2-1B4EF076CE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0"/>
            <a:ext cx="2828925"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046E7100-F7F0-48CF-B533-7A4D4C659622}"/>
              </a:ext>
            </a:extLst>
          </p:cNvPr>
          <p:cNvSpPr/>
          <p:nvPr/>
        </p:nvSpPr>
        <p:spPr>
          <a:xfrm>
            <a:off x="261258" y="4778782"/>
            <a:ext cx="8630193" cy="1796261"/>
          </a:xfrm>
          <a:prstGeom prst="rect">
            <a:avLst/>
          </a:prstGeom>
        </p:spPr>
        <p:txBody>
          <a:bodyPr wrap="square">
            <a:spAutoFit/>
          </a:bodyPr>
          <a:lstStyle/>
          <a:p>
            <a:pPr marL="285750" indent="-285750" algn="just">
              <a:lnSpc>
                <a:spcPct val="120000"/>
              </a:lnSpc>
              <a:spcAft>
                <a:spcPts val="450"/>
              </a:spcAft>
              <a:buFont typeface="Arial" panose="020B0604020202020204" pitchFamily="34" charset="0"/>
              <a:buChar char="•"/>
            </a:pPr>
            <a:r>
              <a:rPr lang="en-US" altLang="zh-TW" dirty="0"/>
              <a:t>The GPS project was started by the U.S. Department of Defense in 1973. The first prototype spacecraft was launched in 1978 and the full constellation of 24 satellites became operational in 1993.</a:t>
            </a:r>
          </a:p>
          <a:p>
            <a:pPr marL="285750" indent="-285750" algn="just">
              <a:lnSpc>
                <a:spcPct val="120000"/>
              </a:lnSpc>
              <a:spcAft>
                <a:spcPts val="450"/>
              </a:spcAft>
              <a:buFont typeface="Arial" panose="020B0604020202020204" pitchFamily="34" charset="0"/>
              <a:buChar char="•"/>
            </a:pPr>
            <a:r>
              <a:rPr lang="en-US" altLang="zh-TW" dirty="0"/>
              <a:t>Originally limited to use by the United States military, civilian use was allowed from the 1980s.</a:t>
            </a:r>
          </a:p>
        </p:txBody>
      </p:sp>
      <p:sp>
        <p:nvSpPr>
          <p:cNvPr id="5" name="矩形 4">
            <a:extLst>
              <a:ext uri="{FF2B5EF4-FFF2-40B4-BE49-F238E27FC236}">
                <a16:creationId xmlns:a16="http://schemas.microsoft.com/office/drawing/2014/main" id="{56053F9E-EC9E-484C-803C-7ACA737A7B6D}"/>
              </a:ext>
            </a:extLst>
          </p:cNvPr>
          <p:cNvSpPr/>
          <p:nvPr/>
        </p:nvSpPr>
        <p:spPr>
          <a:xfrm>
            <a:off x="8424770" y="2921912"/>
            <a:ext cx="782587" cy="276999"/>
          </a:xfrm>
          <a:prstGeom prst="rect">
            <a:avLst/>
          </a:prstGeom>
        </p:spPr>
        <p:txBody>
          <a:bodyPr wrap="none">
            <a:spAutoFit/>
          </a:bodyPr>
          <a:lstStyle/>
          <a:p>
            <a:r>
              <a:rPr lang="en-US" altLang="zh-TW" sz="1200" i="1" dirty="0" err="1">
                <a:solidFill>
                  <a:schemeClr val="bg1">
                    <a:lumMod val="50000"/>
                  </a:schemeClr>
                </a:solidFill>
              </a:rPr>
              <a:t>wikipedia</a:t>
            </a:r>
            <a:endParaRPr lang="zh-TW" altLang="en-US" sz="1200" i="1" dirty="0">
              <a:solidFill>
                <a:schemeClr val="bg1">
                  <a:lumMod val="50000"/>
                </a:schemeClr>
              </a:solidFill>
            </a:endParaRPr>
          </a:p>
        </p:txBody>
      </p:sp>
    </p:spTree>
    <p:extLst>
      <p:ext uri="{BB962C8B-B14F-4D97-AF65-F5344CB8AC3E}">
        <p14:creationId xmlns:p14="http://schemas.microsoft.com/office/powerpoint/2010/main" val="2221166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A65DB6-A0ED-4B7F-A0B2-DE57FEE27D59}"/>
              </a:ext>
            </a:extLst>
          </p:cNvPr>
          <p:cNvSpPr>
            <a:spLocks noGrp="1"/>
          </p:cNvSpPr>
          <p:nvPr>
            <p:ph type="title"/>
          </p:nvPr>
        </p:nvSpPr>
        <p:spPr>
          <a:xfrm>
            <a:off x="0" y="0"/>
            <a:ext cx="9144000" cy="615776"/>
          </a:xfrm>
        </p:spPr>
        <p:txBody>
          <a:bodyPr>
            <a:normAutofit/>
          </a:bodyPr>
          <a:lstStyle/>
          <a:p>
            <a:r>
              <a:rPr kumimoji="1" lang="en-US" altLang="zh-TW" dirty="0"/>
              <a:t>GNSS</a:t>
            </a:r>
            <a:r>
              <a:rPr kumimoji="1" lang="zh-TW" altLang="en-US" dirty="0"/>
              <a:t> </a:t>
            </a:r>
            <a:r>
              <a:rPr kumimoji="1" lang="en-US" altLang="zh-TW" dirty="0"/>
              <a:t>:</a:t>
            </a:r>
            <a:r>
              <a:rPr kumimoji="1" lang="zh-TW" altLang="en-US" dirty="0"/>
              <a:t> </a:t>
            </a:r>
            <a:r>
              <a:rPr lang="en-US" altLang="zh-TW" dirty="0"/>
              <a:t>Global Navigation Satellite System</a:t>
            </a:r>
            <a:endParaRPr lang="zh-TW" altLang="en-US" dirty="0"/>
          </a:p>
        </p:txBody>
      </p:sp>
      <p:sp>
        <p:nvSpPr>
          <p:cNvPr id="3" name="內容版面配置區 2">
            <a:extLst>
              <a:ext uri="{FF2B5EF4-FFF2-40B4-BE49-F238E27FC236}">
                <a16:creationId xmlns:a16="http://schemas.microsoft.com/office/drawing/2014/main" id="{360B1AC5-E265-4110-AC26-E34ED6AA01A7}"/>
              </a:ext>
            </a:extLst>
          </p:cNvPr>
          <p:cNvSpPr>
            <a:spLocks noGrp="1"/>
          </p:cNvSpPr>
          <p:nvPr>
            <p:ph idx="1"/>
          </p:nvPr>
        </p:nvSpPr>
        <p:spPr/>
        <p:txBody>
          <a:bodyPr/>
          <a:lstStyle/>
          <a:p>
            <a:endParaRPr lang="zh-TW" altLang="en-US" dirty="0"/>
          </a:p>
        </p:txBody>
      </p:sp>
      <p:sp>
        <p:nvSpPr>
          <p:cNvPr id="4" name="object 4">
            <a:extLst>
              <a:ext uri="{FF2B5EF4-FFF2-40B4-BE49-F238E27FC236}">
                <a16:creationId xmlns:a16="http://schemas.microsoft.com/office/drawing/2014/main" id="{8CEF2DA9-C942-453B-B690-6D325B654380}"/>
              </a:ext>
            </a:extLst>
          </p:cNvPr>
          <p:cNvSpPr/>
          <p:nvPr/>
        </p:nvSpPr>
        <p:spPr>
          <a:xfrm>
            <a:off x="217078" y="821262"/>
            <a:ext cx="2862072" cy="2862072"/>
          </a:xfrm>
          <a:prstGeom prst="rect">
            <a:avLst/>
          </a:prstGeom>
          <a:blipFill>
            <a:blip r:embed="rId3" cstate="print"/>
            <a:stretch>
              <a:fillRect/>
            </a:stretch>
          </a:blipFill>
        </p:spPr>
        <p:txBody>
          <a:bodyPr wrap="square" lIns="0" tIns="0" rIns="0" bIns="0" rtlCol="0"/>
          <a:lstStyle/>
          <a:p>
            <a:endParaRPr sz="1350" b="1">
              <a:latin typeface="Helvetica" pitchFamily="2" charset="0"/>
            </a:endParaRPr>
          </a:p>
        </p:txBody>
      </p:sp>
      <p:sp>
        <p:nvSpPr>
          <p:cNvPr id="5" name="object 5">
            <a:extLst>
              <a:ext uri="{FF2B5EF4-FFF2-40B4-BE49-F238E27FC236}">
                <a16:creationId xmlns:a16="http://schemas.microsoft.com/office/drawing/2014/main" id="{98F7A525-0CA7-44BD-A479-645694191D6B}"/>
              </a:ext>
            </a:extLst>
          </p:cNvPr>
          <p:cNvSpPr txBox="1"/>
          <p:nvPr/>
        </p:nvSpPr>
        <p:spPr>
          <a:xfrm>
            <a:off x="366763" y="863910"/>
            <a:ext cx="2562701" cy="230832"/>
          </a:xfrm>
          <a:prstGeom prst="rect">
            <a:avLst/>
          </a:prstGeom>
        </p:spPr>
        <p:txBody>
          <a:bodyPr vert="horz" wrap="square" lIns="0" tIns="0" rIns="0" bIns="0" rtlCol="0">
            <a:spAutoFit/>
          </a:bodyPr>
          <a:lstStyle/>
          <a:p>
            <a:pPr marL="9525"/>
            <a:r>
              <a:rPr sz="1500" b="1" dirty="0">
                <a:solidFill>
                  <a:srgbClr val="FFFF00"/>
                </a:solidFill>
                <a:latin typeface="Helvetica" pitchFamily="2" charset="0"/>
                <a:cs typeface="Comic Sans MS"/>
              </a:rPr>
              <a:t>GPS </a:t>
            </a:r>
            <a:r>
              <a:rPr sz="1500" b="1" spc="-4" dirty="0">
                <a:solidFill>
                  <a:srgbClr val="FFFF00"/>
                </a:solidFill>
                <a:latin typeface="Helvetica" pitchFamily="2" charset="0"/>
                <a:cs typeface="Comic Sans MS"/>
              </a:rPr>
              <a:t>(USA)</a:t>
            </a:r>
            <a:endParaRPr sz="1500" b="1" dirty="0">
              <a:latin typeface="Helvetica" pitchFamily="2" charset="0"/>
              <a:cs typeface="Comic Sans MS"/>
            </a:endParaRPr>
          </a:p>
        </p:txBody>
      </p:sp>
      <p:sp>
        <p:nvSpPr>
          <p:cNvPr id="6" name="object 7">
            <a:extLst>
              <a:ext uri="{FF2B5EF4-FFF2-40B4-BE49-F238E27FC236}">
                <a16:creationId xmlns:a16="http://schemas.microsoft.com/office/drawing/2014/main" id="{0E5838C7-67C7-462C-A6A4-2D994E6020FB}"/>
              </a:ext>
            </a:extLst>
          </p:cNvPr>
          <p:cNvSpPr/>
          <p:nvPr/>
        </p:nvSpPr>
        <p:spPr>
          <a:xfrm>
            <a:off x="5764768" y="846633"/>
            <a:ext cx="3186683" cy="3185541"/>
          </a:xfrm>
          <a:prstGeom prst="rect">
            <a:avLst/>
          </a:prstGeom>
          <a:blipFill>
            <a:blip r:embed="rId4" cstate="print"/>
            <a:stretch>
              <a:fillRect/>
            </a:stretch>
          </a:blipFill>
        </p:spPr>
        <p:txBody>
          <a:bodyPr wrap="square" lIns="0" tIns="0" rIns="0" bIns="0" rtlCol="0"/>
          <a:lstStyle/>
          <a:p>
            <a:endParaRPr sz="1350" b="1">
              <a:latin typeface="Helvetica" pitchFamily="2" charset="0"/>
            </a:endParaRPr>
          </a:p>
        </p:txBody>
      </p:sp>
      <p:sp>
        <p:nvSpPr>
          <p:cNvPr id="7" name="object 8">
            <a:extLst>
              <a:ext uri="{FF2B5EF4-FFF2-40B4-BE49-F238E27FC236}">
                <a16:creationId xmlns:a16="http://schemas.microsoft.com/office/drawing/2014/main" id="{99AFA2C7-6FBE-4C87-B10C-CA63346EFA4E}"/>
              </a:ext>
            </a:extLst>
          </p:cNvPr>
          <p:cNvSpPr txBox="1"/>
          <p:nvPr/>
        </p:nvSpPr>
        <p:spPr>
          <a:xfrm>
            <a:off x="5807583" y="888828"/>
            <a:ext cx="1993963" cy="230832"/>
          </a:xfrm>
          <a:prstGeom prst="rect">
            <a:avLst/>
          </a:prstGeom>
        </p:spPr>
        <p:txBody>
          <a:bodyPr vert="horz" wrap="square" lIns="0" tIns="0" rIns="0" bIns="0" rtlCol="0">
            <a:spAutoFit/>
          </a:bodyPr>
          <a:lstStyle/>
          <a:p>
            <a:pPr marL="9525"/>
            <a:r>
              <a:rPr sz="1500" b="1" dirty="0">
                <a:solidFill>
                  <a:srgbClr val="FFFF00"/>
                </a:solidFill>
                <a:latin typeface="Helvetica" pitchFamily="2" charset="0"/>
                <a:cs typeface="Comic Sans MS"/>
              </a:rPr>
              <a:t>GLONASS</a:t>
            </a:r>
            <a:r>
              <a:rPr sz="1500" b="1" spc="-64" dirty="0">
                <a:solidFill>
                  <a:srgbClr val="FFFF00"/>
                </a:solidFill>
                <a:latin typeface="Helvetica" pitchFamily="2" charset="0"/>
                <a:cs typeface="Comic Sans MS"/>
              </a:rPr>
              <a:t> </a:t>
            </a:r>
            <a:r>
              <a:rPr sz="1500" b="1" spc="-4" dirty="0">
                <a:solidFill>
                  <a:srgbClr val="FFFF00"/>
                </a:solidFill>
                <a:latin typeface="Helvetica" pitchFamily="2" charset="0"/>
                <a:cs typeface="Comic Sans MS"/>
              </a:rPr>
              <a:t>(Russia)</a:t>
            </a:r>
            <a:endParaRPr sz="1500" b="1" dirty="0">
              <a:latin typeface="Helvetica" pitchFamily="2" charset="0"/>
              <a:cs typeface="Comic Sans MS"/>
            </a:endParaRPr>
          </a:p>
        </p:txBody>
      </p:sp>
      <p:sp>
        <p:nvSpPr>
          <p:cNvPr id="8" name="object 10">
            <a:extLst>
              <a:ext uri="{FF2B5EF4-FFF2-40B4-BE49-F238E27FC236}">
                <a16:creationId xmlns:a16="http://schemas.microsoft.com/office/drawing/2014/main" id="{AE84114C-44DE-40EE-8B43-85BFBE56740C}"/>
              </a:ext>
            </a:extLst>
          </p:cNvPr>
          <p:cNvSpPr/>
          <p:nvPr/>
        </p:nvSpPr>
        <p:spPr>
          <a:xfrm>
            <a:off x="847776" y="4060100"/>
            <a:ext cx="2808350" cy="2538603"/>
          </a:xfrm>
          <a:prstGeom prst="rect">
            <a:avLst/>
          </a:prstGeom>
          <a:blipFill>
            <a:blip r:embed="rId5" cstate="print"/>
            <a:stretch>
              <a:fillRect/>
            </a:stretch>
          </a:blipFill>
        </p:spPr>
        <p:txBody>
          <a:bodyPr wrap="square" lIns="0" tIns="0" rIns="0" bIns="0" rtlCol="0"/>
          <a:lstStyle/>
          <a:p>
            <a:endParaRPr sz="1350" b="1">
              <a:latin typeface="Helvetica" pitchFamily="2" charset="0"/>
            </a:endParaRPr>
          </a:p>
        </p:txBody>
      </p:sp>
      <p:sp>
        <p:nvSpPr>
          <p:cNvPr id="9" name="object 12">
            <a:extLst>
              <a:ext uri="{FF2B5EF4-FFF2-40B4-BE49-F238E27FC236}">
                <a16:creationId xmlns:a16="http://schemas.microsoft.com/office/drawing/2014/main" id="{E9478BD5-C8B8-452D-9993-830E6D5003AB}"/>
              </a:ext>
            </a:extLst>
          </p:cNvPr>
          <p:cNvSpPr txBox="1"/>
          <p:nvPr/>
        </p:nvSpPr>
        <p:spPr>
          <a:xfrm>
            <a:off x="877345" y="4099185"/>
            <a:ext cx="1233964" cy="219291"/>
          </a:xfrm>
          <a:prstGeom prst="rect">
            <a:avLst/>
          </a:prstGeom>
        </p:spPr>
        <p:txBody>
          <a:bodyPr vert="horz" wrap="square" lIns="0" tIns="0" rIns="0" bIns="0" rtlCol="0">
            <a:spAutoFit/>
          </a:bodyPr>
          <a:lstStyle/>
          <a:p>
            <a:pPr marL="9525"/>
            <a:r>
              <a:rPr sz="1425" b="1" spc="-4" dirty="0">
                <a:solidFill>
                  <a:srgbClr val="FFFF00"/>
                </a:solidFill>
                <a:latin typeface="Helvetica" pitchFamily="2" charset="0"/>
                <a:cs typeface="Comic Sans MS"/>
              </a:rPr>
              <a:t>QZSS</a:t>
            </a:r>
            <a:r>
              <a:rPr sz="1425" b="1" spc="-71" dirty="0">
                <a:solidFill>
                  <a:srgbClr val="FFFF00"/>
                </a:solidFill>
                <a:latin typeface="Helvetica" pitchFamily="2" charset="0"/>
                <a:cs typeface="Comic Sans MS"/>
              </a:rPr>
              <a:t> </a:t>
            </a:r>
            <a:r>
              <a:rPr sz="1425" b="1" spc="-8" dirty="0">
                <a:solidFill>
                  <a:srgbClr val="FFFF00"/>
                </a:solidFill>
                <a:latin typeface="Helvetica" pitchFamily="2" charset="0"/>
                <a:cs typeface="Comic Sans MS"/>
              </a:rPr>
              <a:t>(Japan)</a:t>
            </a:r>
            <a:endParaRPr sz="1425" b="1" dirty="0">
              <a:latin typeface="Helvetica" pitchFamily="2" charset="0"/>
              <a:cs typeface="Comic Sans MS"/>
            </a:endParaRPr>
          </a:p>
        </p:txBody>
      </p:sp>
      <p:sp>
        <p:nvSpPr>
          <p:cNvPr id="10" name="object 14">
            <a:extLst>
              <a:ext uri="{FF2B5EF4-FFF2-40B4-BE49-F238E27FC236}">
                <a16:creationId xmlns:a16="http://schemas.microsoft.com/office/drawing/2014/main" id="{4C694D45-53DB-4960-81A4-B969EDEC9F4C}"/>
              </a:ext>
            </a:extLst>
          </p:cNvPr>
          <p:cNvSpPr/>
          <p:nvPr/>
        </p:nvSpPr>
        <p:spPr>
          <a:xfrm>
            <a:off x="3315535" y="1896446"/>
            <a:ext cx="2212848" cy="2092833"/>
          </a:xfrm>
          <a:prstGeom prst="rect">
            <a:avLst/>
          </a:prstGeom>
          <a:blipFill>
            <a:blip r:embed="rId6" cstate="print"/>
            <a:stretch>
              <a:fillRect/>
            </a:stretch>
          </a:blipFill>
        </p:spPr>
        <p:txBody>
          <a:bodyPr wrap="square" lIns="0" tIns="0" rIns="0" bIns="0" rtlCol="0"/>
          <a:lstStyle/>
          <a:p>
            <a:endParaRPr sz="1350" b="1">
              <a:latin typeface="Helvetica" pitchFamily="2" charset="0"/>
            </a:endParaRPr>
          </a:p>
        </p:txBody>
      </p:sp>
      <p:sp>
        <p:nvSpPr>
          <p:cNvPr id="11" name="object 15">
            <a:extLst>
              <a:ext uri="{FF2B5EF4-FFF2-40B4-BE49-F238E27FC236}">
                <a16:creationId xmlns:a16="http://schemas.microsoft.com/office/drawing/2014/main" id="{489CAD3D-63B5-426E-B846-3DD5C5201D03}"/>
              </a:ext>
            </a:extLst>
          </p:cNvPr>
          <p:cNvSpPr txBox="1"/>
          <p:nvPr/>
        </p:nvSpPr>
        <p:spPr>
          <a:xfrm>
            <a:off x="3378829" y="1934665"/>
            <a:ext cx="1128617" cy="219291"/>
          </a:xfrm>
          <a:prstGeom prst="rect">
            <a:avLst/>
          </a:prstGeom>
        </p:spPr>
        <p:txBody>
          <a:bodyPr vert="horz" wrap="square" lIns="0" tIns="0" rIns="0" bIns="0" rtlCol="0">
            <a:spAutoFit/>
          </a:bodyPr>
          <a:lstStyle/>
          <a:p>
            <a:pPr marL="9525"/>
            <a:r>
              <a:rPr sz="1425" b="1" spc="-8" dirty="0">
                <a:solidFill>
                  <a:srgbClr val="FFFF00"/>
                </a:solidFill>
                <a:latin typeface="Helvetica" pitchFamily="2" charset="0"/>
                <a:cs typeface="Comic Sans MS"/>
              </a:rPr>
              <a:t>Galileo</a:t>
            </a:r>
            <a:r>
              <a:rPr sz="1425" b="1" spc="-30" dirty="0">
                <a:solidFill>
                  <a:srgbClr val="FFFF00"/>
                </a:solidFill>
                <a:latin typeface="Helvetica" pitchFamily="2" charset="0"/>
                <a:cs typeface="Comic Sans MS"/>
              </a:rPr>
              <a:t> </a:t>
            </a:r>
            <a:r>
              <a:rPr sz="1425" b="1" spc="-8" dirty="0">
                <a:solidFill>
                  <a:srgbClr val="FFFF00"/>
                </a:solidFill>
                <a:latin typeface="Helvetica" pitchFamily="2" charset="0"/>
                <a:cs typeface="Comic Sans MS"/>
              </a:rPr>
              <a:t>(EU)</a:t>
            </a:r>
            <a:endParaRPr sz="1425" b="1" dirty="0">
              <a:latin typeface="Helvetica" pitchFamily="2" charset="0"/>
              <a:cs typeface="Comic Sans MS"/>
            </a:endParaRPr>
          </a:p>
        </p:txBody>
      </p:sp>
      <p:sp>
        <p:nvSpPr>
          <p:cNvPr id="12" name="object 17">
            <a:extLst>
              <a:ext uri="{FF2B5EF4-FFF2-40B4-BE49-F238E27FC236}">
                <a16:creationId xmlns:a16="http://schemas.microsoft.com/office/drawing/2014/main" id="{68D764EB-FA6C-4A8F-BAB4-A61B7ADEF789}"/>
              </a:ext>
            </a:extLst>
          </p:cNvPr>
          <p:cNvSpPr/>
          <p:nvPr/>
        </p:nvSpPr>
        <p:spPr>
          <a:xfrm>
            <a:off x="4349163" y="4284156"/>
            <a:ext cx="2831210" cy="1829943"/>
          </a:xfrm>
          <a:prstGeom prst="rect">
            <a:avLst/>
          </a:prstGeom>
          <a:blipFill>
            <a:blip r:embed="rId7" cstate="print"/>
            <a:stretch>
              <a:fillRect/>
            </a:stretch>
          </a:blipFill>
        </p:spPr>
        <p:txBody>
          <a:bodyPr wrap="square" lIns="0" tIns="0" rIns="0" bIns="0" rtlCol="0"/>
          <a:lstStyle/>
          <a:p>
            <a:endParaRPr sz="1350" b="1">
              <a:latin typeface="Helvetica" pitchFamily="2" charset="0"/>
            </a:endParaRPr>
          </a:p>
        </p:txBody>
      </p:sp>
      <p:sp>
        <p:nvSpPr>
          <p:cNvPr id="13" name="object 18">
            <a:extLst>
              <a:ext uri="{FF2B5EF4-FFF2-40B4-BE49-F238E27FC236}">
                <a16:creationId xmlns:a16="http://schemas.microsoft.com/office/drawing/2014/main" id="{BA456899-DBAD-46F3-A1EE-048163068AD6}"/>
              </a:ext>
            </a:extLst>
          </p:cNvPr>
          <p:cNvSpPr txBox="1"/>
          <p:nvPr/>
        </p:nvSpPr>
        <p:spPr>
          <a:xfrm>
            <a:off x="4379739" y="4341968"/>
            <a:ext cx="1443037" cy="219291"/>
          </a:xfrm>
          <a:prstGeom prst="rect">
            <a:avLst/>
          </a:prstGeom>
        </p:spPr>
        <p:txBody>
          <a:bodyPr vert="horz" wrap="square" lIns="0" tIns="0" rIns="0" bIns="0" rtlCol="0">
            <a:spAutoFit/>
          </a:bodyPr>
          <a:lstStyle/>
          <a:p>
            <a:pPr marL="9525"/>
            <a:r>
              <a:rPr sz="1425" b="1" spc="-4" dirty="0">
                <a:solidFill>
                  <a:srgbClr val="FFFF00"/>
                </a:solidFill>
                <a:latin typeface="Helvetica" pitchFamily="2" charset="0"/>
                <a:cs typeface="Comic Sans MS"/>
              </a:rPr>
              <a:t>Beidou</a:t>
            </a:r>
            <a:r>
              <a:rPr sz="1425" b="1" spc="-64" dirty="0">
                <a:solidFill>
                  <a:srgbClr val="FFFF00"/>
                </a:solidFill>
                <a:latin typeface="Helvetica" pitchFamily="2" charset="0"/>
                <a:cs typeface="Comic Sans MS"/>
              </a:rPr>
              <a:t> </a:t>
            </a:r>
            <a:r>
              <a:rPr sz="1425" b="1" spc="-8" dirty="0">
                <a:solidFill>
                  <a:srgbClr val="FFFF00"/>
                </a:solidFill>
                <a:latin typeface="Helvetica" pitchFamily="2" charset="0"/>
                <a:cs typeface="Comic Sans MS"/>
              </a:rPr>
              <a:t>(China)</a:t>
            </a:r>
            <a:endParaRPr sz="1425" b="1" dirty="0">
              <a:latin typeface="Helvetica" pitchFamily="2" charset="0"/>
              <a:cs typeface="Comic Sans MS"/>
            </a:endParaRPr>
          </a:p>
        </p:txBody>
      </p:sp>
      <p:sp>
        <p:nvSpPr>
          <p:cNvPr id="15" name="矩形 14">
            <a:extLst>
              <a:ext uri="{FF2B5EF4-FFF2-40B4-BE49-F238E27FC236}">
                <a16:creationId xmlns:a16="http://schemas.microsoft.com/office/drawing/2014/main" id="{804BAB8E-32C3-410A-B5C1-FE0A6B2A09B7}"/>
              </a:ext>
            </a:extLst>
          </p:cNvPr>
          <p:cNvSpPr/>
          <p:nvPr/>
        </p:nvSpPr>
        <p:spPr>
          <a:xfrm>
            <a:off x="7361563" y="5144735"/>
            <a:ext cx="1537600" cy="369332"/>
          </a:xfrm>
          <a:prstGeom prst="rect">
            <a:avLst/>
          </a:prstGeom>
        </p:spPr>
        <p:txBody>
          <a:bodyPr wrap="none">
            <a:spAutoFit/>
          </a:bodyPr>
          <a:lstStyle/>
          <a:p>
            <a:r>
              <a:rPr kumimoji="1" lang="en-US" altLang="zh-TW" dirty="0">
                <a:solidFill>
                  <a:srgbClr val="FF0000"/>
                </a:solidFill>
              </a:rPr>
              <a:t>Not only GPS !</a:t>
            </a:r>
            <a:endParaRPr lang="zh-TW" altLang="en-US" dirty="0">
              <a:solidFill>
                <a:srgbClr val="FF0000"/>
              </a:solidFill>
            </a:endParaRPr>
          </a:p>
        </p:txBody>
      </p:sp>
    </p:spTree>
    <p:extLst>
      <p:ext uri="{BB962C8B-B14F-4D97-AF65-F5344CB8AC3E}">
        <p14:creationId xmlns:p14="http://schemas.microsoft.com/office/powerpoint/2010/main" val="3263065993"/>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1517</TotalTime>
  <Words>1043</Words>
  <Application>Microsoft Office PowerPoint</Application>
  <PresentationFormat>如螢幕大小 (4:3)</PresentationFormat>
  <Paragraphs>183</Paragraphs>
  <Slides>61</Slides>
  <Notes>10</Notes>
  <HiddenSlides>0</HiddenSlides>
  <MMClips>0</MMClips>
  <ScaleCrop>false</ScaleCrop>
  <HeadingPairs>
    <vt:vector size="8" baseType="variant">
      <vt:variant>
        <vt:lpstr>使用字型</vt:lpstr>
      </vt:variant>
      <vt:variant>
        <vt:i4>10</vt:i4>
      </vt:variant>
      <vt:variant>
        <vt:lpstr>佈景主題</vt:lpstr>
      </vt:variant>
      <vt:variant>
        <vt:i4>1</vt:i4>
      </vt:variant>
      <vt:variant>
        <vt:lpstr>內嵌 OLE 伺服程式</vt:lpstr>
      </vt:variant>
      <vt:variant>
        <vt:i4>1</vt:i4>
      </vt:variant>
      <vt:variant>
        <vt:lpstr>投影片標題</vt:lpstr>
      </vt:variant>
      <vt:variant>
        <vt:i4>61</vt:i4>
      </vt:variant>
    </vt:vector>
  </HeadingPairs>
  <TitlesOfParts>
    <vt:vector size="73" baseType="lpstr">
      <vt:lpstr>Calibri-Bold</vt:lpstr>
      <vt:lpstr>微軟正黑體</vt:lpstr>
      <vt:lpstr>新細明體</vt:lpstr>
      <vt:lpstr>標楷體</vt:lpstr>
      <vt:lpstr>Arial</vt:lpstr>
      <vt:lpstr>Calibri</vt:lpstr>
      <vt:lpstr>Calibri Light</vt:lpstr>
      <vt:lpstr>Comic Sans MS</vt:lpstr>
      <vt:lpstr>Helvetica</vt:lpstr>
      <vt:lpstr>Times New Roman</vt:lpstr>
      <vt:lpstr>Office Theme</vt:lpstr>
      <vt:lpstr>Equation</vt:lpstr>
      <vt:lpstr>PowerPoint 簡報</vt:lpstr>
      <vt:lpstr>PowerPoint 簡報</vt:lpstr>
      <vt:lpstr>PowerPoint 簡報</vt:lpstr>
      <vt:lpstr>PowerPoint 簡報</vt:lpstr>
      <vt:lpstr>PowerPoint 簡報</vt:lpstr>
      <vt:lpstr>PowerPoint 簡報</vt:lpstr>
      <vt:lpstr>PowerPoint 簡報</vt:lpstr>
      <vt:lpstr>What is GPS?</vt:lpstr>
      <vt:lpstr>GNSS : Global Navigation Satellite System</vt:lpstr>
      <vt:lpstr>The GPS System</vt:lpstr>
      <vt:lpstr>GPS User Segment</vt:lpstr>
      <vt:lpstr>Taiwan GNSS Array</vt:lpstr>
      <vt:lpstr>PowerPoint 簡報</vt:lpstr>
      <vt:lpstr>GPS Time Series</vt:lpstr>
      <vt:lpstr>PowerPoint 簡報</vt:lpstr>
      <vt:lpstr>GPS Time Series in Matrix Form (d = Gm)</vt:lpstr>
      <vt:lpstr>PowerPoint 簡報</vt:lpstr>
      <vt:lpstr>PowerPoint 簡報</vt:lpstr>
      <vt:lpstr>Coseismic displacement</vt:lpstr>
      <vt:lpstr>Postseismic displacement</vt:lpstr>
      <vt:lpstr>Fault transients</vt:lpstr>
      <vt:lpstr>PowerPoint 簡報</vt:lpstr>
      <vt:lpstr>Seasonal motion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Satellite visibility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Typical Raw data formats </vt:lpstr>
      <vt:lpstr>RINEX file </vt:lpstr>
      <vt:lpstr>Observation file </vt:lpstr>
      <vt:lpstr>PowerPoint 簡報</vt:lpstr>
      <vt:lpstr>Rinex ver. 3</vt:lpstr>
      <vt:lpstr>PowerPoint 簡報</vt:lpstr>
      <vt:lpstr>Common post-processing software </vt:lpstr>
      <vt:lpstr>Online GNSS post-processing service </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Space-based Geodetic Observation in Understanding Surface Deformation and Earthquakes</dc:title>
  <dc:creator>USER</dc:creator>
  <cp:lastModifiedBy>USER</cp:lastModifiedBy>
  <cp:revision>102</cp:revision>
  <dcterms:created xsi:type="dcterms:W3CDTF">2020-05-20T03:31:58Z</dcterms:created>
  <dcterms:modified xsi:type="dcterms:W3CDTF">2026-02-03T02:57:15Z</dcterms:modified>
</cp:coreProperties>
</file>