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400" r:id="rId3"/>
    <p:sldId id="387" r:id="rId4"/>
    <p:sldId id="259" r:id="rId5"/>
    <p:sldId id="382" r:id="rId6"/>
    <p:sldId id="262" r:id="rId7"/>
    <p:sldId id="384" r:id="rId8"/>
    <p:sldId id="379" r:id="rId9"/>
    <p:sldId id="383" r:id="rId10"/>
    <p:sldId id="385" r:id="rId11"/>
    <p:sldId id="386" r:id="rId12"/>
    <p:sldId id="295" r:id="rId13"/>
    <p:sldId id="293" r:id="rId14"/>
    <p:sldId id="388" r:id="rId15"/>
    <p:sldId id="264" r:id="rId16"/>
    <p:sldId id="266" r:id="rId17"/>
    <p:sldId id="283" r:id="rId18"/>
    <p:sldId id="257" r:id="rId19"/>
    <p:sldId id="269" r:id="rId20"/>
    <p:sldId id="271" r:id="rId21"/>
    <p:sldId id="297" r:id="rId22"/>
    <p:sldId id="284" r:id="rId23"/>
    <p:sldId id="285" r:id="rId24"/>
    <p:sldId id="390" r:id="rId25"/>
    <p:sldId id="286" r:id="rId26"/>
    <p:sldId id="391" r:id="rId27"/>
    <p:sldId id="282" r:id="rId28"/>
    <p:sldId id="267" r:id="rId29"/>
    <p:sldId id="274" r:id="rId30"/>
    <p:sldId id="394" r:id="rId31"/>
    <p:sldId id="275" r:id="rId32"/>
    <p:sldId id="276" r:id="rId33"/>
    <p:sldId id="393" r:id="rId34"/>
    <p:sldId id="281" r:id="rId35"/>
    <p:sldId id="268" r:id="rId36"/>
    <p:sldId id="395" r:id="rId37"/>
    <p:sldId id="396" r:id="rId38"/>
    <p:sldId id="397" r:id="rId39"/>
    <p:sldId id="398" r:id="rId40"/>
    <p:sldId id="399" r:id="rId41"/>
    <p:sldId id="289" r:id="rId42"/>
    <p:sldId id="273" r:id="rId43"/>
    <p:sldId id="296" r:id="rId44"/>
    <p:sldId id="287" r:id="rId45"/>
    <p:sldId id="272" r:id="rId46"/>
    <p:sldId id="380" r:id="rId47"/>
    <p:sldId id="381" r:id="rId48"/>
    <p:sldId id="290" r:id="rId49"/>
    <p:sldId id="292" r:id="rId50"/>
    <p:sldId id="392" r:id="rId51"/>
    <p:sldId id="291" r:id="rId52"/>
    <p:sldId id="260" r:id="rId53"/>
    <p:sldId id="261" r:id="rId54"/>
    <p:sldId id="325" r:id="rId55"/>
    <p:sldId id="378" r:id="rId56"/>
    <p:sldId id="265" r:id="rId5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6" autoAdjust="0"/>
    <p:restoredTop sz="94660"/>
  </p:normalViewPr>
  <p:slideViewPr>
    <p:cSldViewPr snapToGrid="0">
      <p:cViewPr varScale="1">
        <p:scale>
          <a:sx n="77" d="100"/>
          <a:sy n="77" d="100"/>
        </p:scale>
        <p:origin x="76" y="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234BEB-BBE8-4687-BEF9-52CA2AC8D07A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4D7AAB13-8496-4651-A9A8-BC13A3D30558}">
      <dgm:prSet/>
      <dgm:spPr/>
      <dgm:t>
        <a:bodyPr/>
        <a:lstStyle/>
        <a:p>
          <a:pPr rtl="0"/>
          <a:r>
            <a:rPr lang="zh-TW"/>
            <a:t>觀測網</a:t>
          </a:r>
        </a:p>
      </dgm:t>
    </dgm:pt>
    <dgm:pt modelId="{8D062E66-BD6C-45A6-9D84-39E94723A1D9}" type="parTrans" cxnId="{A28E784C-EABB-4B30-8407-F0E75B1CFAE0}">
      <dgm:prSet/>
      <dgm:spPr/>
      <dgm:t>
        <a:bodyPr/>
        <a:lstStyle/>
        <a:p>
          <a:endParaRPr lang="zh-TW" altLang="en-US"/>
        </a:p>
      </dgm:t>
    </dgm:pt>
    <dgm:pt modelId="{8B71D33D-C284-47CE-BC88-ABDB9BDD3D17}" type="sibTrans" cxnId="{A28E784C-EABB-4B30-8407-F0E75B1CFAE0}">
      <dgm:prSet/>
      <dgm:spPr/>
      <dgm:t>
        <a:bodyPr/>
        <a:lstStyle/>
        <a:p>
          <a:endParaRPr lang="zh-TW" altLang="en-US"/>
        </a:p>
      </dgm:t>
    </dgm:pt>
    <dgm:pt modelId="{F8D8C88C-2F53-449B-8DB7-2D57C2BEF32F}">
      <dgm:prSet custT="1"/>
      <dgm:spPr/>
      <dgm:t>
        <a:bodyPr/>
        <a:lstStyle/>
        <a:p>
          <a:pPr rtl="0"/>
          <a:r>
            <a:rPr lang="en-US" sz="2400" dirty="0"/>
            <a:t>CBWSN</a:t>
          </a:r>
          <a:r>
            <a:rPr lang="zh-TW" altLang="en-US" sz="2400" dirty="0"/>
            <a:t> </a:t>
          </a:r>
          <a:r>
            <a:rPr lang="en-US" altLang="zh-TW" sz="1800" dirty="0"/>
            <a:t>[</a:t>
          </a:r>
          <a:r>
            <a:rPr lang="zh-TW" altLang="en-US" sz="1800" dirty="0"/>
            <a:t>弱震</a:t>
          </a:r>
          <a:r>
            <a:rPr lang="en-US" altLang="zh-TW" sz="1800" dirty="0"/>
            <a:t>]</a:t>
          </a:r>
          <a:endParaRPr lang="zh-TW" sz="1800" dirty="0"/>
        </a:p>
      </dgm:t>
    </dgm:pt>
    <dgm:pt modelId="{D153F648-191F-471B-9749-DBC7CF17AC2B}" type="parTrans" cxnId="{2D524383-7C2C-42A9-B6E1-C332E9D41684}">
      <dgm:prSet/>
      <dgm:spPr/>
      <dgm:t>
        <a:bodyPr/>
        <a:lstStyle/>
        <a:p>
          <a:endParaRPr lang="zh-TW" altLang="en-US"/>
        </a:p>
      </dgm:t>
    </dgm:pt>
    <dgm:pt modelId="{43B558CD-64EC-465E-8100-1AA36EEDAD78}" type="sibTrans" cxnId="{2D524383-7C2C-42A9-B6E1-C332E9D41684}">
      <dgm:prSet/>
      <dgm:spPr/>
      <dgm:t>
        <a:bodyPr/>
        <a:lstStyle/>
        <a:p>
          <a:endParaRPr lang="zh-TW" altLang="en-US"/>
        </a:p>
      </dgm:t>
    </dgm:pt>
    <dgm:pt modelId="{C45E9292-C75B-4995-A323-107CAADB2E87}">
      <dgm:prSet/>
      <dgm:spPr/>
      <dgm:t>
        <a:bodyPr/>
        <a:lstStyle/>
        <a:p>
          <a:pPr rtl="0"/>
          <a:r>
            <a:rPr lang="zh-TW"/>
            <a:t>測站查詢</a:t>
          </a:r>
        </a:p>
      </dgm:t>
    </dgm:pt>
    <dgm:pt modelId="{63525EE8-BBD2-4A38-A7BF-2BED213EED1D}" type="parTrans" cxnId="{4DBF6EA9-144E-4CAD-8BF7-9A36521B2FFD}">
      <dgm:prSet/>
      <dgm:spPr/>
      <dgm:t>
        <a:bodyPr/>
        <a:lstStyle/>
        <a:p>
          <a:endParaRPr lang="zh-TW" altLang="en-US"/>
        </a:p>
      </dgm:t>
    </dgm:pt>
    <dgm:pt modelId="{1C832840-7C6B-4744-A776-91EA4F38DEAC}" type="sibTrans" cxnId="{4DBF6EA9-144E-4CAD-8BF7-9A36521B2FFD}">
      <dgm:prSet/>
      <dgm:spPr/>
      <dgm:t>
        <a:bodyPr/>
        <a:lstStyle/>
        <a:p>
          <a:endParaRPr lang="zh-TW" altLang="en-US"/>
        </a:p>
      </dgm:t>
    </dgm:pt>
    <dgm:pt modelId="{CF8C743E-C073-4B7C-9321-C684DA64E450}">
      <dgm:prSet custT="1"/>
      <dgm:spPr/>
      <dgm:t>
        <a:bodyPr/>
        <a:lstStyle/>
        <a:p>
          <a:pPr rtl="0"/>
          <a:endParaRPr lang="zh-TW" altLang="en-US" sz="2000" dirty="0"/>
        </a:p>
      </dgm:t>
    </dgm:pt>
    <dgm:pt modelId="{42534675-D22C-4C38-A11D-19892E97BDE1}" type="parTrans" cxnId="{F35E7276-757E-4248-83C9-A9EBB2A65D76}">
      <dgm:prSet/>
      <dgm:spPr/>
      <dgm:t>
        <a:bodyPr/>
        <a:lstStyle/>
        <a:p>
          <a:endParaRPr lang="zh-TW" altLang="en-US"/>
        </a:p>
      </dgm:t>
    </dgm:pt>
    <dgm:pt modelId="{F04CDF9B-63B2-4D53-B0ED-CE9B719A5BEF}" type="sibTrans" cxnId="{F35E7276-757E-4248-83C9-A9EBB2A65D76}">
      <dgm:prSet/>
      <dgm:spPr/>
      <dgm:t>
        <a:bodyPr/>
        <a:lstStyle/>
        <a:p>
          <a:endParaRPr lang="zh-TW" altLang="en-US"/>
        </a:p>
      </dgm:t>
    </dgm:pt>
    <dgm:pt modelId="{68F9A856-2C9F-4FED-9D6E-4C376085CE5B}">
      <dgm:prSet/>
      <dgm:spPr/>
      <dgm:t>
        <a:bodyPr/>
        <a:lstStyle/>
        <a:p>
          <a:pPr rtl="0"/>
          <a:r>
            <a:rPr lang="zh-TW" dirty="0"/>
            <a:t>資料下載</a:t>
          </a:r>
        </a:p>
      </dgm:t>
    </dgm:pt>
    <dgm:pt modelId="{1B086E10-A5F7-4D7A-BE4C-61D755BCEEA2}" type="parTrans" cxnId="{1C4A8A62-B7EC-4383-B97C-3B1D705D34B4}">
      <dgm:prSet/>
      <dgm:spPr/>
      <dgm:t>
        <a:bodyPr/>
        <a:lstStyle/>
        <a:p>
          <a:endParaRPr lang="zh-TW" altLang="en-US"/>
        </a:p>
      </dgm:t>
    </dgm:pt>
    <dgm:pt modelId="{0C00EA1B-0535-489D-8C3B-9F647670FD8D}" type="sibTrans" cxnId="{1C4A8A62-B7EC-4383-B97C-3B1D705D34B4}">
      <dgm:prSet/>
      <dgm:spPr/>
      <dgm:t>
        <a:bodyPr/>
        <a:lstStyle/>
        <a:p>
          <a:endParaRPr lang="zh-TW" altLang="en-US"/>
        </a:p>
      </dgm:t>
    </dgm:pt>
    <dgm:pt modelId="{FFB2B99F-BE3C-4AA5-9341-14996449B0F2}">
      <dgm:prSet custT="1"/>
      <dgm:spPr/>
      <dgm:t>
        <a:bodyPr/>
        <a:lstStyle/>
        <a:p>
          <a:pPr rtl="0"/>
          <a:r>
            <a:rPr lang="zh-TW" altLang="en-US" sz="2200" dirty="0"/>
            <a:t>波形資料</a:t>
          </a:r>
          <a:r>
            <a:rPr lang="en-US" altLang="zh-TW" sz="2200" dirty="0"/>
            <a:t>/</a:t>
          </a:r>
          <a:r>
            <a:rPr lang="zh-TW" altLang="en-US" sz="2200" dirty="0"/>
            <a:t>圖</a:t>
          </a:r>
        </a:p>
      </dgm:t>
    </dgm:pt>
    <dgm:pt modelId="{F9E69FD1-4F7E-4718-9B66-C2B8626A8278}" type="parTrans" cxnId="{9CF5A9C0-590C-4CE1-95E0-4B9D24692EA5}">
      <dgm:prSet/>
      <dgm:spPr/>
      <dgm:t>
        <a:bodyPr/>
        <a:lstStyle/>
        <a:p>
          <a:endParaRPr lang="zh-TW" altLang="en-US"/>
        </a:p>
      </dgm:t>
    </dgm:pt>
    <dgm:pt modelId="{787D2CCC-F6C9-4E1D-BEBA-277DFF34E839}" type="sibTrans" cxnId="{9CF5A9C0-590C-4CE1-95E0-4B9D24692EA5}">
      <dgm:prSet/>
      <dgm:spPr/>
      <dgm:t>
        <a:bodyPr/>
        <a:lstStyle/>
        <a:p>
          <a:endParaRPr lang="zh-TW" altLang="en-US"/>
        </a:p>
      </dgm:t>
    </dgm:pt>
    <dgm:pt modelId="{34280379-6D59-471F-808D-340708B9B9CA}">
      <dgm:prSet/>
      <dgm:spPr/>
      <dgm:t>
        <a:bodyPr/>
        <a:lstStyle/>
        <a:p>
          <a:pPr rtl="0"/>
          <a:r>
            <a:rPr lang="zh-TW" dirty="0"/>
            <a:t>地震科</a:t>
          </a:r>
          <a:r>
            <a:rPr lang="zh-TW" altLang="en-US" dirty="0"/>
            <a:t>普</a:t>
          </a:r>
          <a:endParaRPr lang="zh-TW" dirty="0"/>
        </a:p>
      </dgm:t>
    </dgm:pt>
    <dgm:pt modelId="{E4F11453-EEA9-4104-95CE-03218BFD1CE4}" type="parTrans" cxnId="{2334D992-2A97-4554-B5F0-C15903C8FD34}">
      <dgm:prSet/>
      <dgm:spPr/>
      <dgm:t>
        <a:bodyPr/>
        <a:lstStyle/>
        <a:p>
          <a:endParaRPr lang="zh-TW" altLang="en-US"/>
        </a:p>
      </dgm:t>
    </dgm:pt>
    <dgm:pt modelId="{5C71270E-673E-4E23-AF15-18A2079931E0}" type="sibTrans" cxnId="{2334D992-2A97-4554-B5F0-C15903C8FD34}">
      <dgm:prSet/>
      <dgm:spPr/>
      <dgm:t>
        <a:bodyPr/>
        <a:lstStyle/>
        <a:p>
          <a:endParaRPr lang="zh-TW" altLang="en-US"/>
        </a:p>
      </dgm:t>
    </dgm:pt>
    <dgm:pt modelId="{3F6D1FEC-FC40-46C1-9AF8-0E411F534EF7}">
      <dgm:prSet custT="1"/>
      <dgm:spPr/>
      <dgm:t>
        <a:bodyPr/>
        <a:lstStyle/>
        <a:p>
          <a:pPr rtl="0"/>
          <a:r>
            <a:rPr lang="en-US" sz="2400" dirty="0"/>
            <a:t>TSMIP</a:t>
          </a:r>
          <a:r>
            <a:rPr lang="zh-TW" altLang="en-US" sz="2400" dirty="0"/>
            <a:t> </a:t>
          </a:r>
          <a:r>
            <a:rPr lang="en-US" altLang="zh-TW" sz="1800" dirty="0"/>
            <a:t>[</a:t>
          </a:r>
          <a:r>
            <a:rPr lang="zh-TW" altLang="en-US" sz="1800" dirty="0"/>
            <a:t>強震</a:t>
          </a:r>
          <a:r>
            <a:rPr lang="en-US" altLang="zh-TW" sz="1800" dirty="0"/>
            <a:t>]</a:t>
          </a:r>
          <a:endParaRPr lang="zh-TW" sz="1800" dirty="0"/>
        </a:p>
      </dgm:t>
    </dgm:pt>
    <dgm:pt modelId="{ADF156AF-7CAF-47E6-9D9E-B5431EEF6993}" type="parTrans" cxnId="{39E59E30-790B-4661-A704-695C61F80BF0}">
      <dgm:prSet/>
      <dgm:spPr/>
      <dgm:t>
        <a:bodyPr/>
        <a:lstStyle/>
        <a:p>
          <a:endParaRPr lang="zh-TW" altLang="en-US"/>
        </a:p>
      </dgm:t>
    </dgm:pt>
    <dgm:pt modelId="{F978F7AA-34DC-48ED-80F1-4AD8232336DA}" type="sibTrans" cxnId="{39E59E30-790B-4661-A704-695C61F80BF0}">
      <dgm:prSet/>
      <dgm:spPr/>
      <dgm:t>
        <a:bodyPr/>
        <a:lstStyle/>
        <a:p>
          <a:endParaRPr lang="zh-TW" altLang="en-US"/>
        </a:p>
      </dgm:t>
    </dgm:pt>
    <dgm:pt modelId="{41BD4E32-4F08-4189-B850-C569AA0F440D}">
      <dgm:prSet custT="1"/>
      <dgm:spPr/>
      <dgm:t>
        <a:bodyPr/>
        <a:lstStyle/>
        <a:p>
          <a:pPr rtl="0"/>
          <a:r>
            <a:rPr lang="en-US" sz="2400" dirty="0"/>
            <a:t>GNSS</a:t>
          </a:r>
          <a:r>
            <a:rPr lang="zh-TW" altLang="en-US" sz="2400" dirty="0"/>
            <a:t> </a:t>
          </a:r>
          <a:r>
            <a:rPr lang="en-US" altLang="zh-TW" sz="1800" dirty="0"/>
            <a:t>[</a:t>
          </a:r>
          <a:r>
            <a:rPr lang="zh-TW" altLang="en-US" sz="1800" dirty="0"/>
            <a:t>衛星地位</a:t>
          </a:r>
          <a:r>
            <a:rPr lang="en-US" altLang="zh-TW" sz="1800" dirty="0"/>
            <a:t>]</a:t>
          </a:r>
          <a:endParaRPr lang="zh-TW" sz="1800" dirty="0"/>
        </a:p>
      </dgm:t>
    </dgm:pt>
    <dgm:pt modelId="{D517008E-D24C-4B72-A899-D85F300C4EFD}" type="parTrans" cxnId="{D7FBF975-AA27-40C3-A0D8-F88262CABE2A}">
      <dgm:prSet/>
      <dgm:spPr/>
      <dgm:t>
        <a:bodyPr/>
        <a:lstStyle/>
        <a:p>
          <a:endParaRPr lang="zh-TW" altLang="en-US"/>
        </a:p>
      </dgm:t>
    </dgm:pt>
    <dgm:pt modelId="{C5052C50-7AF5-4793-8037-DA3B98220AD6}" type="sibTrans" cxnId="{D7FBF975-AA27-40C3-A0D8-F88262CABE2A}">
      <dgm:prSet/>
      <dgm:spPr/>
      <dgm:t>
        <a:bodyPr/>
        <a:lstStyle/>
        <a:p>
          <a:endParaRPr lang="zh-TW" altLang="en-US"/>
        </a:p>
      </dgm:t>
    </dgm:pt>
    <dgm:pt modelId="{41124FC0-BB60-499F-B320-640FD1EDD5C5}">
      <dgm:prSet custT="1"/>
      <dgm:spPr/>
      <dgm:t>
        <a:bodyPr/>
        <a:lstStyle/>
        <a:p>
          <a:pPr rtl="0"/>
          <a:r>
            <a:rPr lang="en-US" sz="2400" dirty="0"/>
            <a:t>GW</a:t>
          </a:r>
          <a:r>
            <a:rPr lang="zh-TW" altLang="en-US" sz="2400" dirty="0"/>
            <a:t> </a:t>
          </a:r>
          <a:r>
            <a:rPr lang="en-US" altLang="zh-TW" sz="1800" dirty="0"/>
            <a:t>[</a:t>
          </a:r>
          <a:r>
            <a:rPr lang="zh-TW" altLang="en-US" sz="1800" dirty="0"/>
            <a:t>地下水位</a:t>
          </a:r>
          <a:r>
            <a:rPr lang="en-US" altLang="zh-TW" sz="1800" dirty="0"/>
            <a:t>]</a:t>
          </a:r>
          <a:endParaRPr lang="zh-TW" sz="1800" dirty="0"/>
        </a:p>
      </dgm:t>
    </dgm:pt>
    <dgm:pt modelId="{20C832FB-811C-4FDA-92A0-F2C78D1AA603}" type="parTrans" cxnId="{67F7E791-3EE8-4CA6-BFB8-4A355A9CB7E7}">
      <dgm:prSet/>
      <dgm:spPr/>
      <dgm:t>
        <a:bodyPr/>
        <a:lstStyle/>
        <a:p>
          <a:endParaRPr lang="zh-TW" altLang="en-US"/>
        </a:p>
      </dgm:t>
    </dgm:pt>
    <dgm:pt modelId="{705C53A5-82E5-4DDB-A616-042466C7C215}" type="sibTrans" cxnId="{67F7E791-3EE8-4CA6-BFB8-4A355A9CB7E7}">
      <dgm:prSet/>
      <dgm:spPr/>
      <dgm:t>
        <a:bodyPr/>
        <a:lstStyle/>
        <a:p>
          <a:endParaRPr lang="zh-TW" altLang="en-US"/>
        </a:p>
      </dgm:t>
    </dgm:pt>
    <dgm:pt modelId="{08567DC3-FB86-44A6-B478-2B322AF5A862}">
      <dgm:prSet custT="1"/>
      <dgm:spPr/>
      <dgm:t>
        <a:bodyPr/>
        <a:lstStyle/>
        <a:p>
          <a:pPr rtl="0"/>
          <a:r>
            <a:rPr lang="en-US" sz="2400" dirty="0"/>
            <a:t>MAGNET</a:t>
          </a:r>
          <a:r>
            <a:rPr lang="zh-TW" altLang="en-US" sz="2400" dirty="0"/>
            <a:t> </a:t>
          </a:r>
          <a:r>
            <a:rPr lang="en-US" altLang="zh-TW" sz="1800" dirty="0"/>
            <a:t>[</a:t>
          </a:r>
          <a:r>
            <a:rPr lang="zh-TW" altLang="en-US" sz="1800" dirty="0"/>
            <a:t>地磁</a:t>
          </a:r>
          <a:r>
            <a:rPr lang="en-US" altLang="zh-TW" sz="1800" dirty="0"/>
            <a:t>]</a:t>
          </a:r>
          <a:endParaRPr lang="zh-TW" sz="1800" dirty="0"/>
        </a:p>
      </dgm:t>
    </dgm:pt>
    <dgm:pt modelId="{3A80A2BF-9005-4801-B25A-2962407DDB36}" type="parTrans" cxnId="{38EA80ED-9D23-4164-B9B8-E60CBDDBA1D4}">
      <dgm:prSet/>
      <dgm:spPr/>
      <dgm:t>
        <a:bodyPr/>
        <a:lstStyle/>
        <a:p>
          <a:endParaRPr lang="zh-TW" altLang="en-US"/>
        </a:p>
      </dgm:t>
    </dgm:pt>
    <dgm:pt modelId="{58F71D1A-8A47-4174-9A89-E2427DBD8C3F}" type="sibTrans" cxnId="{38EA80ED-9D23-4164-B9B8-E60CBDDBA1D4}">
      <dgm:prSet/>
      <dgm:spPr/>
      <dgm:t>
        <a:bodyPr/>
        <a:lstStyle/>
        <a:p>
          <a:endParaRPr lang="zh-TW" altLang="en-US"/>
        </a:p>
      </dgm:t>
    </dgm:pt>
    <dgm:pt modelId="{28649244-324B-4F8C-B7E7-2BFAD5A64FFF}">
      <dgm:prSet custT="1"/>
      <dgm:spPr/>
      <dgm:t>
        <a:bodyPr/>
        <a:lstStyle/>
        <a:p>
          <a:pPr rtl="0"/>
          <a:r>
            <a:rPr lang="zh-TW" altLang="en-US" sz="2200" dirty="0"/>
            <a:t>地球物理資料</a:t>
          </a:r>
        </a:p>
      </dgm:t>
    </dgm:pt>
    <dgm:pt modelId="{81BCD0B2-7017-4B04-B6CE-C527C7DB83FC}" type="parTrans" cxnId="{3E62B88D-1350-4FB0-A11C-59BC74AE518B}">
      <dgm:prSet/>
      <dgm:spPr/>
      <dgm:t>
        <a:bodyPr/>
        <a:lstStyle/>
        <a:p>
          <a:endParaRPr lang="zh-TW" altLang="en-US"/>
        </a:p>
      </dgm:t>
    </dgm:pt>
    <dgm:pt modelId="{B3450603-CB92-4FD1-993F-0B2CEE5A53B4}" type="sibTrans" cxnId="{3E62B88D-1350-4FB0-A11C-59BC74AE518B}">
      <dgm:prSet/>
      <dgm:spPr/>
      <dgm:t>
        <a:bodyPr/>
        <a:lstStyle/>
        <a:p>
          <a:endParaRPr lang="zh-TW" altLang="en-US"/>
        </a:p>
      </dgm:t>
    </dgm:pt>
    <dgm:pt modelId="{C410F1D6-C60A-41F1-97C2-9330696B7A14}">
      <dgm:prSet custT="1"/>
      <dgm:spPr/>
      <dgm:t>
        <a:bodyPr/>
        <a:lstStyle/>
        <a:p>
          <a:pPr rtl="0"/>
          <a:r>
            <a:rPr lang="zh-TW" altLang="en-US" sz="2200" dirty="0"/>
            <a:t>位置</a:t>
          </a:r>
        </a:p>
      </dgm:t>
    </dgm:pt>
    <dgm:pt modelId="{3F7E9D7B-1BCE-4458-81FC-0C7E4AD2037C}" type="parTrans" cxnId="{85C739C4-38CD-4980-82DC-13874A429FE0}">
      <dgm:prSet/>
      <dgm:spPr/>
      <dgm:t>
        <a:bodyPr/>
        <a:lstStyle/>
        <a:p>
          <a:endParaRPr lang="zh-TW" altLang="en-US"/>
        </a:p>
      </dgm:t>
    </dgm:pt>
    <dgm:pt modelId="{D0217376-4E63-430E-A34B-F38683E148E4}" type="sibTrans" cxnId="{85C739C4-38CD-4980-82DC-13874A429FE0}">
      <dgm:prSet/>
      <dgm:spPr/>
      <dgm:t>
        <a:bodyPr/>
        <a:lstStyle/>
        <a:p>
          <a:endParaRPr lang="zh-TW" altLang="en-US"/>
        </a:p>
      </dgm:t>
    </dgm:pt>
    <dgm:pt modelId="{F30AF106-3B07-4168-90A4-83106B15F50D}">
      <dgm:prSet custT="1"/>
      <dgm:spPr/>
      <dgm:t>
        <a:bodyPr/>
        <a:lstStyle/>
        <a:p>
          <a:pPr rtl="0"/>
          <a:r>
            <a:rPr lang="zh-TW" altLang="en-US" sz="2200" dirty="0"/>
            <a:t>運轉歷史</a:t>
          </a:r>
        </a:p>
      </dgm:t>
    </dgm:pt>
    <dgm:pt modelId="{3B0749E4-15B8-4E88-89BD-84493AFA7289}" type="parTrans" cxnId="{478DF05A-FDD6-4997-98B3-D2A30A1050C1}">
      <dgm:prSet/>
      <dgm:spPr/>
      <dgm:t>
        <a:bodyPr/>
        <a:lstStyle/>
        <a:p>
          <a:endParaRPr lang="zh-TW" altLang="en-US"/>
        </a:p>
      </dgm:t>
    </dgm:pt>
    <dgm:pt modelId="{D9C2B382-EA85-44E2-8846-C94996812185}" type="sibTrans" cxnId="{478DF05A-FDD6-4997-98B3-D2A30A1050C1}">
      <dgm:prSet/>
      <dgm:spPr/>
      <dgm:t>
        <a:bodyPr/>
        <a:lstStyle/>
        <a:p>
          <a:endParaRPr lang="zh-TW" altLang="en-US"/>
        </a:p>
      </dgm:t>
    </dgm:pt>
    <dgm:pt modelId="{5F481D47-B25B-47ED-A43E-2A1591790CFF}">
      <dgm:prSet custT="1"/>
      <dgm:spPr/>
      <dgm:t>
        <a:bodyPr/>
        <a:lstStyle/>
        <a:p>
          <a:pPr rtl="0"/>
          <a:r>
            <a:rPr lang="zh-TW" altLang="en-US" sz="2200" dirty="0"/>
            <a:t>可用資料</a:t>
          </a:r>
        </a:p>
      </dgm:t>
    </dgm:pt>
    <dgm:pt modelId="{037117E3-C16D-44AF-A9AF-3773B8361531}" type="parTrans" cxnId="{545F22B6-EEEC-4DB5-BF8C-4C076CC84DE6}">
      <dgm:prSet/>
      <dgm:spPr/>
      <dgm:t>
        <a:bodyPr/>
        <a:lstStyle/>
        <a:p>
          <a:endParaRPr lang="zh-TW" altLang="en-US"/>
        </a:p>
      </dgm:t>
    </dgm:pt>
    <dgm:pt modelId="{BBA83BAD-6A08-4282-B4CA-E525DF32ED09}" type="sibTrans" cxnId="{545F22B6-EEEC-4DB5-BF8C-4C076CC84DE6}">
      <dgm:prSet/>
      <dgm:spPr/>
      <dgm:t>
        <a:bodyPr/>
        <a:lstStyle/>
        <a:p>
          <a:endParaRPr lang="zh-TW" altLang="en-US"/>
        </a:p>
      </dgm:t>
    </dgm:pt>
    <dgm:pt modelId="{6B743B5E-FFBA-4413-A7EB-3CDFD6DE1320}">
      <dgm:prSet custT="1"/>
      <dgm:spPr/>
      <dgm:t>
        <a:bodyPr/>
        <a:lstStyle/>
        <a:p>
          <a:pPr rtl="0"/>
          <a:r>
            <a:rPr lang="zh-TW" altLang="en-US" sz="2200" dirty="0"/>
            <a:t>儀器參數</a:t>
          </a:r>
        </a:p>
      </dgm:t>
    </dgm:pt>
    <dgm:pt modelId="{73833311-FA34-499C-BEC4-BF73A69FAFD0}" type="parTrans" cxnId="{1C27B915-7402-4C65-8F39-898B3F5BC6BB}">
      <dgm:prSet/>
      <dgm:spPr/>
      <dgm:t>
        <a:bodyPr/>
        <a:lstStyle/>
        <a:p>
          <a:endParaRPr lang="zh-TW" altLang="en-US"/>
        </a:p>
      </dgm:t>
    </dgm:pt>
    <dgm:pt modelId="{7BEF5782-58DF-40C0-90DE-30365FFE5A73}" type="sibTrans" cxnId="{1C27B915-7402-4C65-8F39-898B3F5BC6BB}">
      <dgm:prSet/>
      <dgm:spPr/>
      <dgm:t>
        <a:bodyPr/>
        <a:lstStyle/>
        <a:p>
          <a:endParaRPr lang="zh-TW" altLang="en-US"/>
        </a:p>
      </dgm:t>
    </dgm:pt>
    <dgm:pt modelId="{AF414270-A75F-493C-8A19-C7D54A05B4C8}">
      <dgm:prSet custT="1"/>
      <dgm:spPr/>
      <dgm:t>
        <a:bodyPr/>
        <a:lstStyle/>
        <a:p>
          <a:pPr rtl="0"/>
          <a:r>
            <a:rPr lang="zh-TW" altLang="en-US" sz="2200" dirty="0"/>
            <a:t>參考照片</a:t>
          </a:r>
        </a:p>
      </dgm:t>
    </dgm:pt>
    <dgm:pt modelId="{1661D905-DB30-4259-91F6-355EC90DA2D3}" type="parTrans" cxnId="{F071BD41-AA75-44BA-A818-6A7B16FC858D}">
      <dgm:prSet/>
      <dgm:spPr/>
      <dgm:t>
        <a:bodyPr/>
        <a:lstStyle/>
        <a:p>
          <a:endParaRPr lang="zh-TW" altLang="en-US"/>
        </a:p>
      </dgm:t>
    </dgm:pt>
    <dgm:pt modelId="{4D6BF886-E346-4320-813D-F60228041574}" type="sibTrans" cxnId="{F071BD41-AA75-44BA-A818-6A7B16FC858D}">
      <dgm:prSet/>
      <dgm:spPr/>
      <dgm:t>
        <a:bodyPr/>
        <a:lstStyle/>
        <a:p>
          <a:endParaRPr lang="zh-TW" altLang="en-US"/>
        </a:p>
      </dgm:t>
    </dgm:pt>
    <dgm:pt modelId="{04063B7D-C129-4640-B20C-3D2F1482C0CD}">
      <dgm:prSet custT="1"/>
      <dgm:spPr/>
      <dgm:t>
        <a:bodyPr/>
        <a:lstStyle/>
        <a:p>
          <a:pPr rtl="0"/>
          <a:r>
            <a:rPr lang="zh-TW" altLang="en-US" sz="2200" dirty="0"/>
            <a:t>儀器參數</a:t>
          </a:r>
        </a:p>
      </dgm:t>
    </dgm:pt>
    <dgm:pt modelId="{3EF15042-1153-4EF7-9091-7D0C5ADBD36B}" type="parTrans" cxnId="{F6D97FA4-7468-4213-ADD4-06E9BB8D27E5}">
      <dgm:prSet/>
      <dgm:spPr/>
      <dgm:t>
        <a:bodyPr/>
        <a:lstStyle/>
        <a:p>
          <a:endParaRPr lang="zh-TW" altLang="en-US"/>
        </a:p>
      </dgm:t>
    </dgm:pt>
    <dgm:pt modelId="{957F60D2-63AE-4C3E-AD7E-5C980E6C9ECF}" type="sibTrans" cxnId="{F6D97FA4-7468-4213-ADD4-06E9BB8D27E5}">
      <dgm:prSet/>
      <dgm:spPr/>
      <dgm:t>
        <a:bodyPr/>
        <a:lstStyle/>
        <a:p>
          <a:endParaRPr lang="zh-TW" altLang="en-US"/>
        </a:p>
      </dgm:t>
    </dgm:pt>
    <dgm:pt modelId="{89DA93B4-9DE9-4B0E-AE00-BA9069C9D711}">
      <dgm:prSet custT="1"/>
      <dgm:spPr/>
      <dgm:t>
        <a:bodyPr/>
        <a:lstStyle/>
        <a:p>
          <a:r>
            <a:rPr lang="zh-TW" altLang="en-US" sz="2200" dirty="0"/>
            <a:t>氣象局數位科普網</a:t>
          </a:r>
        </a:p>
      </dgm:t>
    </dgm:pt>
    <dgm:pt modelId="{37AF9D10-030D-4A8B-91AF-BB5EDE662172}" type="parTrans" cxnId="{726BEAE1-603F-4BDC-B3E7-8C7E0C82FC2B}">
      <dgm:prSet/>
      <dgm:spPr/>
      <dgm:t>
        <a:bodyPr/>
        <a:lstStyle/>
        <a:p>
          <a:endParaRPr lang="zh-TW" altLang="en-US"/>
        </a:p>
      </dgm:t>
    </dgm:pt>
    <dgm:pt modelId="{34BCF4DD-618D-469E-B1C6-D82E2458BA84}" type="sibTrans" cxnId="{726BEAE1-603F-4BDC-B3E7-8C7E0C82FC2B}">
      <dgm:prSet/>
      <dgm:spPr/>
      <dgm:t>
        <a:bodyPr/>
        <a:lstStyle/>
        <a:p>
          <a:endParaRPr lang="zh-TW" altLang="en-US"/>
        </a:p>
      </dgm:t>
    </dgm:pt>
    <dgm:pt modelId="{7B272DB4-387A-471D-A2EA-24EC26429D6D}">
      <dgm:prSet custT="1"/>
      <dgm:spPr/>
      <dgm:t>
        <a:bodyPr/>
        <a:lstStyle/>
        <a:p>
          <a:r>
            <a:rPr lang="zh-TW" altLang="en-US" sz="2200" dirty="0"/>
            <a:t>地震百問</a:t>
          </a:r>
        </a:p>
      </dgm:t>
    </dgm:pt>
    <dgm:pt modelId="{C9E45D1E-E600-48FE-9CDA-79415C05BC70}" type="parTrans" cxnId="{5C47F809-7C16-49D2-ADBB-7CEBDFE833C5}">
      <dgm:prSet/>
      <dgm:spPr/>
      <dgm:t>
        <a:bodyPr/>
        <a:lstStyle/>
        <a:p>
          <a:endParaRPr lang="zh-TW" altLang="en-US"/>
        </a:p>
      </dgm:t>
    </dgm:pt>
    <dgm:pt modelId="{B141BEEF-D5E3-4538-B750-B344FBF1318B}" type="sibTrans" cxnId="{5C47F809-7C16-49D2-ADBB-7CEBDFE833C5}">
      <dgm:prSet/>
      <dgm:spPr/>
      <dgm:t>
        <a:bodyPr/>
        <a:lstStyle/>
        <a:p>
          <a:endParaRPr lang="zh-TW" altLang="en-US"/>
        </a:p>
      </dgm:t>
    </dgm:pt>
    <dgm:pt modelId="{A7132C87-58C9-43C8-A6A5-FE178FAA4EAB}">
      <dgm:prSet custT="1"/>
      <dgm:spPr/>
      <dgm:t>
        <a:bodyPr/>
        <a:lstStyle/>
        <a:p>
          <a:r>
            <a:rPr lang="zh-TW" altLang="en-US" sz="2100" dirty="0"/>
            <a:t>台灣的地震特性</a:t>
          </a:r>
        </a:p>
      </dgm:t>
    </dgm:pt>
    <dgm:pt modelId="{FF78A9FE-05A0-4161-8143-5B1FDA4BE0A1}" type="parTrans" cxnId="{21A0ACAF-9541-4900-91D6-A08D6CFEB5A2}">
      <dgm:prSet/>
      <dgm:spPr/>
      <dgm:t>
        <a:bodyPr/>
        <a:lstStyle/>
        <a:p>
          <a:endParaRPr lang="zh-TW" altLang="en-US"/>
        </a:p>
      </dgm:t>
    </dgm:pt>
    <dgm:pt modelId="{53C71EA6-932F-4865-8F17-4C5524D4AC90}" type="sibTrans" cxnId="{21A0ACAF-9541-4900-91D6-A08D6CFEB5A2}">
      <dgm:prSet/>
      <dgm:spPr/>
      <dgm:t>
        <a:bodyPr/>
        <a:lstStyle/>
        <a:p>
          <a:endParaRPr lang="zh-TW" altLang="en-US"/>
        </a:p>
      </dgm:t>
    </dgm:pt>
    <dgm:pt modelId="{9E8B179B-57D1-48C6-83EE-DF07C4E5A48E}">
      <dgm:prSet custT="1"/>
      <dgm:spPr/>
      <dgm:t>
        <a:bodyPr/>
        <a:lstStyle/>
        <a:p>
          <a:r>
            <a:rPr lang="zh-TW" altLang="en-US" sz="2200" dirty="0"/>
            <a:t>地震看的見</a:t>
          </a:r>
        </a:p>
      </dgm:t>
    </dgm:pt>
    <dgm:pt modelId="{91AAAF13-786C-4BF6-92DF-CEDD9B9023FA}" type="parTrans" cxnId="{B2308A5F-51B5-4449-B10C-59460CD60AD0}">
      <dgm:prSet/>
      <dgm:spPr/>
      <dgm:t>
        <a:bodyPr/>
        <a:lstStyle/>
        <a:p>
          <a:endParaRPr lang="zh-TW" altLang="en-US"/>
        </a:p>
      </dgm:t>
    </dgm:pt>
    <dgm:pt modelId="{7BE6C135-D79E-4B82-84CD-8574F523069B}" type="sibTrans" cxnId="{B2308A5F-51B5-4449-B10C-59460CD60AD0}">
      <dgm:prSet/>
      <dgm:spPr/>
      <dgm:t>
        <a:bodyPr/>
        <a:lstStyle/>
        <a:p>
          <a:endParaRPr lang="zh-TW" altLang="en-US"/>
        </a:p>
      </dgm:t>
    </dgm:pt>
    <dgm:pt modelId="{B738C67B-2F82-4405-A31A-33319A1EED0A}">
      <dgm:prSet custT="1"/>
      <dgm:spPr/>
      <dgm:t>
        <a:bodyPr/>
        <a:lstStyle/>
        <a:p>
          <a:pPr rtl="0"/>
          <a:r>
            <a:rPr lang="zh-TW" altLang="en-US" sz="2200" dirty="0"/>
            <a:t>資料品質</a:t>
          </a:r>
        </a:p>
      </dgm:t>
    </dgm:pt>
    <dgm:pt modelId="{5F43B401-985C-411E-AA5B-552FC5F7E783}" type="parTrans" cxnId="{702A46B7-D229-4F1F-87B3-4494C22EC4FB}">
      <dgm:prSet/>
      <dgm:spPr/>
      <dgm:t>
        <a:bodyPr/>
        <a:lstStyle/>
        <a:p>
          <a:endParaRPr lang="zh-TW" altLang="en-US"/>
        </a:p>
      </dgm:t>
    </dgm:pt>
    <dgm:pt modelId="{9EB7302C-1731-4B39-AECA-C7EB5825548D}" type="sibTrans" cxnId="{702A46B7-D229-4F1F-87B3-4494C22EC4FB}">
      <dgm:prSet/>
      <dgm:spPr/>
      <dgm:t>
        <a:bodyPr/>
        <a:lstStyle/>
        <a:p>
          <a:endParaRPr lang="zh-TW" altLang="en-US"/>
        </a:p>
      </dgm:t>
    </dgm:pt>
    <dgm:pt modelId="{8AEF2CB3-6A13-497F-8AAA-08F9101051D9}">
      <dgm:prSet custT="1"/>
      <dgm:spPr/>
      <dgm:t>
        <a:bodyPr/>
        <a:lstStyle/>
        <a:p>
          <a:pPr rtl="0"/>
          <a:r>
            <a:rPr lang="zh-TW" altLang="en-US" sz="2200" dirty="0"/>
            <a:t>地震目錄</a:t>
          </a:r>
        </a:p>
      </dgm:t>
    </dgm:pt>
    <dgm:pt modelId="{36E20FF8-A1D0-456B-941C-6475F07ADEE2}" type="parTrans" cxnId="{3C9AF2D8-D5DF-4DA4-989F-557A21B78DE7}">
      <dgm:prSet/>
      <dgm:spPr/>
      <dgm:t>
        <a:bodyPr/>
        <a:lstStyle/>
        <a:p>
          <a:endParaRPr lang="zh-TW" altLang="en-US"/>
        </a:p>
      </dgm:t>
    </dgm:pt>
    <dgm:pt modelId="{855C54C1-3D6A-4EF6-9686-EB70C51C2655}" type="sibTrans" cxnId="{3C9AF2D8-D5DF-4DA4-989F-557A21B78DE7}">
      <dgm:prSet/>
      <dgm:spPr/>
      <dgm:t>
        <a:bodyPr/>
        <a:lstStyle/>
        <a:p>
          <a:endParaRPr lang="zh-TW" altLang="en-US"/>
        </a:p>
      </dgm:t>
    </dgm:pt>
    <dgm:pt modelId="{A7D66C8A-18B1-4A6A-8208-B1F42A8C4264}" type="pres">
      <dgm:prSet presAssocID="{E3234BEB-BBE8-4687-BEF9-52CA2AC8D07A}" presName="Name0" presStyleCnt="0">
        <dgm:presLayoutVars>
          <dgm:dir/>
          <dgm:animLvl val="lvl"/>
          <dgm:resizeHandles val="exact"/>
        </dgm:presLayoutVars>
      </dgm:prSet>
      <dgm:spPr/>
    </dgm:pt>
    <dgm:pt modelId="{89E02025-7177-4473-8D95-7B2EF0E95206}" type="pres">
      <dgm:prSet presAssocID="{4D7AAB13-8496-4651-A9A8-BC13A3D30558}" presName="composite" presStyleCnt="0"/>
      <dgm:spPr/>
    </dgm:pt>
    <dgm:pt modelId="{CB307005-652A-4C77-A43F-A024EF732422}" type="pres">
      <dgm:prSet presAssocID="{4D7AAB13-8496-4651-A9A8-BC13A3D3055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036FD4A0-9E27-4AD0-BA05-AA9841C05626}" type="pres">
      <dgm:prSet presAssocID="{4D7AAB13-8496-4651-A9A8-BC13A3D30558}" presName="desTx" presStyleLbl="alignAccFollowNode1" presStyleIdx="0" presStyleCnt="4">
        <dgm:presLayoutVars>
          <dgm:bulletEnabled val="1"/>
        </dgm:presLayoutVars>
      </dgm:prSet>
      <dgm:spPr/>
    </dgm:pt>
    <dgm:pt modelId="{203C2682-97A3-49D4-B35C-AA5DB9BA1C81}" type="pres">
      <dgm:prSet presAssocID="{8B71D33D-C284-47CE-BC88-ABDB9BDD3D17}" presName="space" presStyleCnt="0"/>
      <dgm:spPr/>
    </dgm:pt>
    <dgm:pt modelId="{74478176-3C67-42A6-9FF1-E248A2AAB5FC}" type="pres">
      <dgm:prSet presAssocID="{C45E9292-C75B-4995-A323-107CAADB2E87}" presName="composite" presStyleCnt="0"/>
      <dgm:spPr/>
    </dgm:pt>
    <dgm:pt modelId="{CBC7757F-ED4B-4953-BD45-638C6E8FA118}" type="pres">
      <dgm:prSet presAssocID="{C45E9292-C75B-4995-A323-107CAADB2E87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1758FA81-77E5-4B4A-97BB-A099163DB7B3}" type="pres">
      <dgm:prSet presAssocID="{C45E9292-C75B-4995-A323-107CAADB2E87}" presName="desTx" presStyleLbl="alignAccFollowNode1" presStyleIdx="1" presStyleCnt="4">
        <dgm:presLayoutVars>
          <dgm:bulletEnabled val="1"/>
        </dgm:presLayoutVars>
      </dgm:prSet>
      <dgm:spPr/>
    </dgm:pt>
    <dgm:pt modelId="{932D7A93-474E-41AB-9C2C-0041B0267DA7}" type="pres">
      <dgm:prSet presAssocID="{1C832840-7C6B-4744-A776-91EA4F38DEAC}" presName="space" presStyleCnt="0"/>
      <dgm:spPr/>
    </dgm:pt>
    <dgm:pt modelId="{24EC162B-F2DF-4DF8-860C-407497306B08}" type="pres">
      <dgm:prSet presAssocID="{68F9A856-2C9F-4FED-9D6E-4C376085CE5B}" presName="composite" presStyleCnt="0"/>
      <dgm:spPr/>
    </dgm:pt>
    <dgm:pt modelId="{67D5AE07-F366-4DEC-B90B-5EDF9F66F534}" type="pres">
      <dgm:prSet presAssocID="{68F9A856-2C9F-4FED-9D6E-4C376085CE5B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66D788B0-73C6-4058-B054-1C208DBD316D}" type="pres">
      <dgm:prSet presAssocID="{68F9A856-2C9F-4FED-9D6E-4C376085CE5B}" presName="desTx" presStyleLbl="alignAccFollowNode1" presStyleIdx="2" presStyleCnt="4">
        <dgm:presLayoutVars>
          <dgm:bulletEnabled val="1"/>
        </dgm:presLayoutVars>
      </dgm:prSet>
      <dgm:spPr/>
    </dgm:pt>
    <dgm:pt modelId="{F318D4BD-81EE-4DB6-9A4C-82E8D2570EED}" type="pres">
      <dgm:prSet presAssocID="{0C00EA1B-0535-489D-8C3B-9F647670FD8D}" presName="space" presStyleCnt="0"/>
      <dgm:spPr/>
    </dgm:pt>
    <dgm:pt modelId="{1790CED6-9251-4E59-8E0A-A301EA42BEB2}" type="pres">
      <dgm:prSet presAssocID="{34280379-6D59-471F-808D-340708B9B9CA}" presName="composite" presStyleCnt="0"/>
      <dgm:spPr/>
    </dgm:pt>
    <dgm:pt modelId="{8FDE8791-C535-4F32-8B79-FD0B0875887B}" type="pres">
      <dgm:prSet presAssocID="{34280379-6D59-471F-808D-340708B9B9CA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CE27E31C-2507-4642-819D-28CFD96C28E7}" type="pres">
      <dgm:prSet presAssocID="{34280379-6D59-471F-808D-340708B9B9CA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5C47F809-7C16-49D2-ADBB-7CEBDFE833C5}" srcId="{34280379-6D59-471F-808D-340708B9B9CA}" destId="{7B272DB4-387A-471D-A2EA-24EC26429D6D}" srcOrd="1" destOrd="0" parTransId="{C9E45D1E-E600-48FE-9CDA-79415C05BC70}" sibTransId="{B141BEEF-D5E3-4538-B750-B344FBF1318B}"/>
    <dgm:cxn modelId="{B4D9910B-74A9-4328-9FC6-99384DDB1093}" type="presOf" srcId="{6B743B5E-FFBA-4413-A7EB-3CDFD6DE1320}" destId="{1758FA81-77E5-4B4A-97BB-A099163DB7B3}" srcOrd="0" destOrd="4" presId="urn:microsoft.com/office/officeart/2005/8/layout/hList1"/>
    <dgm:cxn modelId="{1C27B915-7402-4C65-8F39-898B3F5BC6BB}" srcId="{C45E9292-C75B-4995-A323-107CAADB2E87}" destId="{6B743B5E-FFBA-4413-A7EB-3CDFD6DE1320}" srcOrd="4" destOrd="0" parTransId="{73833311-FA34-499C-BEC4-BF73A69FAFD0}" sibTransId="{7BEF5782-58DF-40C0-90DE-30365FFE5A73}"/>
    <dgm:cxn modelId="{AA018718-4BBC-42A5-BF98-95A915CE89C5}" type="presOf" srcId="{CF8C743E-C073-4B7C-9321-C684DA64E450}" destId="{1758FA81-77E5-4B4A-97BB-A099163DB7B3}" srcOrd="0" destOrd="6" presId="urn:microsoft.com/office/officeart/2005/8/layout/hList1"/>
    <dgm:cxn modelId="{3020B11E-1A76-4422-B8B5-81F463CCF72E}" type="presOf" srcId="{34280379-6D59-471F-808D-340708B9B9CA}" destId="{8FDE8791-C535-4F32-8B79-FD0B0875887B}" srcOrd="0" destOrd="0" presId="urn:microsoft.com/office/officeart/2005/8/layout/hList1"/>
    <dgm:cxn modelId="{59C4A221-406B-4D84-8D99-23FB77E73295}" type="presOf" srcId="{F30AF106-3B07-4168-90A4-83106B15F50D}" destId="{1758FA81-77E5-4B4A-97BB-A099163DB7B3}" srcOrd="0" destOrd="1" presId="urn:microsoft.com/office/officeart/2005/8/layout/hList1"/>
    <dgm:cxn modelId="{D29FF82F-CD0B-4A73-ADD7-143F7A05A424}" type="presOf" srcId="{AF414270-A75F-493C-8A19-C7D54A05B4C8}" destId="{1758FA81-77E5-4B4A-97BB-A099163DB7B3}" srcOrd="0" destOrd="5" presId="urn:microsoft.com/office/officeart/2005/8/layout/hList1"/>
    <dgm:cxn modelId="{39E59E30-790B-4661-A704-695C61F80BF0}" srcId="{4D7AAB13-8496-4651-A9A8-BC13A3D30558}" destId="{3F6D1FEC-FC40-46C1-9AF8-0E411F534EF7}" srcOrd="1" destOrd="0" parTransId="{ADF156AF-7CAF-47E6-9D9E-B5431EEF6993}" sibTransId="{F978F7AA-34DC-48ED-80F1-4AD8232336DA}"/>
    <dgm:cxn modelId="{3524285D-3BEE-47E1-AC70-18651AC2DA71}" type="presOf" srcId="{04063B7D-C129-4640-B20C-3D2F1482C0CD}" destId="{66D788B0-73C6-4058-B054-1C208DBD316D}" srcOrd="0" destOrd="1" presId="urn:microsoft.com/office/officeart/2005/8/layout/hList1"/>
    <dgm:cxn modelId="{B2308A5F-51B5-4449-B10C-59460CD60AD0}" srcId="{34280379-6D59-471F-808D-340708B9B9CA}" destId="{9E8B179B-57D1-48C6-83EE-DF07C4E5A48E}" srcOrd="3" destOrd="0" parTransId="{91AAAF13-786C-4BF6-92DF-CEDD9B9023FA}" sibTransId="{7BE6C135-D79E-4B82-84CD-8574F523069B}"/>
    <dgm:cxn modelId="{F071BD41-AA75-44BA-A818-6A7B16FC858D}" srcId="{C45E9292-C75B-4995-A323-107CAADB2E87}" destId="{AF414270-A75F-493C-8A19-C7D54A05B4C8}" srcOrd="5" destOrd="0" parTransId="{1661D905-DB30-4259-91F6-355EC90DA2D3}" sibTransId="{4D6BF886-E346-4320-813D-F60228041574}"/>
    <dgm:cxn modelId="{1C4A8A62-B7EC-4383-B97C-3B1D705D34B4}" srcId="{E3234BEB-BBE8-4687-BEF9-52CA2AC8D07A}" destId="{68F9A856-2C9F-4FED-9D6E-4C376085CE5B}" srcOrd="2" destOrd="0" parTransId="{1B086E10-A5F7-4D7A-BE4C-61D755BCEEA2}" sibTransId="{0C00EA1B-0535-489D-8C3B-9F647670FD8D}"/>
    <dgm:cxn modelId="{E6E9B242-1804-4F36-8972-1400B695E9C2}" type="presOf" srcId="{68F9A856-2C9F-4FED-9D6E-4C376085CE5B}" destId="{67D5AE07-F366-4DEC-B90B-5EDF9F66F534}" srcOrd="0" destOrd="0" presId="urn:microsoft.com/office/officeart/2005/8/layout/hList1"/>
    <dgm:cxn modelId="{62790F63-D489-4675-9DBD-82A0B8ABB682}" type="presOf" srcId="{28649244-324B-4F8C-B7E7-2BFAD5A64FFF}" destId="{66D788B0-73C6-4058-B054-1C208DBD316D}" srcOrd="0" destOrd="3" presId="urn:microsoft.com/office/officeart/2005/8/layout/hList1"/>
    <dgm:cxn modelId="{36E6D945-96E6-433D-8F36-FF8717017982}" type="presOf" srcId="{89DA93B4-9DE9-4B0E-AE00-BA9069C9D711}" destId="{CE27E31C-2507-4642-819D-28CFD96C28E7}" srcOrd="0" destOrd="0" presId="urn:microsoft.com/office/officeart/2005/8/layout/hList1"/>
    <dgm:cxn modelId="{A8CACF6A-CFC2-4683-ACA0-EDA61278A1F1}" type="presOf" srcId="{C45E9292-C75B-4995-A323-107CAADB2E87}" destId="{CBC7757F-ED4B-4953-BD45-638C6E8FA118}" srcOrd="0" destOrd="0" presId="urn:microsoft.com/office/officeart/2005/8/layout/hList1"/>
    <dgm:cxn modelId="{A28E784C-EABB-4B30-8407-F0E75B1CFAE0}" srcId="{E3234BEB-BBE8-4687-BEF9-52CA2AC8D07A}" destId="{4D7AAB13-8496-4651-A9A8-BC13A3D30558}" srcOrd="0" destOrd="0" parTransId="{8D062E66-BD6C-45A6-9D84-39E94723A1D9}" sibTransId="{8B71D33D-C284-47CE-BC88-ABDB9BDD3D17}"/>
    <dgm:cxn modelId="{35A5DE4E-AFFC-459E-A75D-BB6BC422781F}" type="presOf" srcId="{4D7AAB13-8496-4651-A9A8-BC13A3D30558}" destId="{CB307005-652A-4C77-A43F-A024EF732422}" srcOrd="0" destOrd="0" presId="urn:microsoft.com/office/officeart/2005/8/layout/hList1"/>
    <dgm:cxn modelId="{40869A74-904C-4F1C-9E5E-F8527EDD4987}" type="presOf" srcId="{9E8B179B-57D1-48C6-83EE-DF07C4E5A48E}" destId="{CE27E31C-2507-4642-819D-28CFD96C28E7}" srcOrd="0" destOrd="3" presId="urn:microsoft.com/office/officeart/2005/8/layout/hList1"/>
    <dgm:cxn modelId="{D7FBF975-AA27-40C3-A0D8-F88262CABE2A}" srcId="{4D7AAB13-8496-4651-A9A8-BC13A3D30558}" destId="{41BD4E32-4F08-4189-B850-C569AA0F440D}" srcOrd="2" destOrd="0" parTransId="{D517008E-D24C-4B72-A899-D85F300C4EFD}" sibTransId="{C5052C50-7AF5-4793-8037-DA3B98220AD6}"/>
    <dgm:cxn modelId="{F35E7276-757E-4248-83C9-A9EBB2A65D76}" srcId="{C45E9292-C75B-4995-A323-107CAADB2E87}" destId="{CF8C743E-C073-4B7C-9321-C684DA64E450}" srcOrd="6" destOrd="0" parTransId="{42534675-D22C-4C38-A11D-19892E97BDE1}" sibTransId="{F04CDF9B-63B2-4D53-B0ED-CE9B719A5BEF}"/>
    <dgm:cxn modelId="{478DF05A-FDD6-4997-98B3-D2A30A1050C1}" srcId="{C45E9292-C75B-4995-A323-107CAADB2E87}" destId="{F30AF106-3B07-4168-90A4-83106B15F50D}" srcOrd="1" destOrd="0" parTransId="{3B0749E4-15B8-4E88-89BD-84493AFA7289}" sibTransId="{D9C2B382-EA85-44E2-8846-C94996812185}"/>
    <dgm:cxn modelId="{2D524383-7C2C-42A9-B6E1-C332E9D41684}" srcId="{4D7AAB13-8496-4651-A9A8-BC13A3D30558}" destId="{F8D8C88C-2F53-449B-8DB7-2D57C2BEF32F}" srcOrd="0" destOrd="0" parTransId="{D153F648-191F-471B-9749-DBC7CF17AC2B}" sibTransId="{43B558CD-64EC-465E-8100-1AA36EEDAD78}"/>
    <dgm:cxn modelId="{0B3FD586-7A34-4B63-B23F-4BAC1EFE8524}" type="presOf" srcId="{41BD4E32-4F08-4189-B850-C569AA0F440D}" destId="{036FD4A0-9E27-4AD0-BA05-AA9841C05626}" srcOrd="0" destOrd="2" presId="urn:microsoft.com/office/officeart/2005/8/layout/hList1"/>
    <dgm:cxn modelId="{3E62B88D-1350-4FB0-A11C-59BC74AE518B}" srcId="{68F9A856-2C9F-4FED-9D6E-4C376085CE5B}" destId="{28649244-324B-4F8C-B7E7-2BFAD5A64FFF}" srcOrd="3" destOrd="0" parTransId="{81BCD0B2-7017-4B04-B6CE-C527C7DB83FC}" sibTransId="{B3450603-CB92-4FD1-993F-0B2CEE5A53B4}"/>
    <dgm:cxn modelId="{67F7E791-3EE8-4CA6-BFB8-4A355A9CB7E7}" srcId="{4D7AAB13-8496-4651-A9A8-BC13A3D30558}" destId="{41124FC0-BB60-499F-B320-640FD1EDD5C5}" srcOrd="3" destOrd="0" parTransId="{20C832FB-811C-4FDA-92A0-F2C78D1AA603}" sibTransId="{705C53A5-82E5-4DDB-A616-042466C7C215}"/>
    <dgm:cxn modelId="{2334D992-2A97-4554-B5F0-C15903C8FD34}" srcId="{E3234BEB-BBE8-4687-BEF9-52CA2AC8D07A}" destId="{34280379-6D59-471F-808D-340708B9B9CA}" srcOrd="3" destOrd="0" parTransId="{E4F11453-EEA9-4104-95CE-03218BFD1CE4}" sibTransId="{5C71270E-673E-4E23-AF15-18A2079931E0}"/>
    <dgm:cxn modelId="{0927F594-52C9-4CD1-8629-074740D2E8A0}" type="presOf" srcId="{B738C67B-2F82-4405-A31A-33319A1EED0A}" destId="{1758FA81-77E5-4B4A-97BB-A099163DB7B3}" srcOrd="0" destOrd="3" presId="urn:microsoft.com/office/officeart/2005/8/layout/hList1"/>
    <dgm:cxn modelId="{7A61479C-CF0C-4238-8894-33FC2D5EA51B}" type="presOf" srcId="{F8D8C88C-2F53-449B-8DB7-2D57C2BEF32F}" destId="{036FD4A0-9E27-4AD0-BA05-AA9841C05626}" srcOrd="0" destOrd="0" presId="urn:microsoft.com/office/officeart/2005/8/layout/hList1"/>
    <dgm:cxn modelId="{112DC6A1-96CF-4FA6-B968-8369B1F5350A}" type="presOf" srcId="{5F481D47-B25B-47ED-A43E-2A1591790CFF}" destId="{1758FA81-77E5-4B4A-97BB-A099163DB7B3}" srcOrd="0" destOrd="2" presId="urn:microsoft.com/office/officeart/2005/8/layout/hList1"/>
    <dgm:cxn modelId="{A03EF0A2-9A39-4831-BD94-091B353AE0C4}" type="presOf" srcId="{3F6D1FEC-FC40-46C1-9AF8-0E411F534EF7}" destId="{036FD4A0-9E27-4AD0-BA05-AA9841C05626}" srcOrd="0" destOrd="1" presId="urn:microsoft.com/office/officeart/2005/8/layout/hList1"/>
    <dgm:cxn modelId="{9A0059A4-A256-444F-86CB-8DE046C0EB32}" type="presOf" srcId="{C410F1D6-C60A-41F1-97C2-9330696B7A14}" destId="{1758FA81-77E5-4B4A-97BB-A099163DB7B3}" srcOrd="0" destOrd="0" presId="urn:microsoft.com/office/officeart/2005/8/layout/hList1"/>
    <dgm:cxn modelId="{F6D97FA4-7468-4213-ADD4-06E9BB8D27E5}" srcId="{68F9A856-2C9F-4FED-9D6E-4C376085CE5B}" destId="{04063B7D-C129-4640-B20C-3D2F1482C0CD}" srcOrd="1" destOrd="0" parTransId="{3EF15042-1153-4EF7-9091-7D0C5ADBD36B}" sibTransId="{957F60D2-63AE-4C3E-AD7E-5C980E6C9ECF}"/>
    <dgm:cxn modelId="{F22D55A6-4B83-4BD4-A432-900F7ECFDF04}" type="presOf" srcId="{08567DC3-FB86-44A6-B478-2B322AF5A862}" destId="{036FD4A0-9E27-4AD0-BA05-AA9841C05626}" srcOrd="0" destOrd="4" presId="urn:microsoft.com/office/officeart/2005/8/layout/hList1"/>
    <dgm:cxn modelId="{11F2CEA8-B09F-4E56-9260-AA591D0E6D33}" type="presOf" srcId="{E3234BEB-BBE8-4687-BEF9-52CA2AC8D07A}" destId="{A7D66C8A-18B1-4A6A-8208-B1F42A8C4264}" srcOrd="0" destOrd="0" presId="urn:microsoft.com/office/officeart/2005/8/layout/hList1"/>
    <dgm:cxn modelId="{4DBF6EA9-144E-4CAD-8BF7-9A36521B2FFD}" srcId="{E3234BEB-BBE8-4687-BEF9-52CA2AC8D07A}" destId="{C45E9292-C75B-4995-A323-107CAADB2E87}" srcOrd="1" destOrd="0" parTransId="{63525EE8-BBD2-4A38-A7BF-2BED213EED1D}" sibTransId="{1C832840-7C6B-4744-A776-91EA4F38DEAC}"/>
    <dgm:cxn modelId="{719D91AC-129F-46DB-AEAD-576E347489D3}" type="presOf" srcId="{A7132C87-58C9-43C8-A6A5-FE178FAA4EAB}" destId="{CE27E31C-2507-4642-819D-28CFD96C28E7}" srcOrd="0" destOrd="2" presId="urn:microsoft.com/office/officeart/2005/8/layout/hList1"/>
    <dgm:cxn modelId="{21A0ACAF-9541-4900-91D6-A08D6CFEB5A2}" srcId="{34280379-6D59-471F-808D-340708B9B9CA}" destId="{A7132C87-58C9-43C8-A6A5-FE178FAA4EAB}" srcOrd="2" destOrd="0" parTransId="{FF78A9FE-05A0-4161-8143-5B1FDA4BE0A1}" sibTransId="{53C71EA6-932F-4865-8F17-4C5524D4AC90}"/>
    <dgm:cxn modelId="{EA6646B0-33AA-4D60-8049-818E3620BE88}" type="presOf" srcId="{FFB2B99F-BE3C-4AA5-9341-14996449B0F2}" destId="{66D788B0-73C6-4058-B054-1C208DBD316D}" srcOrd="0" destOrd="0" presId="urn:microsoft.com/office/officeart/2005/8/layout/hList1"/>
    <dgm:cxn modelId="{239E94B1-8969-4449-9994-E5C85B9B4CE7}" type="presOf" srcId="{41124FC0-BB60-499F-B320-640FD1EDD5C5}" destId="{036FD4A0-9E27-4AD0-BA05-AA9841C05626}" srcOrd="0" destOrd="3" presId="urn:microsoft.com/office/officeart/2005/8/layout/hList1"/>
    <dgm:cxn modelId="{545F22B6-EEEC-4DB5-BF8C-4C076CC84DE6}" srcId="{C45E9292-C75B-4995-A323-107CAADB2E87}" destId="{5F481D47-B25B-47ED-A43E-2A1591790CFF}" srcOrd="2" destOrd="0" parTransId="{037117E3-C16D-44AF-A9AF-3773B8361531}" sibTransId="{BBA83BAD-6A08-4282-B4CA-E525DF32ED09}"/>
    <dgm:cxn modelId="{702A46B7-D229-4F1F-87B3-4494C22EC4FB}" srcId="{C45E9292-C75B-4995-A323-107CAADB2E87}" destId="{B738C67B-2F82-4405-A31A-33319A1EED0A}" srcOrd="3" destOrd="0" parTransId="{5F43B401-985C-411E-AA5B-552FC5F7E783}" sibTransId="{9EB7302C-1731-4B39-AECA-C7EB5825548D}"/>
    <dgm:cxn modelId="{7C1205BD-17F6-462B-80B9-B6BE9DD96AEC}" type="presOf" srcId="{8AEF2CB3-6A13-497F-8AAA-08F9101051D9}" destId="{66D788B0-73C6-4058-B054-1C208DBD316D}" srcOrd="0" destOrd="2" presId="urn:microsoft.com/office/officeart/2005/8/layout/hList1"/>
    <dgm:cxn modelId="{9CF5A9C0-590C-4CE1-95E0-4B9D24692EA5}" srcId="{68F9A856-2C9F-4FED-9D6E-4C376085CE5B}" destId="{FFB2B99F-BE3C-4AA5-9341-14996449B0F2}" srcOrd="0" destOrd="0" parTransId="{F9E69FD1-4F7E-4718-9B66-C2B8626A8278}" sibTransId="{787D2CCC-F6C9-4E1D-BEBA-277DFF34E839}"/>
    <dgm:cxn modelId="{85C739C4-38CD-4980-82DC-13874A429FE0}" srcId="{C45E9292-C75B-4995-A323-107CAADB2E87}" destId="{C410F1D6-C60A-41F1-97C2-9330696B7A14}" srcOrd="0" destOrd="0" parTransId="{3F7E9D7B-1BCE-4458-81FC-0C7E4AD2037C}" sibTransId="{D0217376-4E63-430E-A34B-F38683E148E4}"/>
    <dgm:cxn modelId="{3C9AF2D8-D5DF-4DA4-989F-557A21B78DE7}" srcId="{68F9A856-2C9F-4FED-9D6E-4C376085CE5B}" destId="{8AEF2CB3-6A13-497F-8AAA-08F9101051D9}" srcOrd="2" destOrd="0" parTransId="{36E20FF8-A1D0-456B-941C-6475F07ADEE2}" sibTransId="{855C54C1-3D6A-4EF6-9686-EB70C51C2655}"/>
    <dgm:cxn modelId="{726BEAE1-603F-4BDC-B3E7-8C7E0C82FC2B}" srcId="{34280379-6D59-471F-808D-340708B9B9CA}" destId="{89DA93B4-9DE9-4B0E-AE00-BA9069C9D711}" srcOrd="0" destOrd="0" parTransId="{37AF9D10-030D-4A8B-91AF-BB5EDE662172}" sibTransId="{34BCF4DD-618D-469E-B1C6-D82E2458BA84}"/>
    <dgm:cxn modelId="{38EA80ED-9D23-4164-B9B8-E60CBDDBA1D4}" srcId="{4D7AAB13-8496-4651-A9A8-BC13A3D30558}" destId="{08567DC3-FB86-44A6-B478-2B322AF5A862}" srcOrd="4" destOrd="0" parTransId="{3A80A2BF-9005-4801-B25A-2962407DDB36}" sibTransId="{58F71D1A-8A47-4174-9A89-E2427DBD8C3F}"/>
    <dgm:cxn modelId="{1E7B19F0-CDB8-47E6-8C16-1F8B4C231DED}" type="presOf" srcId="{7B272DB4-387A-471D-A2EA-24EC26429D6D}" destId="{CE27E31C-2507-4642-819D-28CFD96C28E7}" srcOrd="0" destOrd="1" presId="urn:microsoft.com/office/officeart/2005/8/layout/hList1"/>
    <dgm:cxn modelId="{BC419860-62D8-4C64-A1FE-1BAEDE8C5A5D}" type="presParOf" srcId="{A7D66C8A-18B1-4A6A-8208-B1F42A8C4264}" destId="{89E02025-7177-4473-8D95-7B2EF0E95206}" srcOrd="0" destOrd="0" presId="urn:microsoft.com/office/officeart/2005/8/layout/hList1"/>
    <dgm:cxn modelId="{A3746D93-1A02-4F4D-8592-6069A99615E1}" type="presParOf" srcId="{89E02025-7177-4473-8D95-7B2EF0E95206}" destId="{CB307005-652A-4C77-A43F-A024EF732422}" srcOrd="0" destOrd="0" presId="urn:microsoft.com/office/officeart/2005/8/layout/hList1"/>
    <dgm:cxn modelId="{86A1E34E-B353-4061-8EB9-9B5AB41A7346}" type="presParOf" srcId="{89E02025-7177-4473-8D95-7B2EF0E95206}" destId="{036FD4A0-9E27-4AD0-BA05-AA9841C05626}" srcOrd="1" destOrd="0" presId="urn:microsoft.com/office/officeart/2005/8/layout/hList1"/>
    <dgm:cxn modelId="{ADCE7CC1-22E1-443C-B657-C742F8FB5BD6}" type="presParOf" srcId="{A7D66C8A-18B1-4A6A-8208-B1F42A8C4264}" destId="{203C2682-97A3-49D4-B35C-AA5DB9BA1C81}" srcOrd="1" destOrd="0" presId="urn:microsoft.com/office/officeart/2005/8/layout/hList1"/>
    <dgm:cxn modelId="{E2A97EC0-545E-444E-974A-C95A0472E78D}" type="presParOf" srcId="{A7D66C8A-18B1-4A6A-8208-B1F42A8C4264}" destId="{74478176-3C67-42A6-9FF1-E248A2AAB5FC}" srcOrd="2" destOrd="0" presId="urn:microsoft.com/office/officeart/2005/8/layout/hList1"/>
    <dgm:cxn modelId="{41F071AF-787B-4A0E-B7E4-7BE8D06DFDDC}" type="presParOf" srcId="{74478176-3C67-42A6-9FF1-E248A2AAB5FC}" destId="{CBC7757F-ED4B-4953-BD45-638C6E8FA118}" srcOrd="0" destOrd="0" presId="urn:microsoft.com/office/officeart/2005/8/layout/hList1"/>
    <dgm:cxn modelId="{0F14E168-97E0-4B50-BF29-1BFB3CCB3C30}" type="presParOf" srcId="{74478176-3C67-42A6-9FF1-E248A2AAB5FC}" destId="{1758FA81-77E5-4B4A-97BB-A099163DB7B3}" srcOrd="1" destOrd="0" presId="urn:microsoft.com/office/officeart/2005/8/layout/hList1"/>
    <dgm:cxn modelId="{58DC6062-91F6-4F82-8E17-C67CDD71A4DB}" type="presParOf" srcId="{A7D66C8A-18B1-4A6A-8208-B1F42A8C4264}" destId="{932D7A93-474E-41AB-9C2C-0041B0267DA7}" srcOrd="3" destOrd="0" presId="urn:microsoft.com/office/officeart/2005/8/layout/hList1"/>
    <dgm:cxn modelId="{0B2914F6-57B1-435B-A169-00801F6DC7D5}" type="presParOf" srcId="{A7D66C8A-18B1-4A6A-8208-B1F42A8C4264}" destId="{24EC162B-F2DF-4DF8-860C-407497306B08}" srcOrd="4" destOrd="0" presId="urn:microsoft.com/office/officeart/2005/8/layout/hList1"/>
    <dgm:cxn modelId="{932CD9A6-90B1-4252-B468-E39F37CBBD4B}" type="presParOf" srcId="{24EC162B-F2DF-4DF8-860C-407497306B08}" destId="{67D5AE07-F366-4DEC-B90B-5EDF9F66F534}" srcOrd="0" destOrd="0" presId="urn:microsoft.com/office/officeart/2005/8/layout/hList1"/>
    <dgm:cxn modelId="{C778C8FB-D324-4F43-B0ED-27718C31E66A}" type="presParOf" srcId="{24EC162B-F2DF-4DF8-860C-407497306B08}" destId="{66D788B0-73C6-4058-B054-1C208DBD316D}" srcOrd="1" destOrd="0" presId="urn:microsoft.com/office/officeart/2005/8/layout/hList1"/>
    <dgm:cxn modelId="{A142C7BC-143E-47A3-BC99-BF5DD757B3A4}" type="presParOf" srcId="{A7D66C8A-18B1-4A6A-8208-B1F42A8C4264}" destId="{F318D4BD-81EE-4DB6-9A4C-82E8D2570EED}" srcOrd="5" destOrd="0" presId="urn:microsoft.com/office/officeart/2005/8/layout/hList1"/>
    <dgm:cxn modelId="{949BA824-054F-42EF-886A-2F7492FFFA93}" type="presParOf" srcId="{A7D66C8A-18B1-4A6A-8208-B1F42A8C4264}" destId="{1790CED6-9251-4E59-8E0A-A301EA42BEB2}" srcOrd="6" destOrd="0" presId="urn:microsoft.com/office/officeart/2005/8/layout/hList1"/>
    <dgm:cxn modelId="{CFD6F3F1-A191-455E-8DA9-BB85B374DE5E}" type="presParOf" srcId="{1790CED6-9251-4E59-8E0A-A301EA42BEB2}" destId="{8FDE8791-C535-4F32-8B79-FD0B0875887B}" srcOrd="0" destOrd="0" presId="urn:microsoft.com/office/officeart/2005/8/layout/hList1"/>
    <dgm:cxn modelId="{7CD6FC4D-9E36-4AEF-853A-9E07E4FAC2E2}" type="presParOf" srcId="{1790CED6-9251-4E59-8E0A-A301EA42BEB2}" destId="{CE27E31C-2507-4642-819D-28CFD96C28E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307005-652A-4C77-A43F-A024EF732422}">
      <dsp:nvSpPr>
        <dsp:cNvPr id="0" name=""/>
        <dsp:cNvSpPr/>
      </dsp:nvSpPr>
      <dsp:spPr>
        <a:xfrm>
          <a:off x="3953" y="241068"/>
          <a:ext cx="2377306" cy="9509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/>
            <a:t>觀測網</a:t>
          </a:r>
        </a:p>
      </dsp:txBody>
      <dsp:txXfrm>
        <a:off x="3953" y="241068"/>
        <a:ext cx="2377306" cy="950922"/>
      </dsp:txXfrm>
    </dsp:sp>
    <dsp:sp modelId="{036FD4A0-9E27-4AD0-BA05-AA9841C05626}">
      <dsp:nvSpPr>
        <dsp:cNvPr id="0" name=""/>
        <dsp:cNvSpPr/>
      </dsp:nvSpPr>
      <dsp:spPr>
        <a:xfrm>
          <a:off x="3953" y="1191991"/>
          <a:ext cx="2377306" cy="291827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CBWSN</a:t>
          </a:r>
          <a:r>
            <a:rPr lang="zh-TW" altLang="en-US" sz="2400" kern="1200" dirty="0"/>
            <a:t> </a:t>
          </a:r>
          <a:r>
            <a:rPr lang="en-US" altLang="zh-TW" sz="1800" kern="1200" dirty="0"/>
            <a:t>[</a:t>
          </a:r>
          <a:r>
            <a:rPr lang="zh-TW" altLang="en-US" sz="1800" kern="1200" dirty="0"/>
            <a:t>弱震</a:t>
          </a:r>
          <a:r>
            <a:rPr lang="en-US" altLang="zh-TW" sz="1800" kern="1200" dirty="0"/>
            <a:t>]</a:t>
          </a:r>
          <a:endParaRPr lang="zh-TW" sz="18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TSMIP</a:t>
          </a:r>
          <a:r>
            <a:rPr lang="zh-TW" altLang="en-US" sz="2400" kern="1200" dirty="0"/>
            <a:t> </a:t>
          </a:r>
          <a:r>
            <a:rPr lang="en-US" altLang="zh-TW" sz="1800" kern="1200" dirty="0"/>
            <a:t>[</a:t>
          </a:r>
          <a:r>
            <a:rPr lang="zh-TW" altLang="en-US" sz="1800" kern="1200" dirty="0"/>
            <a:t>強震</a:t>
          </a:r>
          <a:r>
            <a:rPr lang="en-US" altLang="zh-TW" sz="1800" kern="1200" dirty="0"/>
            <a:t>]</a:t>
          </a:r>
          <a:endParaRPr lang="zh-TW" sz="18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GNSS</a:t>
          </a:r>
          <a:r>
            <a:rPr lang="zh-TW" altLang="en-US" sz="2400" kern="1200" dirty="0"/>
            <a:t> </a:t>
          </a:r>
          <a:r>
            <a:rPr lang="en-US" altLang="zh-TW" sz="1800" kern="1200" dirty="0"/>
            <a:t>[</a:t>
          </a:r>
          <a:r>
            <a:rPr lang="zh-TW" altLang="en-US" sz="1800" kern="1200" dirty="0"/>
            <a:t>衛星地位</a:t>
          </a:r>
          <a:r>
            <a:rPr lang="en-US" altLang="zh-TW" sz="1800" kern="1200" dirty="0"/>
            <a:t>]</a:t>
          </a:r>
          <a:endParaRPr lang="zh-TW" sz="18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GW</a:t>
          </a:r>
          <a:r>
            <a:rPr lang="zh-TW" altLang="en-US" sz="2400" kern="1200" dirty="0"/>
            <a:t> </a:t>
          </a:r>
          <a:r>
            <a:rPr lang="en-US" altLang="zh-TW" sz="1800" kern="1200" dirty="0"/>
            <a:t>[</a:t>
          </a:r>
          <a:r>
            <a:rPr lang="zh-TW" altLang="en-US" sz="1800" kern="1200" dirty="0"/>
            <a:t>地下水位</a:t>
          </a:r>
          <a:r>
            <a:rPr lang="en-US" altLang="zh-TW" sz="1800" kern="1200" dirty="0"/>
            <a:t>]</a:t>
          </a:r>
          <a:endParaRPr lang="zh-TW" sz="18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MAGNET</a:t>
          </a:r>
          <a:r>
            <a:rPr lang="zh-TW" altLang="en-US" sz="2400" kern="1200" dirty="0"/>
            <a:t> </a:t>
          </a:r>
          <a:r>
            <a:rPr lang="en-US" altLang="zh-TW" sz="1800" kern="1200" dirty="0"/>
            <a:t>[</a:t>
          </a:r>
          <a:r>
            <a:rPr lang="zh-TW" altLang="en-US" sz="1800" kern="1200" dirty="0"/>
            <a:t>地磁</a:t>
          </a:r>
          <a:r>
            <a:rPr lang="en-US" altLang="zh-TW" sz="1800" kern="1200" dirty="0"/>
            <a:t>]</a:t>
          </a:r>
          <a:endParaRPr lang="zh-TW" sz="1800" kern="1200" dirty="0"/>
        </a:p>
      </dsp:txBody>
      <dsp:txXfrm>
        <a:off x="3953" y="1191991"/>
        <a:ext cx="2377306" cy="2918278"/>
      </dsp:txXfrm>
    </dsp:sp>
    <dsp:sp modelId="{CBC7757F-ED4B-4953-BD45-638C6E8FA118}">
      <dsp:nvSpPr>
        <dsp:cNvPr id="0" name=""/>
        <dsp:cNvSpPr/>
      </dsp:nvSpPr>
      <dsp:spPr>
        <a:xfrm>
          <a:off x="2714082" y="241068"/>
          <a:ext cx="2377306" cy="950922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/>
            <a:t>測站查詢</a:t>
          </a:r>
        </a:p>
      </dsp:txBody>
      <dsp:txXfrm>
        <a:off x="2714082" y="241068"/>
        <a:ext cx="2377306" cy="950922"/>
      </dsp:txXfrm>
    </dsp:sp>
    <dsp:sp modelId="{1758FA81-77E5-4B4A-97BB-A099163DB7B3}">
      <dsp:nvSpPr>
        <dsp:cNvPr id="0" name=""/>
        <dsp:cNvSpPr/>
      </dsp:nvSpPr>
      <dsp:spPr>
        <a:xfrm>
          <a:off x="2714082" y="1191991"/>
          <a:ext cx="2377306" cy="2918278"/>
        </a:xfrm>
        <a:prstGeom prst="rect">
          <a:avLst/>
        </a:prstGeom>
        <a:solidFill>
          <a:schemeClr val="accent4">
            <a:tint val="40000"/>
            <a:alpha val="90000"/>
            <a:hueOff val="3837973"/>
            <a:satOff val="-20420"/>
            <a:lumOff val="-116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200" kern="1200" dirty="0"/>
            <a:t>位置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200" kern="1200" dirty="0"/>
            <a:t>運轉歷史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200" kern="1200" dirty="0"/>
            <a:t>可用資料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200" kern="1200" dirty="0"/>
            <a:t>資料品質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200" kern="1200" dirty="0"/>
            <a:t>儀器參數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200" kern="1200" dirty="0"/>
            <a:t>參考照片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000" kern="1200" dirty="0"/>
        </a:p>
      </dsp:txBody>
      <dsp:txXfrm>
        <a:off x="2714082" y="1191991"/>
        <a:ext cx="2377306" cy="2918278"/>
      </dsp:txXfrm>
    </dsp:sp>
    <dsp:sp modelId="{67D5AE07-F366-4DEC-B90B-5EDF9F66F534}">
      <dsp:nvSpPr>
        <dsp:cNvPr id="0" name=""/>
        <dsp:cNvSpPr/>
      </dsp:nvSpPr>
      <dsp:spPr>
        <a:xfrm>
          <a:off x="5424211" y="241068"/>
          <a:ext cx="2377306" cy="950922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/>
            <a:t>資料下載</a:t>
          </a:r>
        </a:p>
      </dsp:txBody>
      <dsp:txXfrm>
        <a:off x="5424211" y="241068"/>
        <a:ext cx="2377306" cy="950922"/>
      </dsp:txXfrm>
    </dsp:sp>
    <dsp:sp modelId="{66D788B0-73C6-4058-B054-1C208DBD316D}">
      <dsp:nvSpPr>
        <dsp:cNvPr id="0" name=""/>
        <dsp:cNvSpPr/>
      </dsp:nvSpPr>
      <dsp:spPr>
        <a:xfrm>
          <a:off x="5424211" y="1191991"/>
          <a:ext cx="2377306" cy="2918278"/>
        </a:xfrm>
        <a:prstGeom prst="rect">
          <a:avLst/>
        </a:prstGeom>
        <a:solidFill>
          <a:schemeClr val="accent4">
            <a:tint val="40000"/>
            <a:alpha val="90000"/>
            <a:hueOff val="7675946"/>
            <a:satOff val="-40841"/>
            <a:lumOff val="-232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200" kern="1200" dirty="0"/>
            <a:t>波形資料</a:t>
          </a:r>
          <a:r>
            <a:rPr lang="en-US" altLang="zh-TW" sz="2200" kern="1200" dirty="0"/>
            <a:t>/</a:t>
          </a:r>
          <a:r>
            <a:rPr lang="zh-TW" altLang="en-US" sz="2200" kern="1200" dirty="0"/>
            <a:t>圖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200" kern="1200" dirty="0"/>
            <a:t>儀器參數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200" kern="1200" dirty="0"/>
            <a:t>地震目錄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200" kern="1200" dirty="0"/>
            <a:t>地球物理資料</a:t>
          </a:r>
        </a:p>
      </dsp:txBody>
      <dsp:txXfrm>
        <a:off x="5424211" y="1191991"/>
        <a:ext cx="2377306" cy="2918278"/>
      </dsp:txXfrm>
    </dsp:sp>
    <dsp:sp modelId="{8FDE8791-C535-4F32-8B79-FD0B0875887B}">
      <dsp:nvSpPr>
        <dsp:cNvPr id="0" name=""/>
        <dsp:cNvSpPr/>
      </dsp:nvSpPr>
      <dsp:spPr>
        <a:xfrm>
          <a:off x="8134340" y="241068"/>
          <a:ext cx="2377306" cy="950922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/>
            <a:t>地震科普</a:t>
          </a:r>
        </a:p>
      </dsp:txBody>
      <dsp:txXfrm>
        <a:off x="8134340" y="241068"/>
        <a:ext cx="2377306" cy="950922"/>
      </dsp:txXfrm>
    </dsp:sp>
    <dsp:sp modelId="{CE27E31C-2507-4642-819D-28CFD96C28E7}">
      <dsp:nvSpPr>
        <dsp:cNvPr id="0" name=""/>
        <dsp:cNvSpPr/>
      </dsp:nvSpPr>
      <dsp:spPr>
        <a:xfrm>
          <a:off x="8134340" y="1191991"/>
          <a:ext cx="2377306" cy="2918278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200" kern="1200" dirty="0"/>
            <a:t>氣象局數位科普網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200" kern="1200" dirty="0"/>
            <a:t>地震百問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100" kern="1200" dirty="0"/>
            <a:t>台灣的地震特性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200" kern="1200" dirty="0"/>
            <a:t>地震看的見</a:t>
          </a:r>
        </a:p>
      </dsp:txBody>
      <dsp:txXfrm>
        <a:off x="8134340" y="1191991"/>
        <a:ext cx="2377306" cy="29182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9EC4C-F5D2-4EA9-AF5A-D1ABFB87DC4E}" type="datetimeFigureOut">
              <a:rPr lang="zh-TW" altLang="en-US" smtClean="0"/>
              <a:t>2026/1/27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3B5B4-281A-4CAA-BB93-5C3D6B2F99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6437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27CEB75-367B-4121-A6B8-4764CE7476B5}" type="slidenum">
              <a:t>31</a:t>
            </a:fld>
            <a:endParaRPr lang="en-US"/>
          </a:p>
        </p:txBody>
      </p:sp>
      <p:sp>
        <p:nvSpPr>
          <p:cNvPr id="2" name="投影片圖像版面配置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備忘稿版面配置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509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C85C-9D00-4CA1-A085-2160EF1F6259}" type="datetimeFigureOut">
              <a:rPr lang="zh-TW" altLang="en-US" smtClean="0"/>
              <a:t>2026/1/27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F608-A72C-43DA-9371-529AA82D85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2784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C85C-9D00-4CA1-A085-2160EF1F6259}" type="datetimeFigureOut">
              <a:rPr lang="zh-TW" altLang="en-US" smtClean="0"/>
              <a:t>2026/1/27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F608-A72C-43DA-9371-529AA82D85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04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C85C-9D00-4CA1-A085-2160EF1F6259}" type="datetimeFigureOut">
              <a:rPr lang="zh-TW" altLang="en-US" smtClean="0"/>
              <a:t>2026/1/27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F608-A72C-43DA-9371-529AA82D85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3008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C85C-9D00-4CA1-A085-2160EF1F6259}" type="datetimeFigureOut">
              <a:rPr lang="zh-TW" altLang="en-US" smtClean="0"/>
              <a:t>2026/1/27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F608-A72C-43DA-9371-529AA82D85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7532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C85C-9D00-4CA1-A085-2160EF1F6259}" type="datetimeFigureOut">
              <a:rPr lang="zh-TW" altLang="en-US" smtClean="0"/>
              <a:t>2026/1/27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F608-A72C-43DA-9371-529AA82D85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886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C85C-9D00-4CA1-A085-2160EF1F6259}" type="datetimeFigureOut">
              <a:rPr lang="zh-TW" altLang="en-US" smtClean="0"/>
              <a:t>2026/1/27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F608-A72C-43DA-9371-529AA82D85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1074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C85C-9D00-4CA1-A085-2160EF1F6259}" type="datetimeFigureOut">
              <a:rPr lang="zh-TW" altLang="en-US" smtClean="0"/>
              <a:t>2026/1/27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F608-A72C-43DA-9371-529AA82D85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9602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C85C-9D00-4CA1-A085-2160EF1F6259}" type="datetimeFigureOut">
              <a:rPr lang="zh-TW" altLang="en-US" smtClean="0"/>
              <a:t>2026/1/27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F608-A72C-43DA-9371-529AA82D85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95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C85C-9D00-4CA1-A085-2160EF1F6259}" type="datetimeFigureOut">
              <a:rPr lang="zh-TW" altLang="en-US" smtClean="0"/>
              <a:t>2026/1/27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F608-A72C-43DA-9371-529AA82D85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5015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C85C-9D00-4CA1-A085-2160EF1F6259}" type="datetimeFigureOut">
              <a:rPr lang="zh-TW" altLang="en-US" smtClean="0"/>
              <a:t>2026/1/27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F608-A72C-43DA-9371-529AA82D85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6282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C85C-9D00-4CA1-A085-2160EF1F6259}" type="datetimeFigureOut">
              <a:rPr lang="zh-TW" altLang="en-US" smtClean="0"/>
              <a:t>2026/1/27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F608-A72C-43DA-9371-529AA82D85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5190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BC85C-9D00-4CA1-A085-2160EF1F6259}" type="datetimeFigureOut">
              <a:rPr lang="zh-TW" altLang="en-US" smtClean="0"/>
              <a:t>2026/1/27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6F608-A72C-43DA-9371-529AA82D85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634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c.ac.uk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gdms.cwa.gov.tw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palert.earth.sinica.edu.tw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bats.earth.sinica.edu.tw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tesis.earth.sinica.edu.tw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earthscope.org/news/a-popular-earthquake-figure-gets-a-major-update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visualcapitalist.com/cp/mapping-worlds-major-earthquakes-from-1956-2022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945FDD4-CA95-44F0-9D04-068550A924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地球科學開放資料庫</a:t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地震科學資料庫</a:t>
            </a:r>
            <a:br>
              <a:rPr lang="en-US" altLang="zh-TW" b="1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400" b="1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endParaRPr lang="zh-TW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梁文宗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/>
          </a:p>
          <a:p>
            <a:r>
              <a:rPr lang="zh-TW" altLang="en-US" sz="1600" dirty="0"/>
              <a:t>中央研究院地球科學研究所</a:t>
            </a:r>
            <a:endParaRPr lang="en-US" altLang="zh-TW" sz="1600" dirty="0"/>
          </a:p>
          <a:p>
            <a:r>
              <a:rPr lang="en-US" altLang="zh-TW" sz="1600" dirty="0"/>
              <a:t>2026-01-27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71917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7F869C-663D-4856-BBD2-BCF5745D4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地震空間分布的特徵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3654F2-6F0A-43A3-8B55-1C06C5461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最大規模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地震次數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釋放的應變能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深度與規模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其他地震統計參數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D8BD757-4790-4F50-9741-92D4B52A1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538" y="2191385"/>
            <a:ext cx="5999530" cy="382879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1533012-25F4-4E54-8962-B46C4CB1C36F}"/>
              </a:ext>
            </a:extLst>
          </p:cNvPr>
          <p:cNvSpPr txBox="1"/>
          <p:nvPr/>
        </p:nvSpPr>
        <p:spPr>
          <a:xfrm>
            <a:off x="6634332" y="6132462"/>
            <a:ext cx="244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hlinkClick r:id="rId3"/>
              </a:rPr>
              <a:t>https://www.isc.ac.uk/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9703ADD-F5CA-4881-AD31-0F562519A6D5}"/>
              </a:ext>
            </a:extLst>
          </p:cNvPr>
          <p:cNvSpPr txBox="1"/>
          <p:nvPr/>
        </p:nvSpPr>
        <p:spPr>
          <a:xfrm>
            <a:off x="6941903" y="169068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1964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迄今</a:t>
            </a:r>
          </a:p>
        </p:txBody>
      </p:sp>
    </p:spTree>
    <p:extLst>
      <p:ext uri="{BB962C8B-B14F-4D97-AF65-F5344CB8AC3E}">
        <p14:creationId xmlns:p14="http://schemas.microsoft.com/office/powerpoint/2010/main" val="532372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160E25-F801-4409-B35C-432A5608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台灣的地震分布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CC9480-3B0A-488D-B79F-F5494A009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氣象署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(CWA)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網站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TECDC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地震活動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分布圖查詢系統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互動式動態展示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3D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紙模型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GDMS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地震目錄資料庫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A59D6A7-7FA9-466C-A3CE-0E4C5D025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307" y="1487978"/>
            <a:ext cx="3891833" cy="491282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D475D33-311A-4F69-9616-5D09ED0895F4}"/>
              </a:ext>
            </a:extLst>
          </p:cNvPr>
          <p:cNvSpPr txBox="1"/>
          <p:nvPr/>
        </p:nvSpPr>
        <p:spPr>
          <a:xfrm>
            <a:off x="7825444" y="1119346"/>
            <a:ext cx="2061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2020~   M</a:t>
            </a:r>
            <a:r>
              <a:rPr lang="en-US" altLang="zh-TW" dirty="0">
                <a:latin typeface="Poor Richard" panose="02080502050505020702" pitchFamily="18" charset="0"/>
              </a:rPr>
              <a:t>≥</a:t>
            </a:r>
            <a:r>
              <a:rPr lang="en-US" altLang="zh-TW" dirty="0"/>
              <a:t>3.5</a:t>
            </a:r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969D431-AA76-4B75-A0B1-D579908BD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645" y="4675719"/>
            <a:ext cx="4058891" cy="1741707"/>
          </a:xfrm>
          <a:prstGeom prst="rect">
            <a:avLst/>
          </a:prstGeom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id="{6C267682-2CD3-48C2-99EA-CF5542130716}"/>
              </a:ext>
            </a:extLst>
          </p:cNvPr>
          <p:cNvSpPr/>
          <p:nvPr/>
        </p:nvSpPr>
        <p:spPr>
          <a:xfrm>
            <a:off x="3687218" y="5186840"/>
            <a:ext cx="540327" cy="2992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8835BF3A-55FB-4EF8-8360-19A0D06D6958}"/>
              </a:ext>
            </a:extLst>
          </p:cNvPr>
          <p:cNvCxnSpPr/>
          <p:nvPr/>
        </p:nvCxnSpPr>
        <p:spPr>
          <a:xfrm flipV="1">
            <a:off x="3832167" y="1504604"/>
            <a:ext cx="3078140" cy="1504603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A41D36DD-025C-44AE-89BE-3276E8E14E60}"/>
              </a:ext>
            </a:extLst>
          </p:cNvPr>
          <p:cNvCxnSpPr>
            <a:cxnSpLocks/>
          </p:cNvCxnSpPr>
          <p:nvPr/>
        </p:nvCxnSpPr>
        <p:spPr>
          <a:xfrm>
            <a:off x="3832167" y="3009207"/>
            <a:ext cx="3078140" cy="3408219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735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地震活動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Q&amp;A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地震數量與規模的關係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GDMS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TECDC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查詢某地附近，地殼內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例深度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&lt;35 km)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的地震在不同規模範圍內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5.0&gt;M</a:t>
            </a:r>
            <a:r>
              <a:rPr lang="en-US" altLang="zh-TW" dirty="0">
                <a:latin typeface="Poor Richard" panose="02080502050505020702" pitchFamily="18" charset="0"/>
                <a:ea typeface="微軟正黑體" panose="020B0604030504040204" pitchFamily="34" charset="-120"/>
              </a:rPr>
              <a:t>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4.5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4.5&gt;M</a:t>
            </a:r>
            <a:r>
              <a:rPr lang="en-US" altLang="zh-TW" dirty="0">
                <a:latin typeface="Poor Richard" panose="02080502050505020702" pitchFamily="18" charset="0"/>
                <a:ea typeface="微軟正黑體" panose="020B0604030504040204" pitchFamily="34" charset="-120"/>
              </a:rPr>
              <a:t>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4.0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，依此類推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可調整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Symbol" panose="05050102010706020507" pitchFamily="18" charset="2"/>
                <a:ea typeface="微軟正黑體" panose="020B0604030504040204" pitchFamily="34" charset="-120"/>
              </a:rPr>
              <a:t>D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的地震數量，並利用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規模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為變數，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地震數量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為應變數作圖。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地震數量取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對數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作圖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你發現什麼現象？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Frequency-Magnitude Distribution Diagram</a:t>
            </a: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Scaling law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比例規律</a:t>
            </a:r>
          </a:p>
        </p:txBody>
      </p:sp>
    </p:spTree>
    <p:extLst>
      <p:ext uri="{BB962C8B-B14F-4D97-AF65-F5344CB8AC3E}">
        <p14:creationId xmlns:p14="http://schemas.microsoft.com/office/powerpoint/2010/main" val="871093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AC7B03F0-F9E1-4C2F-BCCC-62D4585A4043}"/>
              </a:ext>
            </a:extLst>
          </p:cNvPr>
          <p:cNvGrpSpPr/>
          <p:nvPr/>
        </p:nvGrpSpPr>
        <p:grpSpPr>
          <a:xfrm>
            <a:off x="4265537" y="4227880"/>
            <a:ext cx="4700016" cy="2264995"/>
            <a:chOff x="3791712" y="3977640"/>
            <a:chExt cx="4700016" cy="2264995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033B047-E210-4E56-8C37-05EBA51F73B3}"/>
                </a:ext>
              </a:extLst>
            </p:cNvPr>
            <p:cNvSpPr/>
            <p:nvPr/>
          </p:nvSpPr>
          <p:spPr>
            <a:xfrm>
              <a:off x="3791712" y="3977640"/>
              <a:ext cx="4700016" cy="11155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1D94E0-5A21-4B13-ABC3-0992F031F470}"/>
                </a:ext>
              </a:extLst>
            </p:cNvPr>
            <p:cNvSpPr/>
            <p:nvPr/>
          </p:nvSpPr>
          <p:spPr>
            <a:xfrm>
              <a:off x="3791712" y="5093208"/>
              <a:ext cx="4700016" cy="1115568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96A1C879-6676-499A-A0B8-3CE0187C3ECA}"/>
                </a:ext>
              </a:extLst>
            </p:cNvPr>
            <p:cNvSpPr txBox="1"/>
            <p:nvPr/>
          </p:nvSpPr>
          <p:spPr>
            <a:xfrm>
              <a:off x="7156704" y="4361688"/>
              <a:ext cx="941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高速區</a:t>
              </a: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A761CF82-B7D1-44F4-A5A6-75F0CDD00E3D}"/>
                </a:ext>
              </a:extLst>
            </p:cNvPr>
            <p:cNvSpPr txBox="1"/>
            <p:nvPr/>
          </p:nvSpPr>
          <p:spPr>
            <a:xfrm>
              <a:off x="7162800" y="5465064"/>
              <a:ext cx="941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/>
                <a:t>低速區</a:t>
              </a:r>
            </a:p>
          </p:txBody>
        </p:sp>
        <p:sp>
          <p:nvSpPr>
            <p:cNvPr id="9" name="套索 8">
              <a:extLst>
                <a:ext uri="{FF2B5EF4-FFF2-40B4-BE49-F238E27FC236}">
                  <a16:creationId xmlns:a16="http://schemas.microsoft.com/office/drawing/2014/main" id="{3D2CB1E1-D95A-41FD-8862-ECA40F2A9C64}"/>
                </a:ext>
              </a:extLst>
            </p:cNvPr>
            <p:cNvSpPr/>
            <p:nvPr/>
          </p:nvSpPr>
          <p:spPr>
            <a:xfrm rot="6746786">
              <a:off x="4829910" y="5223470"/>
              <a:ext cx="292608" cy="283988"/>
            </a:xfrm>
            <a:prstGeom prst="chor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套索 9">
              <a:extLst>
                <a:ext uri="{FF2B5EF4-FFF2-40B4-BE49-F238E27FC236}">
                  <a16:creationId xmlns:a16="http://schemas.microsoft.com/office/drawing/2014/main" id="{2E7AAFC6-6D45-4BD9-893F-056A4A2AB9AE}"/>
                </a:ext>
              </a:extLst>
            </p:cNvPr>
            <p:cNvSpPr/>
            <p:nvPr/>
          </p:nvSpPr>
          <p:spPr>
            <a:xfrm rot="6746786">
              <a:off x="4641642" y="5781800"/>
              <a:ext cx="292608" cy="283988"/>
            </a:xfrm>
            <a:prstGeom prst="chor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套索 10">
              <a:extLst>
                <a:ext uri="{FF2B5EF4-FFF2-40B4-BE49-F238E27FC236}">
                  <a16:creationId xmlns:a16="http://schemas.microsoft.com/office/drawing/2014/main" id="{92AE5BDA-0CA2-4B42-AF6C-78DFE7A20D40}"/>
                </a:ext>
              </a:extLst>
            </p:cNvPr>
            <p:cNvSpPr/>
            <p:nvPr/>
          </p:nvSpPr>
          <p:spPr>
            <a:xfrm rot="6746786">
              <a:off x="5813706" y="5618278"/>
              <a:ext cx="292608" cy="283988"/>
            </a:xfrm>
            <a:prstGeom prst="chor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套索 11">
              <a:extLst>
                <a:ext uri="{FF2B5EF4-FFF2-40B4-BE49-F238E27FC236}">
                  <a16:creationId xmlns:a16="http://schemas.microsoft.com/office/drawing/2014/main" id="{4D2A0D82-4C96-45E0-B289-11C3B826594D}"/>
                </a:ext>
              </a:extLst>
            </p:cNvPr>
            <p:cNvSpPr/>
            <p:nvPr/>
          </p:nvSpPr>
          <p:spPr>
            <a:xfrm rot="6746786">
              <a:off x="6681215" y="5402928"/>
              <a:ext cx="292608" cy="283988"/>
            </a:xfrm>
            <a:prstGeom prst="chor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套索 12">
              <a:extLst>
                <a:ext uri="{FF2B5EF4-FFF2-40B4-BE49-F238E27FC236}">
                  <a16:creationId xmlns:a16="http://schemas.microsoft.com/office/drawing/2014/main" id="{4F219F12-F4F9-45C1-925A-374F1AF29A26}"/>
                </a:ext>
              </a:extLst>
            </p:cNvPr>
            <p:cNvSpPr/>
            <p:nvPr/>
          </p:nvSpPr>
          <p:spPr>
            <a:xfrm rot="6746786">
              <a:off x="6681216" y="5954337"/>
              <a:ext cx="292608" cy="283988"/>
            </a:xfrm>
            <a:prstGeom prst="chord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星形: 五角 13">
              <a:extLst>
                <a:ext uri="{FF2B5EF4-FFF2-40B4-BE49-F238E27FC236}">
                  <a16:creationId xmlns:a16="http://schemas.microsoft.com/office/drawing/2014/main" id="{E360EDCA-0687-4B42-A8CA-8DB4DB5ECC72}"/>
                </a:ext>
              </a:extLst>
            </p:cNvPr>
            <p:cNvSpPr/>
            <p:nvPr/>
          </p:nvSpPr>
          <p:spPr>
            <a:xfrm>
              <a:off x="5849112" y="4408478"/>
              <a:ext cx="297996" cy="292608"/>
            </a:xfrm>
            <a:prstGeom prst="star5">
              <a:avLst/>
            </a:prstGeom>
            <a:solidFill>
              <a:srgbClr val="DD542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星形: 五角 14">
              <a:extLst>
                <a:ext uri="{FF2B5EF4-FFF2-40B4-BE49-F238E27FC236}">
                  <a16:creationId xmlns:a16="http://schemas.microsoft.com/office/drawing/2014/main" id="{893CAE43-3703-4C15-92CF-C89EFDA3584F}"/>
                </a:ext>
              </a:extLst>
            </p:cNvPr>
            <p:cNvSpPr/>
            <p:nvPr/>
          </p:nvSpPr>
          <p:spPr>
            <a:xfrm>
              <a:off x="5810904" y="4016356"/>
              <a:ext cx="376536" cy="307198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dirty="0">
                  <a:solidFill>
                    <a:schemeClr val="tx1"/>
                  </a:solidFill>
                </a:rPr>
                <a:t>1</a:t>
              </a:r>
              <a:endParaRPr lang="zh-TW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6" name="星形: 五角 15">
              <a:extLst>
                <a:ext uri="{FF2B5EF4-FFF2-40B4-BE49-F238E27FC236}">
                  <a16:creationId xmlns:a16="http://schemas.microsoft.com/office/drawing/2014/main" id="{EE3F0A74-8C5B-42A2-863D-0AFDA2313B24}"/>
                </a:ext>
              </a:extLst>
            </p:cNvPr>
            <p:cNvSpPr/>
            <p:nvPr/>
          </p:nvSpPr>
          <p:spPr>
            <a:xfrm>
              <a:off x="5325210" y="4408478"/>
              <a:ext cx="297996" cy="292608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dirty="0">
                  <a:solidFill>
                    <a:schemeClr val="tx1"/>
                  </a:solidFill>
                </a:rPr>
                <a:t>4</a:t>
              </a:r>
              <a:endParaRPr lang="zh-TW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7" name="星形: 五角 16">
              <a:extLst>
                <a:ext uri="{FF2B5EF4-FFF2-40B4-BE49-F238E27FC236}">
                  <a16:creationId xmlns:a16="http://schemas.microsoft.com/office/drawing/2014/main" id="{50244CBD-377B-4F5C-A321-AF3AD84C5A66}"/>
                </a:ext>
              </a:extLst>
            </p:cNvPr>
            <p:cNvSpPr/>
            <p:nvPr/>
          </p:nvSpPr>
          <p:spPr>
            <a:xfrm>
              <a:off x="6334806" y="4413795"/>
              <a:ext cx="297996" cy="292608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dirty="0">
                  <a:solidFill>
                    <a:schemeClr val="tx1"/>
                  </a:solidFill>
                </a:rPr>
                <a:t>3</a:t>
              </a:r>
              <a:endParaRPr lang="zh-TW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8" name="星形: 五角 17">
              <a:extLst>
                <a:ext uri="{FF2B5EF4-FFF2-40B4-BE49-F238E27FC236}">
                  <a16:creationId xmlns:a16="http://schemas.microsoft.com/office/drawing/2014/main" id="{692CE5F0-BB0C-4020-ABA0-C18C8012CF8B}"/>
                </a:ext>
              </a:extLst>
            </p:cNvPr>
            <p:cNvSpPr/>
            <p:nvPr/>
          </p:nvSpPr>
          <p:spPr>
            <a:xfrm>
              <a:off x="5843724" y="4786010"/>
              <a:ext cx="297996" cy="292608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dirty="0">
                  <a:solidFill>
                    <a:schemeClr val="tx1"/>
                  </a:solidFill>
                </a:rPr>
                <a:t>2</a:t>
              </a:r>
              <a:endParaRPr lang="zh-TW" altLang="en-US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B205C40-7AB8-4121-BA8A-32A4ABF0A138}"/>
              </a:ext>
            </a:extLst>
          </p:cNvPr>
          <p:cNvSpPr txBox="1"/>
          <p:nvPr/>
        </p:nvSpPr>
        <p:spPr>
          <a:xfrm>
            <a:off x="868780" y="1733893"/>
            <a:ext cx="103681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400" dirty="0"/>
              <a:t>問題：</a:t>
            </a:r>
            <a:endParaRPr lang="en-US" altLang="zh-TW" sz="2400" dirty="0"/>
          </a:p>
          <a:p>
            <a:pPr algn="just"/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某區域位於海陸交界處，已知海域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藍色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地殼的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波速度比陸域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綠色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來的快一些。由於地震測站僅分布在陸地上，只能探知陸域地殼內的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波速度，今有一震央發生在海域地殼內的地震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紅色星號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，如果使用陸地測站的波形資料及陸地的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波速度來進行地震定位，請問此時所定位的震央位置可能落於何處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(1-4)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為什麼？</a:t>
            </a:r>
          </a:p>
        </p:txBody>
      </p:sp>
      <p:sp>
        <p:nvSpPr>
          <p:cNvPr id="19" name="標題 1">
            <a:extLst>
              <a:ext uri="{FF2B5EF4-FFF2-40B4-BE49-F238E27FC236}">
                <a16:creationId xmlns:a16="http://schemas.microsoft.com/office/drawing/2014/main" id="{0FB3A7B1-8A99-415A-8126-6138B17E60A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5584CF4-A1CA-4433-95AE-750A0A549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地震觀測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Q&amp;A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8618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D7F78C2-E50E-43E5-8A5A-08D9C292E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地震波形資料庫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7A0F1E5-7FAF-466B-B405-1E22E934E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Online Seismic Waveform Databases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183B543-5204-407E-BED1-0DD6A462AFD5}"/>
              </a:ext>
            </a:extLst>
          </p:cNvPr>
          <p:cNvSpPr txBox="1"/>
          <p:nvPr/>
        </p:nvSpPr>
        <p:spPr>
          <a:xfrm>
            <a:off x="7838902" y="4664802"/>
            <a:ext cx="36160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>
                <a:solidFill>
                  <a:schemeClr val="bg1">
                    <a:lumMod val="85000"/>
                  </a:schemeClr>
                </a:solidFill>
              </a:rPr>
              <a:t>https://www.mtu.edu/geo/community/seismology/learn/seismology-study/</a:t>
            </a:r>
            <a:endParaRPr lang="zh-TW" alt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50" name="Picture 2" descr="Small P-wave oscillations on the left and larger amplitude S-wave oscillations on the right.">
            <a:extLst>
              <a:ext uri="{FF2B5EF4-FFF2-40B4-BE49-F238E27FC236}">
                <a16:creationId xmlns:a16="http://schemas.microsoft.com/office/drawing/2014/main" id="{6BCA7AFC-29F9-4AA4-A4FF-0EB964D79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328" y="2402475"/>
            <a:ext cx="369198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288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地震波形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Seismic waveform, seismogram</a:t>
            </a: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現代地震測站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所記錄下來的地動訊號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現代地震儀、標準時間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GPS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網路校時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、記錄器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圖形或數位紀錄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短周期地震儀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速度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、寬頻地震儀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速度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、強地動地震儀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加速度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速度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、傾斜儀、旋轉地震儀、其他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地震波形反映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震源效應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路徑效應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場址效應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儀器響應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的總和效果</a:t>
            </a:r>
          </a:p>
        </p:txBody>
      </p:sp>
    </p:spTree>
    <p:extLst>
      <p:ext uri="{BB962C8B-B14F-4D97-AF65-F5344CB8AC3E}">
        <p14:creationId xmlns:p14="http://schemas.microsoft.com/office/powerpoint/2010/main" val="3038294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網路地震資料服務系統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Broadband Array in Taiwan for Seismology                        (</a:t>
            </a:r>
            <a:r>
              <a:rPr lang="en-US" altLang="zh-TW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BATS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[IES]</a:t>
            </a:r>
          </a:p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台灣寬頻地震觀測網</a:t>
            </a: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Seismological and Geophysical Data Management System (</a:t>
            </a:r>
            <a:r>
              <a:rPr lang="en-US" altLang="zh-TW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GDMS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[CWA/IES]</a:t>
            </a:r>
          </a:p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地震與地球物理資料管理系統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P-Alert  Strong Motion Network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            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P-Alert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[NTU/IES]</a:t>
            </a:r>
          </a:p>
          <a:p>
            <a:pPr marL="0" indent="0"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P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波警報器強震網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30023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zh-TW" dirty="0"/>
            </a:br>
            <a:r>
              <a:rPr lang="zh-TW" altLang="en-US" dirty="0"/>
              <a:t>地震與地球物理資料管理系統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Seismological and Geophysical Data Management System (GDMS)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1737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GDMS   </a:t>
            </a:r>
            <a:r>
              <a:rPr lang="en-US" altLang="zh-TW" sz="3600" dirty="0">
                <a:hlinkClick r:id="rId2"/>
              </a:rPr>
              <a:t>https://gdms.cwa.gov.tw</a:t>
            </a:r>
            <a:endParaRPr lang="zh-TW" altLang="en-US" sz="36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F2A0980-65E4-44B8-B97B-569D8CDF85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" t="577" r="682" b="2"/>
          <a:stretch/>
        </p:blipFill>
        <p:spPr>
          <a:xfrm>
            <a:off x="924098" y="1263532"/>
            <a:ext cx="10429702" cy="535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89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GDMS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主要功能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407331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9423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32024A-8487-48A9-BCCC-4A0857382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B2F625B-ABE0-405C-AD42-3DE31486D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7066ECB-0F02-4A65-BD97-408713E25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203" y="461548"/>
            <a:ext cx="9621593" cy="593490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5E0C4F3-62ED-401A-A8DC-BBA459425E79}"/>
              </a:ext>
            </a:extLst>
          </p:cNvPr>
          <p:cNvSpPr/>
          <p:nvPr/>
        </p:nvSpPr>
        <p:spPr>
          <a:xfrm>
            <a:off x="9293629" y="2219498"/>
            <a:ext cx="1753986" cy="3582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3813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442100" y="2240183"/>
            <a:ext cx="1484042" cy="132556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從</a:t>
            </a:r>
            <a:r>
              <a:rPr lang="zh-TW" altLang="en-US" sz="2000" b="1" dirty="0"/>
              <a:t>登入</a:t>
            </a:r>
            <a:r>
              <a:rPr lang="zh-TW" altLang="en-US" dirty="0"/>
              <a:t>區</a:t>
            </a:r>
            <a:br>
              <a:rPr lang="en-US" altLang="zh-TW" dirty="0"/>
            </a:br>
            <a:r>
              <a:rPr lang="zh-TW" altLang="en-US" dirty="0"/>
              <a:t>註冊</a:t>
            </a:r>
            <a:r>
              <a:rPr lang="en-US" altLang="zh-TW" dirty="0"/>
              <a:t>GDMS</a:t>
            </a:r>
            <a:r>
              <a:rPr lang="zh-TW" altLang="en-US" dirty="0"/>
              <a:t>會員</a:t>
            </a:r>
            <a:endParaRPr lang="en-US" dirty="0"/>
          </a:p>
        </p:txBody>
      </p:sp>
      <p:sp>
        <p:nvSpPr>
          <p:cNvPr id="5" name="流程圖: 決策 4"/>
          <p:cNvSpPr/>
          <p:nvPr/>
        </p:nvSpPr>
        <p:spPr>
          <a:xfrm>
            <a:off x="2230243" y="2392342"/>
            <a:ext cx="2219093" cy="1025913"/>
          </a:xfrm>
          <a:prstGeom prst="flowChartDecisi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會員規範</a:t>
            </a:r>
            <a:endParaRPr lang="en-US" dirty="0"/>
          </a:p>
        </p:txBody>
      </p:sp>
      <p:cxnSp>
        <p:nvCxnSpPr>
          <p:cNvPr id="6" name="直線單箭頭接點 5"/>
          <p:cNvCxnSpPr>
            <a:cxnSpLocks/>
            <a:stCxn id="4" idx="3"/>
            <a:endCxn id="5" idx="1"/>
          </p:cNvCxnSpPr>
          <p:nvPr/>
        </p:nvCxnSpPr>
        <p:spPr>
          <a:xfrm>
            <a:off x="1926142" y="2902965"/>
            <a:ext cx="304101" cy="2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>
            <a:stCxn id="5" idx="3"/>
          </p:cNvCxnSpPr>
          <p:nvPr/>
        </p:nvCxnSpPr>
        <p:spPr>
          <a:xfrm>
            <a:off x="4449336" y="2905299"/>
            <a:ext cx="591015" cy="8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4259766" y="2468498"/>
            <a:ext cx="78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同意</a:t>
            </a:r>
            <a:endParaRPr 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2545264" y="3482823"/>
            <a:ext cx="104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不同意</a:t>
            </a:r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2531325" y="3916723"/>
            <a:ext cx="1616928" cy="838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必須同意才能註冊</a:t>
            </a:r>
            <a:endParaRPr lang="en-US" dirty="0"/>
          </a:p>
        </p:txBody>
      </p:sp>
      <p:cxnSp>
        <p:nvCxnSpPr>
          <p:cNvPr id="11" name="直線單箭頭接點 10"/>
          <p:cNvCxnSpPr>
            <a:stCxn id="5" idx="2"/>
            <a:endCxn id="10" idx="0"/>
          </p:cNvCxnSpPr>
          <p:nvPr/>
        </p:nvCxnSpPr>
        <p:spPr>
          <a:xfrm flipH="1">
            <a:off x="3339789" y="3418255"/>
            <a:ext cx="1" cy="498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肘形接點 11"/>
          <p:cNvCxnSpPr>
            <a:cxnSpLocks/>
          </p:cNvCxnSpPr>
          <p:nvPr/>
        </p:nvCxnSpPr>
        <p:spPr>
          <a:xfrm rot="16200000" flipV="1">
            <a:off x="1989397" y="3133669"/>
            <a:ext cx="1630272" cy="1148580"/>
          </a:xfrm>
          <a:prstGeom prst="bentConnector3">
            <a:avLst>
              <a:gd name="adj1" fmla="val 920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>
            <a:stCxn id="14" idx="5"/>
          </p:cNvCxnSpPr>
          <p:nvPr/>
        </p:nvCxnSpPr>
        <p:spPr>
          <a:xfrm flipV="1">
            <a:off x="6644455" y="2909643"/>
            <a:ext cx="525779" cy="4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流程圖: 資料 13"/>
          <p:cNvSpPr/>
          <p:nvPr/>
        </p:nvSpPr>
        <p:spPr>
          <a:xfrm>
            <a:off x="4854266" y="2468586"/>
            <a:ext cx="1989099" cy="890796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填寫註冊資料</a:t>
            </a:r>
            <a:endParaRPr lang="en-US" dirty="0"/>
          </a:p>
        </p:txBody>
      </p:sp>
      <p:sp>
        <p:nvSpPr>
          <p:cNvPr id="15" name="流程圖: 決策 14"/>
          <p:cNvSpPr/>
          <p:nvPr/>
        </p:nvSpPr>
        <p:spPr>
          <a:xfrm>
            <a:off x="7170234" y="2231288"/>
            <a:ext cx="2219093" cy="1343382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確認資料是否需要修改</a:t>
            </a:r>
            <a:endParaRPr lang="en-US" dirty="0"/>
          </a:p>
        </p:txBody>
      </p:sp>
      <p:cxnSp>
        <p:nvCxnSpPr>
          <p:cNvPr id="16" name="肘形接點 15"/>
          <p:cNvCxnSpPr/>
          <p:nvPr/>
        </p:nvCxnSpPr>
        <p:spPr>
          <a:xfrm rot="5400000" flipH="1">
            <a:off x="6932149" y="2077138"/>
            <a:ext cx="65387" cy="2629875"/>
          </a:xfrm>
          <a:prstGeom prst="bentConnector3">
            <a:avLst>
              <a:gd name="adj1" fmla="val -69069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6648913" y="3505178"/>
            <a:ext cx="104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是</a:t>
            </a:r>
            <a:endParaRPr 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9389327" y="2535965"/>
            <a:ext cx="104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否</a:t>
            </a:r>
            <a:endParaRPr lang="en-US" dirty="0"/>
          </a:p>
        </p:txBody>
      </p:sp>
      <p:sp>
        <p:nvSpPr>
          <p:cNvPr id="19" name="矩形 18"/>
          <p:cNvSpPr/>
          <p:nvPr/>
        </p:nvSpPr>
        <p:spPr>
          <a:xfrm>
            <a:off x="9910648" y="2468498"/>
            <a:ext cx="1616928" cy="83872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申請成功</a:t>
            </a:r>
            <a:r>
              <a:rPr lang="en-US" altLang="zh-TW" dirty="0"/>
              <a:t>/</a:t>
            </a:r>
            <a:r>
              <a:rPr lang="zh-TW" altLang="en-US" dirty="0"/>
              <a:t>    寄發確認信</a:t>
            </a:r>
            <a:endParaRPr lang="en-US" dirty="0"/>
          </a:p>
        </p:txBody>
      </p:sp>
      <p:cxnSp>
        <p:nvCxnSpPr>
          <p:cNvPr id="20" name="直線單箭頭接點 19"/>
          <p:cNvCxnSpPr>
            <a:stCxn id="15" idx="3"/>
            <a:endCxn id="18" idx="2"/>
          </p:cNvCxnSpPr>
          <p:nvPr/>
        </p:nvCxnSpPr>
        <p:spPr>
          <a:xfrm>
            <a:off x="9389327" y="2902979"/>
            <a:ext cx="521321" cy="2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9910648" y="4851509"/>
            <a:ext cx="1616928" cy="838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即刻收到註冊確認信件</a:t>
            </a:r>
            <a:endParaRPr lang="en-US" dirty="0"/>
          </a:p>
        </p:txBody>
      </p:sp>
      <p:cxnSp>
        <p:nvCxnSpPr>
          <p:cNvPr id="22" name="直線接點 21"/>
          <p:cNvCxnSpPr>
            <a:stCxn id="19" idx="2"/>
            <a:endCxn id="21" idx="0"/>
          </p:cNvCxnSpPr>
          <p:nvPr/>
        </p:nvCxnSpPr>
        <p:spPr>
          <a:xfrm>
            <a:off x="10719112" y="3307227"/>
            <a:ext cx="0" cy="154428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圓角矩形 22"/>
          <p:cNvSpPr/>
          <p:nvPr/>
        </p:nvSpPr>
        <p:spPr>
          <a:xfrm>
            <a:off x="7185224" y="4722857"/>
            <a:ext cx="1766223" cy="109636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點擊連結成為</a:t>
            </a:r>
            <a:r>
              <a:rPr lang="en-US" altLang="zh-TW" dirty="0"/>
              <a:t>GDMS</a:t>
            </a:r>
            <a:r>
              <a:rPr lang="zh-TW" altLang="en-US" dirty="0"/>
              <a:t>會員</a:t>
            </a:r>
            <a:endParaRPr lang="en-US" dirty="0"/>
          </a:p>
        </p:txBody>
      </p:sp>
      <p:cxnSp>
        <p:nvCxnSpPr>
          <p:cNvPr id="24" name="直線單箭頭接點 23"/>
          <p:cNvCxnSpPr>
            <a:stCxn id="21" idx="1"/>
            <a:endCxn id="23" idx="3"/>
          </p:cNvCxnSpPr>
          <p:nvPr/>
        </p:nvCxnSpPr>
        <p:spPr>
          <a:xfrm flipH="1">
            <a:off x="8951447" y="5270874"/>
            <a:ext cx="959201" cy="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如何註冊成為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GDMS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會員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6279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146F27-7EF8-4CF7-A9AB-46033744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觀測網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3B0CDB-8E6F-4108-AD5D-DEC8E20AB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76353" cy="4351338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中央氣象署</a:t>
            </a:r>
            <a:endParaRPr lang="en-US" altLang="zh-TW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CWASN</a:t>
            </a: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TSMIP</a:t>
            </a: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TGNS</a:t>
            </a:r>
          </a:p>
          <a:p>
            <a:pPr lvl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GNSS</a:t>
            </a:r>
          </a:p>
          <a:p>
            <a:pPr lvl="2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GNSS_CWA</a:t>
            </a:r>
          </a:p>
          <a:p>
            <a:pPr lvl="2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GNSS_IES</a:t>
            </a:r>
          </a:p>
          <a:p>
            <a:pPr lvl="2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GNSS_ETEC</a:t>
            </a:r>
          </a:p>
          <a:p>
            <a:pPr lvl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GW</a:t>
            </a:r>
          </a:p>
          <a:p>
            <a:pPr lvl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MAGNET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18325D6-792E-40D0-857F-C5A15E33D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793" y="1354975"/>
            <a:ext cx="7927562" cy="513745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6CD4AA0-F273-4FAE-9AEF-A4FE8EA05137}"/>
              </a:ext>
            </a:extLst>
          </p:cNvPr>
          <p:cNvSpPr txBox="1"/>
          <p:nvPr/>
        </p:nvSpPr>
        <p:spPr>
          <a:xfrm>
            <a:off x="6035040" y="1027906"/>
            <a:ext cx="162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標準儀器測站</a:t>
            </a:r>
          </a:p>
        </p:txBody>
      </p:sp>
    </p:spTree>
    <p:extLst>
      <p:ext uri="{BB962C8B-B14F-4D97-AF65-F5344CB8AC3E}">
        <p14:creationId xmlns:p14="http://schemas.microsoft.com/office/powerpoint/2010/main" val="2631221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B3A1E15E-7FEF-4B32-B16D-1611B1AA1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558" y="1762503"/>
            <a:ext cx="5236323" cy="4629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線上資料索取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C90DDBA0-79D0-454B-99A3-D5E25E977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9022" y="1597090"/>
            <a:ext cx="5186833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urved Arrow Clipart - Orange Curved Arrow Png, Transparent Png - kind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4492">
            <a:off x="3181796" y="1947550"/>
            <a:ext cx="3552664" cy="389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524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我的帳戶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3617422" cy="4351338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自己的資料自己管理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追蹤進度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避免重複索取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歷史記錄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6C34CA7-BA81-482F-A221-941C898A6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777" y="1225175"/>
            <a:ext cx="5499205" cy="5167312"/>
          </a:xfrm>
          <a:prstGeom prst="rect">
            <a:avLst/>
          </a:prstGeom>
        </p:spPr>
      </p:pic>
      <p:sp>
        <p:nvSpPr>
          <p:cNvPr id="5" name="橢圓形圖說文字 4"/>
          <p:cNvSpPr/>
          <p:nvPr/>
        </p:nvSpPr>
        <p:spPr>
          <a:xfrm>
            <a:off x="9649691" y="1499840"/>
            <a:ext cx="752475" cy="601691"/>
          </a:xfrm>
          <a:prstGeom prst="wedgeEllipseCallout">
            <a:avLst>
              <a:gd name="adj1" fmla="val -120269"/>
              <a:gd name="adj2" fmla="val 20572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8156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525981-CD41-46B1-9D56-B957AFE1F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線上波形瀏覽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0D915F-D5B8-4B1E-8DEE-0673ADDCA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TSMIP</a:t>
            </a: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A002</a:t>
            </a:r>
          </a:p>
          <a:p>
            <a:pPr lvl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HLE: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東西向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HLN: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南北向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HLZ: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垂直向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trace/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window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/overlap</a:t>
            </a: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規律性振動訊號？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EEFDB8D-5CD7-4685-8E79-A8F726975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097" y="1497068"/>
            <a:ext cx="6691907" cy="500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71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地震波形繪圖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原始數據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整數值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儀器參數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TSMIP/A002</a:t>
            </a:r>
          </a:p>
          <a:p>
            <a:pPr lvl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3.2E-04  cm/s/s/count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物理量為加速度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請粗估這個測站的震度為幾級？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61" y="4610665"/>
            <a:ext cx="4318136" cy="139484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B7FEAAF-60FF-4164-9AFD-804AB335A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345" y="1223619"/>
            <a:ext cx="6168999" cy="462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65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DE132D-9490-425A-B023-E5BD5BF89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走時波形圖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1C36D48-09C9-4281-8B21-9CEF86D73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20" y="1444307"/>
            <a:ext cx="7271937" cy="5230813"/>
          </a:xfrm>
          <a:prstGeom prst="rect">
            <a:avLst/>
          </a:prstGeom>
        </p:spPr>
      </p:pic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BBEA1083-9DF1-480A-99C5-7131478CB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42113" cy="4351338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波形依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震央距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排列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依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方位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秒為發震時間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選擇觀測網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選擇測站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選擇分量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(ZNE12)</a:t>
            </a: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波形放大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線性或等距排列</a:t>
            </a:r>
          </a:p>
        </p:txBody>
      </p:sp>
    </p:spTree>
    <p:extLst>
      <p:ext uri="{BB962C8B-B14F-4D97-AF65-F5344CB8AC3E}">
        <p14:creationId xmlns:p14="http://schemas.microsoft.com/office/powerpoint/2010/main" val="1606731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波警報器強震網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P-Alert Strong Motion Network</a:t>
            </a:r>
            <a:endParaRPr lang="zh-TW" altLang="en-US" dirty="0"/>
          </a:p>
        </p:txBody>
      </p:sp>
      <p:pic>
        <p:nvPicPr>
          <p:cNvPr id="5" name="Picture 2" descr="http://newspaper.jfdaily.com/xwcb/page_19/200904/W020090409124596051119.jpg">
            <a:extLst>
              <a:ext uri="{FF2B5EF4-FFF2-40B4-BE49-F238E27FC236}">
                <a16:creationId xmlns:a16="http://schemas.microsoft.com/office/drawing/2014/main" id="{390C5B99-2585-4371-99D6-7C1C81DFB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16" y="3278998"/>
            <a:ext cx="1922668" cy="128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D9B3D91-5961-4E3D-8686-A13261920817}"/>
              </a:ext>
            </a:extLst>
          </p:cNvPr>
          <p:cNvSpPr txBox="1"/>
          <p:nvPr/>
        </p:nvSpPr>
        <p:spPr>
          <a:xfrm>
            <a:off x="8451581" y="4548737"/>
            <a:ext cx="181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Palert device and Prof. </a:t>
            </a:r>
            <a:r>
              <a:rPr lang="en-US" altLang="zh-TW" dirty="0" err="1">
                <a:solidFill>
                  <a:schemeClr val="bg1">
                    <a:lumMod val="65000"/>
                  </a:schemeClr>
                </a:solidFill>
              </a:rPr>
              <a:t>Yih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-Min Wu</a:t>
            </a:r>
            <a:endParaRPr lang="zh-TW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292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https://palert.earth.sinica.edu.tw</a:t>
            </a:r>
            <a:br>
              <a:rPr lang="en-US" altLang="zh-TW" dirty="0"/>
            </a:b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22E6780-5FD2-43D0-BB80-3D8156A1A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2611"/>
            <a:ext cx="12192000" cy="561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64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i="1" dirty="0"/>
              <a:t>Facts </a:t>
            </a:r>
            <a:r>
              <a:rPr lang="en-US" altLang="zh-TW" dirty="0"/>
              <a:t>of P-Alert Strong Motion Network</a:t>
            </a:r>
            <a:endParaRPr lang="zh-TW" altLang="en-US" i="1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Equipped with </a:t>
            </a:r>
            <a:r>
              <a:rPr lang="en-US" altLang="zh-TW" dirty="0">
                <a:solidFill>
                  <a:srgbClr val="0070C0"/>
                </a:solidFill>
              </a:rPr>
              <a:t>~760 </a:t>
            </a:r>
            <a:r>
              <a:rPr lang="en-US" altLang="zh-TW" dirty="0"/>
              <a:t>low-cost MEMS devices (</a:t>
            </a:r>
            <a:r>
              <a:rPr lang="en-US" altLang="zh-TW" i="1" dirty="0">
                <a:solidFill>
                  <a:schemeClr val="accent6">
                    <a:lumMod val="75000"/>
                  </a:schemeClr>
                </a:solidFill>
              </a:rPr>
              <a:t>Palert</a:t>
            </a:r>
            <a:r>
              <a:rPr lang="en-US" altLang="zh-TW" dirty="0"/>
              <a:t>) installed mostly in </a:t>
            </a:r>
            <a:r>
              <a:rPr lang="en-US" altLang="zh-TW" b="1" i="1" dirty="0"/>
              <a:t>elementary schools</a:t>
            </a:r>
          </a:p>
          <a:p>
            <a:r>
              <a:rPr lang="en-US" altLang="zh-TW" dirty="0"/>
              <a:t>16-bit, +/- 2g accelerometer</a:t>
            </a:r>
          </a:p>
          <a:p>
            <a:r>
              <a:rPr lang="en-US" altLang="zh-TW" dirty="0"/>
              <a:t>0.1 gal in precision, ~0.3 gal self noise level</a:t>
            </a:r>
          </a:p>
          <a:p>
            <a:r>
              <a:rPr lang="en-US" altLang="zh-TW" dirty="0"/>
              <a:t>Signals are representable in a frequency band of “0.1-10 Hz”</a:t>
            </a:r>
          </a:p>
          <a:p>
            <a:r>
              <a:rPr lang="en-US" altLang="zh-TW" b="1" i="1" dirty="0"/>
              <a:t>Earthworm</a:t>
            </a:r>
            <a:r>
              <a:rPr lang="en-US" altLang="zh-TW" dirty="0"/>
              <a:t> software as the data acquisition system</a:t>
            </a:r>
          </a:p>
          <a:p>
            <a:r>
              <a:rPr lang="en-US" altLang="zh-TW" dirty="0"/>
              <a:t>Internet NTP synchronization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816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/>
              <a:t>Onsite EEW  vs. Regional EEW </a:t>
            </a:r>
          </a:p>
          <a:p>
            <a:r>
              <a:rPr lang="en-US" altLang="zh-TW" dirty="0"/>
              <a:t>Real-time </a:t>
            </a:r>
            <a:r>
              <a:rPr lang="en-US" altLang="zh-TW" b="1" i="1" dirty="0"/>
              <a:t>observed</a:t>
            </a:r>
            <a:r>
              <a:rPr lang="en-US" altLang="zh-TW" dirty="0"/>
              <a:t> </a:t>
            </a:r>
            <a:r>
              <a:rPr lang="en-US" altLang="zh-TW" dirty="0" err="1"/>
              <a:t>shakemap</a:t>
            </a:r>
            <a:endParaRPr lang="en-US" altLang="zh-TW" dirty="0"/>
          </a:p>
          <a:p>
            <a:r>
              <a:rPr lang="en-US" altLang="zh-TW" dirty="0"/>
              <a:t>PGA attenuation relationship</a:t>
            </a:r>
          </a:p>
          <a:p>
            <a:r>
              <a:rPr lang="en-US" altLang="zh-TW" b="1" dirty="0"/>
              <a:t>Scientific and Educational applications</a:t>
            </a:r>
            <a:endParaRPr lang="zh-TW" altLang="en-US" b="1" dirty="0"/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7985"/>
          <a:stretch/>
        </p:blipFill>
        <p:spPr>
          <a:xfrm>
            <a:off x="6172200" y="3750067"/>
            <a:ext cx="2442756" cy="2915387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9208040" y="3956151"/>
            <a:ext cx="181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Palert device and Prof. </a:t>
            </a:r>
            <a:r>
              <a:rPr lang="en-US" altLang="zh-TW" dirty="0" err="1"/>
              <a:t>Yih</a:t>
            </a:r>
            <a:r>
              <a:rPr lang="en-US" altLang="zh-TW" dirty="0"/>
              <a:t>-Min Wu</a:t>
            </a:r>
            <a:endParaRPr lang="zh-TW" altLang="en-US" dirty="0"/>
          </a:p>
        </p:txBody>
      </p:sp>
      <p:pic>
        <p:nvPicPr>
          <p:cNvPr id="8" name="Picture 2" descr="http://newspaper.jfdaily.com/xwcb/page_19/200904/W0200904091245960511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275" y="4737419"/>
            <a:ext cx="1922668" cy="128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A6BEE87-E7A7-4CE8-9C26-91198C73FB7E}"/>
              </a:ext>
            </a:extLst>
          </p:cNvPr>
          <p:cNvSpPr txBox="1"/>
          <p:nvPr/>
        </p:nvSpPr>
        <p:spPr>
          <a:xfrm>
            <a:off x="9360440" y="4108551"/>
            <a:ext cx="181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Palert device and Prof. </a:t>
            </a:r>
            <a:r>
              <a:rPr lang="en-US" altLang="zh-TW" dirty="0" err="1"/>
              <a:t>Yih</a:t>
            </a:r>
            <a:r>
              <a:rPr lang="en-US" altLang="zh-TW" dirty="0"/>
              <a:t>-Min Wu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1560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339625-53D0-4AC7-8602-DF6D7BDC9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台灣地震科學資料中心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TECDC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9DFD8C1-08EA-4EC4-96A0-6784389EA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64" y="1377262"/>
            <a:ext cx="9376757" cy="5361865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15323C6-1F9F-488B-B784-4CC412F92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7151" y="1497037"/>
            <a:ext cx="4324001" cy="4039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TW" sz="2400" dirty="0">
                <a:solidFill>
                  <a:schemeClr val="bg1"/>
                </a:solidFill>
              </a:rPr>
              <a:t>https://tecdc.earth.sinica.edu.tw 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87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D2C562-8101-40AB-B7D1-79778C330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P-Alert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資料產品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53691049-8D99-4386-AF78-50935F496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測站資訊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近即時震度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(PGA, PGV)</a:t>
            </a: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地震事件的震度圖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/PGA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分布圖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shakemap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地震波形瀏覽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PGA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的觀測衰減情況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(PGA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vs.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震央距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shakemap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動態展示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3EB8BE4-0F6D-45FE-B8F9-A39B4D168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010" y="681037"/>
            <a:ext cx="2481881" cy="306308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15139E5-F9CA-4381-AA34-60F541EB95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15" y="4190193"/>
            <a:ext cx="3605916" cy="2545176"/>
          </a:xfrm>
          <a:prstGeom prst="rect">
            <a:avLst/>
          </a:prstGeom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2EFDEAE7-AC97-42C0-84D9-4ABBF1DDAE1B}"/>
              </a:ext>
            </a:extLst>
          </p:cNvPr>
          <p:cNvSpPr/>
          <p:nvPr/>
        </p:nvSpPr>
        <p:spPr>
          <a:xfrm rot="1159454">
            <a:off x="8448860" y="2607317"/>
            <a:ext cx="578734" cy="5324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DCD91EA-6438-4057-ADF8-DDEC1C2FAB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00" y="4481672"/>
            <a:ext cx="3605915" cy="225369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543BCCF-DFA6-4BEB-8F9B-1298F9425B40}"/>
              </a:ext>
            </a:extLst>
          </p:cNvPr>
          <p:cNvSpPr txBox="1"/>
          <p:nvPr/>
        </p:nvSpPr>
        <p:spPr>
          <a:xfrm>
            <a:off x="7586048" y="2298475"/>
            <a:ext cx="138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地震繪圖</a:t>
            </a:r>
          </a:p>
        </p:txBody>
      </p:sp>
    </p:spTree>
    <p:extLst>
      <p:ext uri="{BB962C8B-B14F-4D97-AF65-F5344CB8AC3E}">
        <p14:creationId xmlns:p14="http://schemas.microsoft.com/office/powerpoint/2010/main" val="54544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lum bright="-50000"/>
            <a:alphaModFix/>
          </a:blip>
          <a:srcRect l="6392"/>
          <a:stretch/>
        </p:blipFill>
        <p:spPr>
          <a:xfrm>
            <a:off x="1272090" y="1590638"/>
            <a:ext cx="4164507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3109334" y="1622282"/>
            <a:ext cx="2312125" cy="333594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 dirty="0">
                <a:latin typeface="AR PL UMing TW" pitchFamily="18"/>
                <a:ea typeface="AR PL UMing TW" pitchFamily="2"/>
                <a:cs typeface="AR PL UMing TW" pitchFamily="2"/>
              </a:rPr>
              <a:t>2014-02-14 14:23:49 </a:t>
            </a:r>
            <a:r>
              <a:rPr lang="en-US" sz="1633" b="1" dirty="0">
                <a:solidFill>
                  <a:srgbClr val="0070C0"/>
                </a:solidFill>
                <a:latin typeface="AR PL UMing TW" pitchFamily="18"/>
                <a:ea typeface="AR PL UMing TW" pitchFamily="2"/>
                <a:cs typeface="AR PL UMing TW" pitchFamily="2"/>
              </a:rPr>
              <a:t>M3.5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lum bright="-50000"/>
            <a:alphaModFix/>
          </a:blip>
          <a:srcRect l="6985"/>
          <a:stretch/>
        </p:blipFill>
        <p:spPr>
          <a:xfrm>
            <a:off x="6628786" y="1605630"/>
            <a:ext cx="4249942" cy="24603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方塊 4"/>
          <p:cNvSpPr txBox="1"/>
          <p:nvPr/>
        </p:nvSpPr>
        <p:spPr>
          <a:xfrm>
            <a:off x="8550476" y="1623916"/>
            <a:ext cx="2312125" cy="333594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 dirty="0">
                <a:latin typeface="AR PL UMing TW" pitchFamily="18"/>
                <a:ea typeface="AR PL UMing TW" pitchFamily="2"/>
                <a:cs typeface="AR PL UMing TW" pitchFamily="2"/>
              </a:rPr>
              <a:t>2014-01-25 03:16:11 </a:t>
            </a:r>
            <a:r>
              <a:rPr lang="en-US" sz="1633" b="1" dirty="0">
                <a:solidFill>
                  <a:srgbClr val="008080"/>
                </a:solidFill>
                <a:latin typeface="AR PL UMing TW" pitchFamily="18"/>
                <a:ea typeface="AR PL UMing TW" pitchFamily="2"/>
                <a:cs typeface="AR PL UMing TW" pitchFamily="2"/>
              </a:rPr>
              <a:t>M4.7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>
            <a:lum bright="-50000"/>
            <a:alphaModFix/>
          </a:blip>
          <a:srcRect l="7218"/>
          <a:stretch/>
        </p:blipFill>
        <p:spPr>
          <a:xfrm>
            <a:off x="1311084" y="4149080"/>
            <a:ext cx="4125512" cy="24555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字方塊 6"/>
          <p:cNvSpPr txBox="1"/>
          <p:nvPr/>
        </p:nvSpPr>
        <p:spPr>
          <a:xfrm>
            <a:off x="3094216" y="4222222"/>
            <a:ext cx="2312125" cy="333594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defRPr sz="1800"/>
            </a:pPr>
            <a:r>
              <a:rPr lang="en-US" sz="1633" dirty="0">
                <a:latin typeface="AR PL UMing TW" pitchFamily="18"/>
                <a:ea typeface="AR PL UMing TW" pitchFamily="2"/>
                <a:cs typeface="AR PL UMing TW" pitchFamily="2"/>
              </a:rPr>
              <a:t>2014-03-19 12:19:27 </a:t>
            </a:r>
            <a:r>
              <a:rPr lang="en-US" sz="1633" b="1" dirty="0">
                <a:solidFill>
                  <a:srgbClr val="00B050"/>
                </a:solidFill>
                <a:latin typeface="AR PL UMing TW" pitchFamily="18"/>
                <a:ea typeface="AR PL UMing TW" pitchFamily="2"/>
                <a:cs typeface="AR PL UMing TW" pitchFamily="2"/>
              </a:rPr>
              <a:t>M5.6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>
            <a:lum bright="-50000"/>
            <a:alphaModFix/>
          </a:blip>
          <a:srcRect l="7218"/>
          <a:stretch/>
        </p:blipFill>
        <p:spPr>
          <a:xfrm>
            <a:off x="6628786" y="4161149"/>
            <a:ext cx="4289304" cy="24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字方塊 8"/>
          <p:cNvSpPr txBox="1"/>
          <p:nvPr/>
        </p:nvSpPr>
        <p:spPr>
          <a:xfrm>
            <a:off x="8566603" y="4176140"/>
            <a:ext cx="2312125" cy="333594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 dirty="0">
                <a:latin typeface="AR PL UMing TW" pitchFamily="18"/>
                <a:ea typeface="AR PL UMing TW" pitchFamily="2"/>
                <a:cs typeface="AR PL UMing TW" pitchFamily="2"/>
              </a:rPr>
              <a:t>2014-06-02 05:43:03 </a:t>
            </a:r>
            <a:r>
              <a:rPr lang="en-US" sz="1633" b="1" dirty="0">
                <a:solidFill>
                  <a:srgbClr val="FFC000"/>
                </a:solidFill>
                <a:latin typeface="AR PL UMing TW" pitchFamily="18"/>
                <a:ea typeface="AR PL UMing TW" pitchFamily="2"/>
                <a:cs typeface="AR PL UMing TW" pitchFamily="2"/>
              </a:rPr>
              <a:t>M6.5</a:t>
            </a:r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P-Alert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最大地表加速度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(PGA)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振幅衰減</a:t>
            </a:r>
          </a:p>
        </p:txBody>
      </p:sp>
      <p:sp>
        <p:nvSpPr>
          <p:cNvPr id="10" name="矩形 9"/>
          <p:cNvSpPr/>
          <p:nvPr/>
        </p:nvSpPr>
        <p:spPr>
          <a:xfrm>
            <a:off x="3440609" y="1622282"/>
            <a:ext cx="110169" cy="2016000"/>
          </a:xfrm>
          <a:prstGeom prst="rect">
            <a:avLst/>
          </a:prstGeom>
          <a:solidFill>
            <a:srgbClr val="FF33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 rot="5400000">
            <a:off x="3517222" y="1588727"/>
            <a:ext cx="110169" cy="3564000"/>
          </a:xfrm>
          <a:prstGeom prst="rect">
            <a:avLst/>
          </a:prstGeom>
          <a:solidFill>
            <a:srgbClr val="FF33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 rot="5400000">
            <a:off x="8927856" y="1567778"/>
            <a:ext cx="110169" cy="3672000"/>
          </a:xfrm>
          <a:prstGeom prst="rect">
            <a:avLst/>
          </a:prstGeom>
          <a:solidFill>
            <a:srgbClr val="FF33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 rot="5400000">
            <a:off x="8930052" y="4103863"/>
            <a:ext cx="110169" cy="3708000"/>
          </a:xfrm>
          <a:prstGeom prst="rect">
            <a:avLst/>
          </a:prstGeom>
          <a:solidFill>
            <a:srgbClr val="FF33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 rot="5400000">
            <a:off x="3533739" y="4174025"/>
            <a:ext cx="110169" cy="3564000"/>
          </a:xfrm>
          <a:prstGeom prst="rect">
            <a:avLst/>
          </a:prstGeom>
          <a:solidFill>
            <a:srgbClr val="FF33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4384821" y="1969932"/>
            <a:ext cx="90338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/>
              <a:t>~60 km</a:t>
            </a:r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9667580" y="1955649"/>
            <a:ext cx="104889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/>
              <a:t>~150 km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9667580" y="1649697"/>
            <a:ext cx="110169" cy="2016000"/>
          </a:xfrm>
          <a:prstGeom prst="rect">
            <a:avLst/>
          </a:prstGeom>
          <a:solidFill>
            <a:srgbClr val="FF33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9698793" y="4520747"/>
            <a:ext cx="104889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/>
              <a:t>~500 km</a:t>
            </a:r>
            <a:endParaRPr lang="zh-TW" altLang="en-US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4233822" y="4555816"/>
            <a:ext cx="105438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/>
              <a:t>~400 km</a:t>
            </a:r>
            <a:endParaRPr lang="zh-TW" altLang="en-US" dirty="0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27B3-CB49-4255-A3C4-299FEE997108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3112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最大地表加速度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(PGA)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時空變化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27B3-CB49-4255-A3C4-299FEE997108}" type="slidenum">
              <a:rPr lang="zh-TW" altLang="en-US" smtClean="0"/>
              <a:t>32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54" y="1812492"/>
            <a:ext cx="3444875" cy="47264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52" y="1812493"/>
            <a:ext cx="3576080" cy="483769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041237" y="2031999"/>
            <a:ext cx="2198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M6.4 Meinong Earthquake</a:t>
            </a:r>
            <a:endParaRPr lang="zh-TW" altLang="en-US" sz="1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6830292" y="2008997"/>
            <a:ext cx="2198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M6.4 Hualien Earthquake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61196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C1D239-2D73-4A8C-B735-CABEF09E9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P-Alert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的探究學習應用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DF50986-1842-4413-B891-72CBB11E8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場址效應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西部平原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盆地地區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地震破裂的方向性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類似都卜勒效應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2013-10-31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花蓮瑞穗地震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2016-02-05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高雄美濃地震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2024-04-02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花蓮地震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M&gt;6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的陸地地震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23C8F9E-D85B-42E5-8567-20C93AC7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218" y="1960562"/>
            <a:ext cx="3339674" cy="42164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3D92DC9-6F9B-4C2F-8F47-B904F6FB0A7D}"/>
              </a:ext>
            </a:extLst>
          </p:cNvPr>
          <p:cNvSpPr/>
          <p:nvPr/>
        </p:nvSpPr>
        <p:spPr>
          <a:xfrm>
            <a:off x="8686800" y="1995052"/>
            <a:ext cx="840092" cy="1911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/>
              <a:t>ML6.3</a:t>
            </a:r>
            <a:endParaRPr lang="zh-TW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88979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zh-TW" dirty="0"/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台灣寬頻地震觀測網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Broadband Array in Taiwan for Seismology (BATS)</a:t>
            </a:r>
            <a:endParaRPr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32291AF-5EFE-456F-8116-CDCD07563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406" y="1902121"/>
            <a:ext cx="2160000" cy="246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42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BATS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官網 </a:t>
            </a:r>
            <a:r>
              <a:rPr lang="en-US" altLang="zh-TW" sz="4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https://bats.earth.sinica.edu.tw</a:t>
            </a:r>
            <a:endParaRPr lang="zh-TW" altLang="en-US" sz="4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DF2CB47-9FDA-4F1B-8481-B877FE6B2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25" y="1413488"/>
            <a:ext cx="9792643" cy="528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6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733272-7764-449A-AEBF-B60700545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BATS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資料開放辦法與功能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7DB1D61-EEA6-407D-9BA4-B92D847D1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所有測站分量在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分鐘前所收集的資料全數開放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部分測站新增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次聲波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天氣參數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觀測儀器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全新的查詢下載介面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編號地震的</a:t>
            </a:r>
            <a:r>
              <a:rPr lang="en-US" altLang="zh-TW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BATS</a:t>
            </a:r>
            <a:r>
              <a:rPr lang="zh-TW" altLang="en-US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波形展示</a:t>
            </a:r>
            <a:endParaRPr lang="en-US" altLang="zh-TW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資料視覺化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選地震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選測站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寬頻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(HH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速度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波形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/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加速度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(HL)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AutoBATS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震源機制資料庫</a:t>
            </a:r>
          </a:p>
        </p:txBody>
      </p:sp>
    </p:spTree>
    <p:extLst>
      <p:ext uri="{BB962C8B-B14F-4D97-AF65-F5344CB8AC3E}">
        <p14:creationId xmlns:p14="http://schemas.microsoft.com/office/powerpoint/2010/main" val="3281964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7F1DEA-57E8-4D3C-B3DC-1806533C8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資料視覺化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F4F132F-AE46-4FEA-8FFC-D5AFC951F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6349" y="1825625"/>
            <a:ext cx="3258589" cy="4351338"/>
          </a:xfrm>
        </p:spPr>
        <p:txBody>
          <a:bodyPr/>
          <a:lstStyle/>
          <a:p>
            <a:r>
              <a:rPr lang="en-US" altLang="zh-TW" dirty="0">
                <a:solidFill>
                  <a:srgbClr val="5B9BD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2022-12-07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迄今的編號地震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走時波形圖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個別測站波形圖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適合一維速度模型的模擬探究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D066694-72B6-436C-9E0F-CB27D9142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88"/>
          <a:stretch/>
        </p:blipFill>
        <p:spPr>
          <a:xfrm>
            <a:off x="514002" y="1785690"/>
            <a:ext cx="7782098" cy="4431207"/>
          </a:xfrm>
          <a:prstGeom prst="rect">
            <a:avLst/>
          </a:prstGeom>
        </p:spPr>
      </p:pic>
      <p:sp>
        <p:nvSpPr>
          <p:cNvPr id="6" name="箭號: 向下 5">
            <a:extLst>
              <a:ext uri="{FF2B5EF4-FFF2-40B4-BE49-F238E27FC236}">
                <a16:creationId xmlns:a16="http://schemas.microsoft.com/office/drawing/2014/main" id="{BC28AC77-2BCB-426B-8BFC-8FF9CF875C46}"/>
              </a:ext>
            </a:extLst>
          </p:cNvPr>
          <p:cNvSpPr/>
          <p:nvPr/>
        </p:nvSpPr>
        <p:spPr>
          <a:xfrm rot="18329724">
            <a:off x="5203768" y="2069870"/>
            <a:ext cx="581890" cy="5652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98066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AE5F3F-6163-49D5-84D8-35C01621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台灣的地震地體構造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應力分布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5431270-5435-4D2F-B378-2270CEED5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82BA85-BAE3-4BB9-93E6-E0BD38FEE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277" y="2055596"/>
            <a:ext cx="5566383" cy="370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A921A52-DC07-44CD-9772-9721BB490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1122"/>
            <a:ext cx="5018936" cy="46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40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D57CA1E-12A3-43CC-A03A-9E264C6C2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台灣地震科學資訊系統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170BAC1-AEA6-4762-8F33-AA8EA589B0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Taiwan Earthquake Scientific Information System (TESIS)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60987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觀測地震學與觀測資料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776206" y="1861787"/>
                <a:ext cx="10515600" cy="4351338"/>
              </a:xfrm>
            </p:spPr>
            <p:txBody>
              <a:bodyPr>
                <a:normAutofit fontScale="85000" lnSpcReduction="100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根據</a:t>
                </a:r>
                <a:r>
                  <a:rPr lang="zh-TW" altLang="en-US" b="1" dirty="0">
                    <a:solidFill>
                      <a:srgbClr val="00B05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地震波形</a:t>
                </a: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資料來探究</a:t>
                </a:r>
                <a:r>
                  <a:rPr lang="zh-TW" altLang="en-US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地震破裂過程</a:t>
                </a: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以及行星的</a:t>
                </a:r>
                <a:r>
                  <a:rPr lang="zh-TW" altLang="en-US" dirty="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內部結構</a:t>
                </a: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與</a:t>
                </a:r>
                <a:r>
                  <a:rPr lang="zh-TW" altLang="en-US" dirty="0">
                    <a:solidFill>
                      <a:srgbClr val="FFC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場址效應</a:t>
                </a:r>
                <a:endParaRPr lang="en-US" altLang="zh-TW" dirty="0">
                  <a:solidFill>
                    <a:srgbClr val="FFC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just"/>
                <a:endParaRPr lang="en-US" altLang="zh-TW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altLang="zh-TW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altLang="zh-TW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endParaRPr lang="en-US" altLang="zh-TW" b="0" i="1" dirty="0">
                  <a:latin typeface="Cambria Math" panose="02040503050406030204" pitchFamily="18" charset="0"/>
                </a:endParaRPr>
              </a:p>
              <a:p>
                <a:pPr algn="just"/>
                <a:endPara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just"/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地震觀測資料</a:t>
                </a:r>
                <a:endPara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lvl="1" algn="just"/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波形資料</a:t>
                </a:r>
                <a:endPara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lvl="2" algn="just"/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測站資訊、儀器響應 </a:t>
                </a:r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詮釋資料 </a:t>
                </a:r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metadata)</a:t>
                </a:r>
              </a:p>
              <a:p>
                <a:pPr lvl="1" algn="just"/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地震目錄</a:t>
                </a:r>
                <a:endPara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lvl="2" algn="just"/>
                <a:r>
                  <a:rPr lang="zh-TW" altLang="en-US" sz="2400" b="1" dirty="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發震時間、震源位置</a:t>
                </a:r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、規模、各地震度</a:t>
                </a:r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(PGA/PGV)</a:t>
                </a:r>
              </a:p>
              <a:p>
                <a:pPr lvl="1" algn="just"/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研究成果</a:t>
                </a:r>
                <a:endPara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lvl="2" algn="just"/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速度模型、地殼模型、震源機制</a:t>
                </a:r>
                <a:endPara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0" indent="0" algn="just">
                  <a:buNone/>
                </a:pPr>
                <a:endParaRPr lang="en-US" altLang="zh-TW" b="0" i="1" dirty="0">
                  <a:latin typeface="Cambria Math" panose="02040503050406030204" pitchFamily="18" charset="0"/>
                </a:endParaRPr>
              </a:p>
              <a:p>
                <a:pPr algn="just"/>
                <a:endParaRPr lang="en-US" altLang="zh-TW" dirty="0"/>
              </a:p>
              <a:p>
                <a:pPr lvl="1" algn="just"/>
                <a:endParaRPr lang="en-US" altLang="zh-TW" dirty="0"/>
              </a:p>
              <a:p>
                <a:pPr algn="just"/>
                <a:endParaRPr lang="en-US" altLang="zh-TW" dirty="0"/>
              </a:p>
              <a:p>
                <a:pPr algn="just"/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6206" y="1861787"/>
                <a:ext cx="10515600" cy="4351338"/>
              </a:xfrm>
              <a:blipFill>
                <a:blip r:embed="rId2"/>
                <a:stretch>
                  <a:fillRect l="-754" t="-84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箭號: 向右 3">
            <a:extLst>
              <a:ext uri="{FF2B5EF4-FFF2-40B4-BE49-F238E27FC236}">
                <a16:creationId xmlns:a16="http://schemas.microsoft.com/office/drawing/2014/main" id="{3B23A8F4-EA80-4E22-9F31-A0E4AFC2132E}"/>
              </a:ext>
            </a:extLst>
          </p:cNvPr>
          <p:cNvSpPr/>
          <p:nvPr/>
        </p:nvSpPr>
        <p:spPr>
          <a:xfrm>
            <a:off x="440579" y="3557848"/>
            <a:ext cx="410446" cy="58189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308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A8BBC3F5-9553-40B2-949A-783C56D6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台灣地震科學資訊系統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70580422-2953-491E-8796-FFD0B0E5A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https://tesis.earth.sinica.edu.tw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整合近即時的地震科學資訊在一個線上平台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套疊個專責單位的背景資訊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活動斷層軌跡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地質圖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歷史地震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震源機制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震間變形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同震變形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背景地質與構造說明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作為孕震構造判識、地震科學討論、教育推廣、與媒體溝通之用</a:t>
            </a:r>
          </a:p>
        </p:txBody>
      </p:sp>
    </p:spTree>
    <p:extLst>
      <p:ext uri="{BB962C8B-B14F-4D97-AF65-F5344CB8AC3E}">
        <p14:creationId xmlns:p14="http://schemas.microsoft.com/office/powerpoint/2010/main" val="1113892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地震觀測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工具程式：</a:t>
            </a:r>
            <a:r>
              <a:rPr lang="en-US" altLang="zh-TW" dirty="0"/>
              <a:t>SeisGram2K</a:t>
            </a:r>
          </a:p>
          <a:p>
            <a:r>
              <a:rPr lang="en-US" altLang="zh-TW" dirty="0"/>
              <a:t>http://alomax.free.fr/seisgram/ver70/SeisGram2K_install.html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8932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觀測地震學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922713" y="1556792"/>
            <a:ext cx="9908771" cy="4896544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觀測地震學是一門依據分析科學儀器所記錄的地震波形來研究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震源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斷層錯動、火山活動、核試爆、雪崩、土石流、冰山碰撞、隕石撞擊、爆炸意外等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b="1" dirty="0">
                <a:solidFill>
                  <a:srgbClr val="92D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地球結構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其他問題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的科學。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indent="0">
              <a:buNone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indent="0">
              <a:buNone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地震儀所記錄到的地表位移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(u)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是震源破裂型態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與地球內部結構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800" b="1" dirty="0">
                <a:solidFill>
                  <a:srgbClr val="92D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、場址效應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及儀器響應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的總和效果。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indent="0">
              <a:buNone/>
            </a:pP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indent="0">
              <a:buNone/>
            </a:pP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	    u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r,t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= 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r,t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* </a:t>
            </a:r>
            <a:r>
              <a:rPr lang="en-US" altLang="zh-TW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r,t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* </a:t>
            </a:r>
            <a:r>
              <a:rPr lang="en-US" altLang="zh-TW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r,t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* </a:t>
            </a:r>
            <a:r>
              <a:rPr lang="en-US" altLang="zh-TW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r,t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因此，如果我們不明白地震儀器的響應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(response)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，便無法反推震源的破裂行為或地球的內部性質。</a:t>
            </a:r>
          </a:p>
        </p:txBody>
      </p:sp>
    </p:spTree>
    <p:extLst>
      <p:ext uri="{BB962C8B-B14F-4D97-AF65-F5344CB8AC3E}">
        <p14:creationId xmlns:p14="http://schemas.microsoft.com/office/powerpoint/2010/main" val="26032491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19</a:t>
            </a:r>
            <a:r>
              <a:rPr lang="zh-TW" altLang="en-US" dirty="0"/>
              <a:t>世紀末的現代地震觀測儀器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200" y="1600200"/>
            <a:ext cx="8075240" cy="4925144"/>
          </a:xfrm>
        </p:spPr>
        <p:txBody>
          <a:bodyPr>
            <a:normAutofit/>
          </a:bodyPr>
          <a:lstStyle/>
          <a:p>
            <a:pPr marL="420624" lvl="1" indent="-384048">
              <a:buSzPct val="80000"/>
              <a:buFont typeface="Wingdings 2"/>
              <a:buChar char=""/>
            </a:pPr>
            <a:r>
              <a:rPr lang="zh-TW" altLang="en-US" dirty="0"/>
              <a:t>現代地震儀組成：</a:t>
            </a:r>
            <a:endParaRPr lang="en-US" altLang="zh-TW" dirty="0"/>
          </a:p>
          <a:p>
            <a:pPr marL="704088" lvl="2" indent="-384048">
              <a:buSzPct val="80000"/>
              <a:buFont typeface="Wingdings 2"/>
              <a:buChar char=""/>
            </a:pPr>
            <a:r>
              <a:rPr lang="zh-TW" altLang="en-US" dirty="0"/>
              <a:t>感震器、計時器、記錄器 </a:t>
            </a:r>
            <a:endParaRPr lang="en-US" altLang="zh-TW" dirty="0"/>
          </a:p>
          <a:p>
            <a:pPr marL="420624" lvl="1" indent="-384048">
              <a:buSzPct val="80000"/>
              <a:buFont typeface="Wingdings 2"/>
              <a:buChar char=""/>
            </a:pPr>
            <a:r>
              <a:rPr lang="en-US" altLang="zh-TW" dirty="0"/>
              <a:t>19</a:t>
            </a:r>
            <a:r>
              <a:rPr lang="zh-TW" altLang="en-US" dirty="0"/>
              <a:t>世紀末期發展出現代觀測儀器</a:t>
            </a:r>
            <a:endParaRPr lang="en-US" altLang="zh-TW" dirty="0"/>
          </a:p>
          <a:p>
            <a:pPr marL="704088" lvl="2" indent="-384048">
              <a:buSzPct val="80000"/>
              <a:buFont typeface="Wingdings 2"/>
              <a:buChar char=""/>
            </a:pPr>
            <a:r>
              <a:rPr lang="en-US" altLang="zh-TW" u="sng" dirty="0"/>
              <a:t>Robert Mallet</a:t>
            </a:r>
            <a:r>
              <a:rPr lang="en-US" altLang="zh-TW" dirty="0"/>
              <a:t>, 1857(</a:t>
            </a:r>
            <a:r>
              <a:rPr lang="zh-TW" altLang="en-US" dirty="0"/>
              <a:t>愛爾蘭</a:t>
            </a:r>
            <a:r>
              <a:rPr lang="en-US" altLang="zh-TW" dirty="0"/>
              <a:t>)</a:t>
            </a:r>
            <a:r>
              <a:rPr lang="zh-TW" altLang="en-US" dirty="0"/>
              <a:t> 奠基</a:t>
            </a:r>
            <a:endParaRPr lang="en-US" altLang="zh-TW" dirty="0"/>
          </a:p>
          <a:p>
            <a:pPr marL="704088" lvl="2" indent="-384048">
              <a:buSzPct val="80000"/>
              <a:buFont typeface="Wingdings 2"/>
              <a:buChar char=""/>
            </a:pPr>
            <a:r>
              <a:rPr lang="en-US" altLang="zh-TW" dirty="0" err="1"/>
              <a:t>Filippo</a:t>
            </a:r>
            <a:r>
              <a:rPr lang="en-US" altLang="zh-TW" dirty="0"/>
              <a:t> </a:t>
            </a:r>
            <a:r>
              <a:rPr lang="en-US" altLang="zh-TW" dirty="0" err="1"/>
              <a:t>Cecchi</a:t>
            </a:r>
            <a:r>
              <a:rPr lang="en-US" altLang="zh-TW" dirty="0"/>
              <a:t>, 1875(</a:t>
            </a:r>
            <a:r>
              <a:rPr lang="zh-TW" altLang="en-US" dirty="0"/>
              <a:t>義</a:t>
            </a:r>
            <a:r>
              <a:rPr lang="en-US" altLang="zh-TW" dirty="0"/>
              <a:t>)</a:t>
            </a:r>
            <a:r>
              <a:rPr lang="zh-TW" altLang="en-US" dirty="0"/>
              <a:t> 第一部地震儀</a:t>
            </a:r>
            <a:endParaRPr lang="en-US" altLang="zh-TW" dirty="0"/>
          </a:p>
          <a:p>
            <a:pPr marL="704088" lvl="2" indent="-384048">
              <a:buSzPct val="80000"/>
              <a:buFont typeface="Wingdings 2"/>
              <a:buChar char=""/>
            </a:pPr>
            <a:r>
              <a:rPr lang="en-US" altLang="zh-TW" u="sng" dirty="0"/>
              <a:t>William Milne</a:t>
            </a:r>
            <a:r>
              <a:rPr lang="en-US" altLang="zh-TW" dirty="0"/>
              <a:t>, 1892(</a:t>
            </a:r>
            <a:r>
              <a:rPr lang="zh-TW" altLang="en-US" dirty="0"/>
              <a:t>英、日</a:t>
            </a:r>
            <a:r>
              <a:rPr lang="en-US" altLang="zh-TW" dirty="0"/>
              <a:t>)</a:t>
            </a:r>
            <a:r>
              <a:rPr lang="zh-TW" altLang="en-US" dirty="0"/>
              <a:t> 精密地震儀</a:t>
            </a:r>
            <a:endParaRPr lang="en-US" altLang="zh-TW" dirty="0"/>
          </a:p>
          <a:p>
            <a:pPr marL="420624" lvl="1" indent="-384048">
              <a:buSzPct val="80000"/>
              <a:buFont typeface="Wingdings 2"/>
              <a:buChar char=""/>
            </a:pPr>
            <a:r>
              <a:rPr lang="zh-TW" altLang="en-US" dirty="0"/>
              <a:t>第一個遠震地震波形紀錄：</a:t>
            </a:r>
            <a:r>
              <a:rPr lang="en-US" altLang="zh-TW" dirty="0"/>
              <a:t>Apr. 17, 1889</a:t>
            </a:r>
          </a:p>
          <a:p>
            <a:pPr marL="704088" lvl="2" indent="-384048">
              <a:buSzPct val="80000"/>
              <a:buFont typeface="Wingdings 2"/>
              <a:buChar char=""/>
            </a:pPr>
            <a:r>
              <a:rPr lang="en-US" altLang="zh-TW" i="1" dirty="0"/>
              <a:t>Von </a:t>
            </a:r>
            <a:r>
              <a:rPr lang="en-US" altLang="zh-TW" i="1" dirty="0" err="1"/>
              <a:t>Rebeur-Pacshwitz</a:t>
            </a:r>
            <a:r>
              <a:rPr lang="en-US" altLang="zh-TW" i="1" dirty="0"/>
              <a:t> </a:t>
            </a:r>
            <a:r>
              <a:rPr lang="en-US" altLang="zh-TW" dirty="0"/>
              <a:t>(Nature, 1889)</a:t>
            </a:r>
          </a:p>
          <a:p>
            <a:pPr marL="704088" lvl="2" indent="-384048">
              <a:buSzPct val="80000"/>
              <a:buFont typeface="Wingdings 2"/>
              <a:buChar char=""/>
            </a:pPr>
            <a:r>
              <a:rPr lang="zh-TW" altLang="en-US" dirty="0"/>
              <a:t>水平擺的光學紀錄</a:t>
            </a:r>
            <a:endParaRPr lang="en-US" altLang="zh-TW" dirty="0"/>
          </a:p>
          <a:p>
            <a:pPr marL="704088" lvl="2" indent="-384048">
              <a:buSzPct val="80000"/>
              <a:buFont typeface="Wingdings 2"/>
              <a:buChar char=""/>
            </a:pPr>
            <a:r>
              <a:rPr lang="zh-TW" altLang="en-US" dirty="0"/>
              <a:t>在德國波茲坦記錄到來自日本規模約</a:t>
            </a:r>
            <a:r>
              <a:rPr lang="en-US" altLang="zh-TW" dirty="0"/>
              <a:t>5.8</a:t>
            </a:r>
            <a:r>
              <a:rPr lang="zh-TW" altLang="en-US" dirty="0"/>
              <a:t>的地震</a:t>
            </a:r>
            <a:endParaRPr lang="en-US" altLang="zh-TW" dirty="0"/>
          </a:p>
          <a:p>
            <a:pPr marL="704088" lvl="2" indent="-384048">
              <a:buSzPct val="80000"/>
              <a:buFont typeface="Wingdings 2"/>
              <a:buChar char=""/>
            </a:pPr>
            <a:r>
              <a:rPr lang="zh-TW" altLang="en-US" dirty="0"/>
              <a:t>標示出全球地震觀測時代的來臨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5124" name="Picture 4" descr="Japon 18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58" y="2852937"/>
            <a:ext cx="1972816" cy="168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beur-Paschwit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53" y="5140777"/>
            <a:ext cx="1967686" cy="117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4847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地震觀測</a:t>
            </a:r>
            <a:r>
              <a:rPr lang="en-US" altLang="zh-TW" dirty="0"/>
              <a:t>Q&amp;A – (1)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地殼是不是均勻的物質？</a:t>
            </a:r>
            <a:endParaRPr lang="en-US" altLang="zh-TW" dirty="0"/>
          </a:p>
          <a:p>
            <a:r>
              <a:rPr lang="zh-TW" altLang="en-US" dirty="0"/>
              <a:t>你怎麼知道地球是不是均質的物體？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grpSp>
        <p:nvGrpSpPr>
          <p:cNvPr id="38" name="群組 37"/>
          <p:cNvGrpSpPr/>
          <p:nvPr/>
        </p:nvGrpSpPr>
        <p:grpSpPr>
          <a:xfrm>
            <a:off x="1669471" y="3251482"/>
            <a:ext cx="3514725" cy="2773763"/>
            <a:chOff x="1219200" y="3316843"/>
            <a:chExt cx="3514725" cy="2773763"/>
          </a:xfrm>
        </p:grpSpPr>
        <p:sp>
          <p:nvSpPr>
            <p:cNvPr id="4" name="矩形 3"/>
            <p:cNvSpPr/>
            <p:nvPr/>
          </p:nvSpPr>
          <p:spPr>
            <a:xfrm>
              <a:off x="1219200" y="3686175"/>
              <a:ext cx="3514725" cy="1485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五角星形 4"/>
            <p:cNvSpPr/>
            <p:nvPr/>
          </p:nvSpPr>
          <p:spPr>
            <a:xfrm>
              <a:off x="1552575" y="4591050"/>
              <a:ext cx="200025" cy="200025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8" name="直線接點 7"/>
            <p:cNvCxnSpPr/>
            <p:nvPr/>
          </p:nvCxnSpPr>
          <p:spPr>
            <a:xfrm flipV="1">
              <a:off x="1657350" y="3686175"/>
              <a:ext cx="0" cy="1004888"/>
            </a:xfrm>
            <a:prstGeom prst="line">
              <a:avLst/>
            </a:prstGeom>
            <a:ln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字方塊 9"/>
            <p:cNvSpPr txBox="1"/>
            <p:nvPr/>
          </p:nvSpPr>
          <p:spPr>
            <a:xfrm>
              <a:off x="4081463" y="4691062"/>
              <a:ext cx="590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err="1">
                  <a:solidFill>
                    <a:schemeClr val="bg1"/>
                  </a:solidFill>
                </a:rPr>
                <a:t>Vp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1524000" y="4034909"/>
              <a:ext cx="371475" cy="369332"/>
            </a:xfrm>
            <a:prstGeom prst="rect">
              <a:avLst/>
            </a:prstGeom>
            <a:solidFill>
              <a:srgbClr val="5B9BD5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i="1" dirty="0">
                  <a:solidFill>
                    <a:schemeClr val="bg1"/>
                  </a:solidFill>
                </a:rPr>
                <a:t>d</a:t>
              </a:r>
              <a:endParaRPr lang="zh-TW" altLang="en-US" i="1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直線接點 11"/>
            <p:cNvCxnSpPr/>
            <p:nvPr/>
          </p:nvCxnSpPr>
          <p:spPr>
            <a:xfrm>
              <a:off x="1652587" y="3505200"/>
              <a:ext cx="2605088" cy="9525"/>
            </a:xfrm>
            <a:prstGeom prst="line">
              <a:avLst/>
            </a:prstGeom>
            <a:ln w="28575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12"/>
            <p:cNvSpPr txBox="1"/>
            <p:nvPr/>
          </p:nvSpPr>
          <p:spPr>
            <a:xfrm>
              <a:off x="2795588" y="3316843"/>
              <a:ext cx="2667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i="1" dirty="0"/>
                <a:t>x</a:t>
              </a:r>
              <a:endParaRPr lang="zh-TW" altLang="en-US" i="1" dirty="0"/>
            </a:p>
          </p:txBody>
        </p:sp>
        <p:cxnSp>
          <p:nvCxnSpPr>
            <p:cNvPr id="15" name="直線單箭頭接點 14"/>
            <p:cNvCxnSpPr/>
            <p:nvPr/>
          </p:nvCxnSpPr>
          <p:spPr>
            <a:xfrm flipV="1">
              <a:off x="1743075" y="3695701"/>
              <a:ext cx="2505075" cy="981277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字方塊 17"/>
                <p:cNvSpPr txBox="1"/>
                <p:nvPr/>
              </p:nvSpPr>
              <p:spPr>
                <a:xfrm>
                  <a:off x="2021754" y="5422794"/>
                  <a:ext cx="1547667" cy="6678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num>
                          <m:den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18" name="文字方塊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1754" y="5422794"/>
                  <a:ext cx="1547667" cy="66781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91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群組 36"/>
          <p:cNvGrpSpPr/>
          <p:nvPr/>
        </p:nvGrpSpPr>
        <p:grpSpPr>
          <a:xfrm>
            <a:off x="7151352" y="2100545"/>
            <a:ext cx="4288172" cy="4211618"/>
            <a:chOff x="6684370" y="1981440"/>
            <a:chExt cx="4288172" cy="4211618"/>
          </a:xfrm>
        </p:grpSpPr>
        <p:sp>
          <p:nvSpPr>
            <p:cNvPr id="19" name="橢圓 18"/>
            <p:cNvSpPr/>
            <p:nvPr/>
          </p:nvSpPr>
          <p:spPr>
            <a:xfrm>
              <a:off x="6684370" y="1981440"/>
              <a:ext cx="4252511" cy="42116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10252831" y="3665577"/>
              <a:ext cx="590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err="1">
                  <a:solidFill>
                    <a:schemeClr val="bg1"/>
                  </a:solidFill>
                </a:rPr>
                <a:t>Vp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7260115" y="2071001"/>
              <a:ext cx="352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A</a:t>
              </a:r>
              <a:endParaRPr lang="zh-TW" altLang="en-US" dirty="0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10620002" y="2639021"/>
              <a:ext cx="352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B</a:t>
              </a:r>
              <a:endParaRPr lang="zh-TW" altLang="en-US" dirty="0"/>
            </a:p>
          </p:txBody>
        </p:sp>
        <p:cxnSp>
          <p:nvCxnSpPr>
            <p:cNvPr id="24" name="直線接點 23"/>
            <p:cNvCxnSpPr>
              <a:stCxn id="21" idx="2"/>
            </p:cNvCxnSpPr>
            <p:nvPr/>
          </p:nvCxnSpPr>
          <p:spPr>
            <a:xfrm>
              <a:off x="7436385" y="2440333"/>
              <a:ext cx="3183617" cy="4681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/>
            <p:nvPr/>
          </p:nvCxnSpPr>
          <p:spPr>
            <a:xfrm>
              <a:off x="7436385" y="2440333"/>
              <a:ext cx="1381183" cy="163082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 flipH="1">
              <a:off x="8817568" y="2908453"/>
              <a:ext cx="1769470" cy="1162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弧形 32"/>
            <p:cNvSpPr/>
            <p:nvPr/>
          </p:nvSpPr>
          <p:spPr>
            <a:xfrm rot="19742219">
              <a:off x="8368480" y="3791187"/>
              <a:ext cx="770287" cy="592125"/>
            </a:xfrm>
            <a:prstGeom prst="arc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7852931" y="3255743"/>
              <a:ext cx="2740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i="1" dirty="0">
                  <a:solidFill>
                    <a:schemeClr val="bg1"/>
                  </a:solidFill>
                </a:rPr>
                <a:t>R</a:t>
              </a:r>
              <a:endParaRPr lang="zh-TW" alt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8687589" y="3434464"/>
              <a:ext cx="2740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i="1" dirty="0">
                  <a:solidFill>
                    <a:schemeClr val="bg1"/>
                  </a:solidFill>
                  <a:latin typeface="Symbol" panose="05050102010706020507" pitchFamily="18" charset="2"/>
                </a:rPr>
                <a:t>D</a:t>
              </a:r>
              <a:endParaRPr lang="zh-TW" altLang="en-US" b="1" i="1" dirty="0">
                <a:solidFill>
                  <a:schemeClr val="bg1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8256273" y="4832210"/>
              <a:ext cx="11087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zh-TW" sz="2800" i="1" baseline="-25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zh-TW" sz="2800" i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?</a:t>
              </a:r>
              <a:endParaRPr lang="zh-TW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7B967BD0-8E8F-47F4-B948-60BC8693DA7E}"/>
              </a:ext>
            </a:extLst>
          </p:cNvPr>
          <p:cNvSpPr txBox="1"/>
          <p:nvPr/>
        </p:nvSpPr>
        <p:spPr>
          <a:xfrm>
            <a:off x="7727097" y="4897120"/>
            <a:ext cx="3183617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TW" sz="3200" i="1" dirty="0" err="1">
                <a:solidFill>
                  <a:schemeClr val="bg1"/>
                </a:solidFill>
              </a:rPr>
              <a:t>T</a:t>
            </a:r>
            <a:r>
              <a:rPr lang="en-US" altLang="zh-TW" sz="3200" i="1" baseline="-25000" dirty="0" err="1">
                <a:solidFill>
                  <a:schemeClr val="bg1"/>
                </a:solidFill>
              </a:rPr>
              <a:t>p</a:t>
            </a:r>
            <a:r>
              <a:rPr lang="en-US" altLang="zh-TW" sz="3200" i="1" dirty="0">
                <a:solidFill>
                  <a:schemeClr val="bg1"/>
                </a:solidFill>
              </a:rPr>
              <a:t>=2 x R x sin(</a:t>
            </a:r>
            <a:r>
              <a:rPr lang="en-US" altLang="zh-TW" sz="3200" i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altLang="zh-TW" sz="3200" i="1" dirty="0">
                <a:solidFill>
                  <a:schemeClr val="bg1"/>
                </a:solidFill>
              </a:rPr>
              <a:t>/2)</a:t>
            </a:r>
            <a:endParaRPr lang="zh-TW" altLang="en-US" sz="3200" i="1" dirty="0">
              <a:solidFill>
                <a:schemeClr val="bg1"/>
              </a:solidFill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CB7ADB5E-A0BC-479E-9D25-8EB26EEE2D66}"/>
              </a:ext>
            </a:extLst>
          </p:cNvPr>
          <p:cNvCxnSpPr>
            <a:cxnSpLocks/>
          </p:cNvCxnSpPr>
          <p:nvPr/>
        </p:nvCxnSpPr>
        <p:spPr>
          <a:xfrm flipV="1">
            <a:off x="9284550" y="2778446"/>
            <a:ext cx="176270" cy="143213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36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672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EA642E-DAF4-4058-A832-79832D7D6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2020-09-30 M6.02 d=105 km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6C34BC0-9E75-4BFF-B839-B0B2B795F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10" y="1511193"/>
            <a:ext cx="12192000" cy="543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121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A5F1-26B4-4D9E-B704-52F5E080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2022-06-28 M5.3 d=40.6km</a:t>
            </a:r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F694552-2280-4E8F-A758-E15F48B91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43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350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地震觀測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Q&amp;A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地震波從震源傳遞到測站的時間受到什麼因子控制？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請從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2021-09-25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ML5.7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地震的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P-Alert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波形紀錄，觀測沿著花東縱谷和穿越中央山脈的走時差異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你有什麼推測？</a:t>
            </a:r>
          </a:p>
        </p:txBody>
      </p:sp>
    </p:spTree>
    <p:extLst>
      <p:ext uri="{BB962C8B-B14F-4D97-AF65-F5344CB8AC3E}">
        <p14:creationId xmlns:p14="http://schemas.microsoft.com/office/powerpoint/2010/main" val="4002675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6BB005-469E-4EB7-9BF4-9AAFB8644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地震斷層掃描 </a:t>
            </a:r>
            <a:r>
              <a:rPr lang="en-US" altLang="zh-TW" dirty="0"/>
              <a:t>–</a:t>
            </a:r>
            <a:r>
              <a:rPr lang="zh-TW" altLang="en-US" dirty="0"/>
              <a:t> 震波速度模型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939BB2B-50EC-4BAE-BB98-630FCE01A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52" r="-1"/>
          <a:stretch/>
        </p:blipFill>
        <p:spPr>
          <a:xfrm>
            <a:off x="6248400" y="1399742"/>
            <a:ext cx="3631444" cy="454082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CCA53A3-D6C7-4A8E-81F1-23D4CA647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922" y="1690688"/>
            <a:ext cx="4122438" cy="463414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991C3EF-B3B7-4332-A98F-FB3AE780B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9563" y="3800267"/>
            <a:ext cx="1754500" cy="61964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D580F58-6612-47D7-8DF2-82FF63BFA245}"/>
              </a:ext>
            </a:extLst>
          </p:cNvPr>
          <p:cNvSpPr txBox="1"/>
          <p:nvPr/>
        </p:nvSpPr>
        <p:spPr>
          <a:xfrm>
            <a:off x="7769482" y="5955496"/>
            <a:ext cx="58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km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2D0B86C-A816-4EDE-A5FA-E38E4DD3ED30}"/>
              </a:ext>
            </a:extLst>
          </p:cNvPr>
          <p:cNvSpPr txBox="1"/>
          <p:nvPr/>
        </p:nvSpPr>
        <p:spPr>
          <a:xfrm rot="10800000">
            <a:off x="5786735" y="3017520"/>
            <a:ext cx="461665" cy="13255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TW" dirty="0"/>
              <a:t>Depth (km)</a:t>
            </a:r>
            <a:endParaRPr lang="zh-TW" altLang="en-US" dirty="0"/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0335E30A-D8AF-4015-BA0C-B8C0500677B0}"/>
              </a:ext>
            </a:extLst>
          </p:cNvPr>
          <p:cNvCxnSpPr/>
          <p:nvPr/>
        </p:nvCxnSpPr>
        <p:spPr>
          <a:xfrm>
            <a:off x="2885440" y="3449320"/>
            <a:ext cx="1554480" cy="4622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E20D57FB-C14E-4080-878B-BC27CA500533}"/>
              </a:ext>
            </a:extLst>
          </p:cNvPr>
          <p:cNvCxnSpPr>
            <a:cxnSpLocks/>
          </p:cNvCxnSpPr>
          <p:nvPr/>
        </p:nvCxnSpPr>
        <p:spPr>
          <a:xfrm>
            <a:off x="2976880" y="3144520"/>
            <a:ext cx="1724934" cy="4501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A7181693-939B-4D19-BD9A-227021BC5D6C}"/>
              </a:ext>
            </a:extLst>
          </p:cNvPr>
          <p:cNvSpPr txBox="1"/>
          <p:nvPr/>
        </p:nvSpPr>
        <p:spPr>
          <a:xfrm>
            <a:off x="4795520" y="6324828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/>
              <a:t>Kuo</a:t>
            </a:r>
            <a:r>
              <a:rPr lang="en-US" altLang="zh-TW" dirty="0"/>
              <a:t>-Chen et al., 2012</a:t>
            </a:r>
            <a:endParaRPr lang="zh-TW" altLang="en-US"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D99C3CC2-88FF-42C7-9259-2638B3ACE7A8}"/>
              </a:ext>
            </a:extLst>
          </p:cNvPr>
          <p:cNvCxnSpPr/>
          <p:nvPr/>
        </p:nvCxnSpPr>
        <p:spPr>
          <a:xfrm flipV="1">
            <a:off x="4701814" y="2865120"/>
            <a:ext cx="1658346" cy="729528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E78AF839-E131-457C-A60A-CE0A39C1EE70}"/>
              </a:ext>
            </a:extLst>
          </p:cNvPr>
          <p:cNvCxnSpPr/>
          <p:nvPr/>
        </p:nvCxnSpPr>
        <p:spPr>
          <a:xfrm>
            <a:off x="4439920" y="3911600"/>
            <a:ext cx="1910080" cy="100584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50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4C1B5FF-4DF1-45CF-8498-9E3425411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地震目錄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A12203A-F118-41D8-9813-EBBF77FE6B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Earthquake/event Catalog</a:t>
            </a:r>
            <a:endParaRPr lang="zh-TW" altLang="en-US" dirty="0"/>
          </a:p>
        </p:txBody>
      </p:sp>
      <p:pic>
        <p:nvPicPr>
          <p:cNvPr id="1028" name="Picture 4" descr="Edit the uploaded earthquake illustration by changing the gray cracked ground area to dark green. Keep the red seismic wave lines and the overall cartoon style.">
            <a:extLst>
              <a:ext uri="{FF2B5EF4-FFF2-40B4-BE49-F238E27FC236}">
                <a16:creationId xmlns:a16="http://schemas.microsoft.com/office/drawing/2014/main" id="{A6D1261C-EB7E-4C2B-8149-6E4E586C3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316" y="2415969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6042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3BC1FB-E776-4C57-B0D1-9D86F19AE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台灣地震科學資訊系統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TESIS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C44F04-9902-402E-9E02-73B9E5697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Taiwan Earthquake Scientific Information System (TESIS)</a:t>
            </a: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整合台灣近即時地震科學資訊在一個線上平台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搭配各單位提供的背景空間資訊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活動斷層線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地質圖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歷史地震與震源機制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震間變形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同震變形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地質與地體構造說明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適合即時地震科學判識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教育推廣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媒體互動</a:t>
            </a:r>
          </a:p>
        </p:txBody>
      </p:sp>
    </p:spTree>
    <p:extLst>
      <p:ext uri="{BB962C8B-B14F-4D97-AF65-F5344CB8AC3E}">
        <p14:creationId xmlns:p14="http://schemas.microsoft.com/office/powerpoint/2010/main" val="40408376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END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65191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2021</a:t>
            </a:r>
            <a:r>
              <a:rPr lang="zh-TW" altLang="en-US" dirty="0"/>
              <a:t>年版台灣地震應力分布圖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57" y="1825625"/>
            <a:ext cx="10546443" cy="416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447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水平地震應力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50340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b="1" dirty="0"/>
              <a:t>震源機制解</a:t>
            </a:r>
            <a:endParaRPr lang="en-US" altLang="zh-TW" b="1" dirty="0"/>
          </a:p>
          <a:p>
            <a:r>
              <a:rPr lang="zh-TW" altLang="en-US" sz="1800" dirty="0"/>
              <a:t>根據地震學的斷層面錯動理論，計算理論波形</a:t>
            </a:r>
            <a:endParaRPr lang="en-US" altLang="zh-TW" sz="1800" dirty="0"/>
          </a:p>
          <a:p>
            <a:r>
              <a:rPr lang="zh-TW" altLang="en-US" sz="1800" dirty="0"/>
              <a:t>與台灣寬頻地震觀測網的</a:t>
            </a:r>
            <a:r>
              <a:rPr lang="zh-TW" altLang="en-US" sz="2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地震波形紀錄</a:t>
            </a:r>
            <a:r>
              <a:rPr lang="zh-TW" altLang="en-US" sz="1800" dirty="0"/>
              <a:t>比較，以決定最佳的斷層面幾何形貌與錯動方式</a:t>
            </a:r>
            <a:endParaRPr lang="en-US" altLang="zh-TW" sz="1800" dirty="0"/>
          </a:p>
          <a:p>
            <a:endParaRPr lang="en-US" altLang="zh-TW" sz="1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961" y="1043169"/>
            <a:ext cx="5282342" cy="5491665"/>
          </a:xfrm>
          <a:prstGeom prst="rect">
            <a:avLst/>
          </a:prstGeom>
        </p:spPr>
      </p:pic>
      <p:pic>
        <p:nvPicPr>
          <p:cNvPr id="1026" name="Picture 2" descr="https://tecws1.earth.sinica.edu.tw/AutoBATS/autoBATS/QuickCMT/2021/20210925222119_summa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45" y="3415193"/>
            <a:ext cx="4097438" cy="289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034494" y="6211669"/>
            <a:ext cx="4865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https://tecws1.earth.sinica.edu.tw/AutoBATS/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70733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AAQSkZJRgABAQAAAQABAAD/2wCEAAkGBhQSERQUEhQTFBUWFhcaFxgVFxYZFxwYFxUXGBsZGBsYHyYiGBkjHBgXHy8iJSgpLCwsGSAxNTAqNiYrLCkBCQoKDgwOGg8PGiwkHyQsLCwpKS8uLC8sLCwsLCwsLC8sLCwsLywsLCksLCwsLCwpLCkvLCwpLSwpLCwsKSwtKf/AABEIAM0A9QMBIgACEQEDEQH/xAAbAAACAwEBAQAAAAAAAAAAAAAABAMFBgIBB//EAE0QAAICAAQCBgQJCAgFAwUAAAECAxEABBIhMUEFBhMiUWEyU3GTFBUjM0JSgZHRFmKSoaSx0+IHF0Nyc4KzwzRjssHSJIPxVKLC4/D/xAAaAQADAQEBAQAAAAAAAAAAAAAAAQIDBAUG/8QANREAAgECAwUHAwIGAwAAAAAAAAECAxETITEEEkFRUmFxgZGhsfAUMuEiQgUVU1TB0WLi8f/aAAwDAQACEQMRAD8A+idGdFxdhD8jD81H/Zp9RfLDXxVD6mH3afhjvosfIQ/4Uf8AprhnTjoRzCfxVD6mH3afhg+KofUw+7T8MOacGnDAT+KofUw+7T8MHxVD6mH3afhhzTg04AE/iqH1MPu0/DB8VQ+ph92n4Yc04NOABP4qh9TD7tPwwfFUPqYfdp+GHNODTgAT+KofUw+7T8MHxVD6mH3afhhzTg04AE/iqH1MPu0/DB8VQ+ph92n4Yc04NOABP4qh9TD7tPwwfFUPqYfdp+GHNODTgAT+KofUw+7T8MHxVD6mH3afhhzTg04AE/iqH1MPu0/DB8VQ+ph92n4Yc04NOABP4qh9TD7tPwwfFUPqYfdp+GHNODTgAT+KofUw+7T8MHxVD6mH3afhhzTg04AE/iqH1MPu0/DB8VQ+ph92n4Yc04NOABP4qh9TD7tPwwfFUPqYfdp+GHNODTgAT+KofUw+7T8MHxVD6mH3afhhzTg04AMV156PjUQ1HGLMnBEHq/AYMNdfhtB7ZP3R4MZs0joaXopfkIf8KP8A01w1pxD0SP8A08P+FH/prhqsCYrEMhCgk8ACT7ALPDFYOs0BAIZjZKgCOQm1VWIoLewdT9vljnrB020RSOJEkZpIFk1k6ESadIu9QPebWaHgGbcLTdQ5fsyGOSQMoFNB2TEcTtrEbcfAHj7cFx7pz+VWWsjtCavcI5G29AgUSdq8dS1djEmc6fijlEbarvvEK1KNBbUdtxtuRwvfHLSZQUHVIdOiu0jaHaNlZAC6qGVToOmyLA22w+uShcmQJE5bi4VGvYj0hx2sYLhYX6M6WjnHcJsAE2rAbkiwWA1C1YX5Ye04jynR0cWrs0VNRJbSKskk7/fsOXLDFYdxWI9ODTiSsFYLhYj04NOJKwVguFiPTg04krBWC4WI9ODTiSsFYLhYj04NOJKwVguFiPTg04krBWC4WI9ODTiSsFYLhYj04NOJKwVguFiPTg04krBWC4WI9ODTiSsFYLhYj04NOJKwVguFjH9fxtB7Zf3R4Md/0gDaD2y/7ePMQ2Wlkafogf8Ap4f8KP8A01xz0lnjGFVAHlc1GpuidrZiAdMag2x9gG7KDBB0iIcvlbSRy6RqAgU7iHVvqZeSmqsmsQdFZpQ+vMho55aAEiuqKtahDG57jEUWNG2YE1QUBXHYq+spOXhijRWnlbM5WWQ2FLEZqAaiTYBdgqKtgAChsmNVlZ1kRXQ2rKGU+IIsbcvZj571gjhbOu2YpkMinUHmBCRKCNPZvXdZWI7tePG8W+Wz+UjiaLKS5kNUxjS5CNaq0jbMDxIJrz4b4SbuW4xtk8+78/4Nhpxk2XsOkp5VAVBFlVmA2GmR8yO0IH0lcLbfVL3wGPelelcvmZNLzSxwoAylBKhkd7ANhbKKAQORZj9TCnQWZhibMGUyHLvGkavIkrK4WfO2pYrudDpt4GuRovmLdVr3z5G204KxVdWOkxLGUDM5iOnWVYa0shHtgNRIFN+creWLDP51IULvdWBsCSSfADj4+wE8sVcmxLWCsdRtqAIuiAd9juL3HLA7BQSSAALJJoADiSeQwXFYgzbsqOyLqYKxVd9yAaG18TtijXp3M6bOUfgdqe70Np5bhnAG26g96jjyXJZnMsk0cnZR0XjRvSB7ORUYgLsG1qzAkmjXLBmeiszKpAzKaXY6SNxYOq60d4d09ywFr0mvCuOwS9M5sBayoJOmxcm2pQ3EKd7JSvolSx7pGG581mDmFRY9MYkGp6JtOzY8SK3ahtuNO9ahgznRubJQxzqtRgMCCQZBdsDpuidI/S2O2FX6MztKvwtQwANbaiLIJJKcABEeG5ZwaBBwXCxoawVhXorLTIrCZxIdbFSPqmqB2Hny24b4e04dxWI6wViTTg04LhYjrBWJNODTguFiOsFYk04NOC4WI6wVjqNgwtSCLIsb7qSpHtBBB9mPI3DAlSCASDW+6miPaCCMFwseVgrHQcait94AEjmAxIBI8Dpb7jjrTguFiOsFYk04NOC4WI6wViTTg04LhYxn9II2g9sv+3gx1/SGNoP/AHP9vHuJKSLd+jEzPR6wuQA8EYB+qwRSrDzVgD9mPmnxnmImaNppVZGKujSF11Db0ZdQKnZga4FTjS9H5CPsYvk4vm0+gn1B5YY+AReqi/QT8MXV2JzStKz+dppsv8RjQb36aknwf/jM9B1zzSKFWcAD/lwj9yAY6k675tgQ04IIogxwkEHiD3eGL/4BF6qL9BPwwfAIvVRfoJ+GMvoKv9X0/J1/zfZv7def/Ux56Ubb5nYUPkoeG+3o87N+N74kfpyQx9kTEY7J0dlDpsgg/R5gkew1wxrPgEXqov0E/DB8Ai9VF+gn4YPoKv8AV9PyH832b+3Xn+DIr0y4AHyFDhcGXNfpIccy56fMdllzO7k1HGCygDWvZEnSBqARjd3sW8cbD4BF6qL9BPwwp0j0UhXUkUetDqQaE7xA3Q7cGUlfIkHkMH0FTjUfl+Qf8X2ezUdnSfO97ehr+rwVI3hDFhDIY1LNqOnSrqNR3NBwu+/drlePOk2E0i5cHuUJJuFFLISP/Oym/wA1GBrUMYXJ5jL9k7iNZLdyFWGz3pGWNfRIVmpQASLJw3kOjERO/DbsSzkZaStTcQvyfojZR5KMdOCuo8rFfSfRdY8R9+M1+RqEqWnfZVUgUAyogQA8zsL9rN44p/gkXqP2Z/4eD4JF6j9mf+HgwV1IWM+ll1neq/aTvJ2wRSpC6QNXfRUYMTxUKDpHIsT5FzovoJIHBV7AUijzZhEC23j2QJ82OMz8Ei9R+zP/AA8HwSL1H7M/8PBgrqQYz6WbzWPEYNY8RjB/BIvUfsz/AMPB8Ei9R+zP/Dw8FdQYz6WbzWPEYNY8RjB/BIvUfsz/AMPB8Ei9R+zP/DwYK6gxn0s3mseIwax4jGD+CReo/Zn/AIeD4JF6j9mf+HgwV1BjPpZvNY8RiHOZ1Io3kc91FLGtzQF7DmfAYxPwSL1H7M/8PCeZy8bSpGIa0/KPWXe6BpBtHsGcE+YiYczhYS6h4r6TR5fqvqCs8mh3JeYIdPeZpZCqkE8HkQaiTtCmOk6mxgGpSCSTYCgC2Zu4B6BBbYjcfbim+CReo/Zn/h4PgkXqP2Z/4eDBXUhYz6WW2X6lxqouU69KAkBQpCK4K6fVsX1Mt94izxOO/wAjIrU9tLasGPerUQxIJqrIBoeA5YpvgkXqP2Z/4eD4JF6j9mf+HgwV1IMZ9LNf0P0euXiEYcsASbNczdbf/wBxw7rHiMYP4JF6j9mf+Hg+CReo/Zn/AIeDBXUGM+lm81jxGDWPEYwfwSL1H7M/8PB8Ei9R+zP/AA8PBXUGM+ljf9IbD5Dcf2n+3gxk+t2XjAiqLTu/9gy/U8UF4MZumk9TRVG1oaTo75mL/Dj/AOgYYwp0fMvYxd4fNx8x9QY86QzxRLjXtGsDSLJ89lBOO/gefxHMGKrLdKytIqNl3UFypYhtgOBPdr9dbisQJ1oUKplVlJv0QSNgh8qI1gEcQQfDBvIe6y8xykgLFQdxVjw1cP3YiymZ7RdQBG7CjV91yp4eanEMx0TI3KRezP8AeUl4/vBlHtKjnh3FYl+HLpRhZVyoB/vjuk+Fmh7WGAZq5HjrvBFZbOxDFh4bUy0ePpDxwmsI+Uy7EqG1PEw40W1nTf0o3N14FPPBr7Qqkh7LMJekrQ1cATHqFOjbWhsjawCFOJuVYqMukgzJZFZFbQyxr2isJiadpdguhA0rA2bL7X3QNLHnZGldBNNSqlnWdmYvsf8AKFNfneYxD2M521xj85Y2LcuCs5Cnjx1Dy5YUWmBhgYmye1lu6Lel3h6Ux4UNkG5qlUxuLiit98GNRdJymKN+1m+UZKAdj3Xa725iOzfCxis6V6Q6S7V0y7HSBGwZpe9RJsUWrco68OHnRxYKA8yhfQgsbVXaFdIUf3EJvzdRyOO+jW165eIkbun/AJaDSpHkTrceT4ahHkjWnXlTd7X7Hf8Aw0HRWZzTJeYkdH1HZJSRpoUeJ3u8VPSnSXSYl0xN3C/cJlOplUEkNbbChuduXjjR4r8gheR5i1qw0xDwQHdh46yAb8AuK3I8kaUtoalKo0rcs7X4Wz93omT9G5jMmNTPJIsm+oJISo3NUbPKueM+elOljIQCO6u69qa7x7pJ1WDSttfA3XDGkzM4RWY8hwHEnkB5k0B5nEPRmVZE+UYM7MWcjhZ5DyACqPJcG5Hkh09ocVKbSd3knf0z0X+j2XMZnsLWSQzaB3TIdGuhYu+F3zxT5TO9K9oO0I0F1upt1Xug6abfgW3vc+FDGiwMK3Ow88G5HkjOG1OKa3U7875d2Yh0xm82qA5d3dr73aSkALR3uxhHq/n+kH0/CHYIUvWJO+SQCLUGhfsw30ke0ZIldQthpOBBjB9D/MQR7Fb2F18ygFl1A5ksAPvODcjyReO40t2ybfHO69benuVfTma6Qusq7FSo7zS94NZugTRFVy5nHfQTZu5WzLsjswrs5CbUCqJs8P8AucOfGkProfeJ+OD40h9dD7xPxwt2HJEPaJOG5urvzv729Coz2c6U7U9k3yYY1cu7LRA1W23EHatx4WMW+SzGZMIMskiy01qshK3Z072dqrnzwfGkProfeJ+OD40h9dD7xPxwbsOSHPaJSio7qVuKvfxzKMZ7pfUT3aoDT22wIJs3ruzYHGu6PO7zpHMZkREwSSNJtStIQvEXzHK+eD40h9dD7xPxwl0r0ijqI4p4keQ1qDodK/SPHjwA52wwbsOSLx5VJx/Slbvt45vLuE+hukukncGVvki7Wwl3C2R3abcCqBo2N9+OLHprNZ0Bfgrs96tReUiuGkjcXz8eAxYRqAAF2AAArhQ2AGOsPcjyRMtrbqb6irLhnbxzKjoTNZ8kjNOygKKZJbJbYbgEgWLOwGF+nOkekVkCwOShZApaXvE+kykFtloMCa2G93WL/FflULzNKWtACka1wojW/nbCvYvng3I8kVDaXvuo4q1tM7e+vjpcz3TmYzTRxHMsyvqkACyFhpqOjxO939wwYd65cIfbJ/8Ahgxzzir6E4jn+rTuJMllE7KPuJ82n0V+oPLErZGM8Y4/0F/DFj0d1bnMMRBgAMce5aQ7aV5aBe3Kx7cOfkpJ9KeMDnUTf95NsfN4c7ntYsLFB8XRerj/AEV/DHjdHrVDWuxA0ySCgRW29Dbyxox1Sb16+6//AGYgfqrOOEkL8eIePntwMl7ceH/YUlVWj9SXKm9V6FPHCVACySADgB2YH3BMcz5YupVpJSD5pyNgghdiCAQRwIGLVugMyAT2cRNcBMd/LeMD78RnojMc4T7yH/zxeJtHU/MW5Q5LyKLvMVjmllEga0cFVDED0kIXZqJBTzbYrjqRJa0ymSZfFREb40WjZdj/AHdXsHDFxN0FMw0tBqB5F4d6I/P5GvZtiAdXM2voK9eEjQyD7+0DfexxWLX6n5snco8l5IqWyiVVZogfRKsRtw2ZdP34k+CSONAaaGOq+ecyEcKUKxWMee58hxxYZnozOopYxJW2/dNWQL2l4C7+zlxwq/QmZLVKjuok7MpqiVLYKyWA9tepVpmZTY57YFKu/wBz82WqdJ6Jegi8KuDHlxaIflCsrgGzZRO9RY2SSdtyLskrYZYAi4ZJErYiywBobMklhSNthR88Oy9XsyCGSCioqtcIUr9U0+1cjyPkSDAejJXQzJGU0g2zPEKCXayqZB6O9g0VN0RzE6qtZvz9y9yjJZpEWczEzVFrQa9WoqhDBKokEuQG3ABo7m62xKIT6yX3jr9gCEAD2DHPR2SnZjqhZZWVW0M8QIjoVp1OLAJNmtmJB5YbzPR2YQA9juSFXVJGAWY0B3Sx4+WwBPLFVKm0Sai2/YnBowe6kiuMZeStcpVKv5WX09iKtvojfbmw8Dhjsj9eb3sv/lh/L9WMyigaYidyT2rbsdyfm+ZJOJ/yYzHjB+nJ/DxnKda+Un5/kJYOll5fgp2yim7LtfHVJIeVVu3DEcmThUFjHGAu57i8t/DGgTqrNW8kIPgEdv16lvbyGFvyWeSUoZkqPSzFYjWo7ou7mz9M8K+T42cSo1JP9T9RxdNaL0KfK5FQtsiamNkaV2sClG3IADzIJ54nGVQbhEB8Qq3+7Fjmur+Yj4Kky+MZ0P8AoOa+5yfLFcuYUtp3V/qOCr/otR/VjKale7NFOMtCTBj2sRyzqvpMq/3iB5bXjMo7wYIAz12ccr3W6xtp3vfUwC1txv8AeMNxdCZlv7ELtfykiD7O5r3+77cWqcnwIc4riKE4WyyatTsPT2AI+gOAIPjZYj84Dlh7MdX8w7iGoRY1P8o57l1RqPbWbHmFfw2e/JjMeMH6cn8PGmFJLvHixS11KUZJQSU1RE84zp+9fRb7QcTLmJgK1xt4Fozf26XAP2AYtPyYzHjB+nJ/DxEer+ZAspCNt/ljQ8d+z4Y1hV2inlFnPOFCpnJFLme0NKZZCzfVOhQBWpqSuA2GondhidMtQADSgAUAJZQABwA73DE+U6FzDfKdlYcDRTpsnIEOVIJ9Lh9IXVUGG6IzAF9gx9jw39nfwTqV9N5+Zo40YrdsvIynWqPaLvSHd+Mkh+p4tgwx1uyUoEWqGRd349n+Z4McGNYSqbubZhJU75JH0bLwM+TREYozQRgMLsHQu4rf7sVkvVXMOjK+ad9RU7htO2+wDDhsKsg1Zs4oMrNI0UYaaYjs02EhQVpBqo9II5b3sMeNk0JsqrE8Sw1HhXFrPLGLrJPIpUGzRv1ZzGmhm5geZt69JjQtiF20CxuNJricEnVqa7Gak1aWFkyXbSBiRT7d1VShsKJHE4zqZRAbVQp8U7hrwtasbDE8crrWmWda4fKyEeynJFb+GDHQYDNFk+hp1NNmHb5NwWJbeVmfSwUk6VVW4A0SFO2nEOa6tTOjp8JfSyle8ZDsVYWe/wARYFCg1d4Md8VUfS+YXhOx47OkbDf2Krfr+/DMXWbMDiIH4/RdD5bhmH6vuw1WXMnBlyLDO9ATOkYXMFZI1kXtKbUwdkIJphRGgEj0SdgANhH+T+YYLealXd7AZvRulFggk6ALP1rPPHEXXBvpwHl83Ire3ZwnDjz/ABaj63Qn0hMm9bxM3hvceoV9uKU1zJcHyOnyMkeWzAeRpCRI6Hcso02q94m6I4cOWOcyO0zEkWmkmy4dZBprXG+kECrLDXG1n6oxI/WXLkEa23FfNTc/8mKyLrNBoyrlzahVeopfpR6SPR9YE234Y1i/nzuNIXS+fOBouj812kauRRI7w8HGzr9jBh9mKjpiI9tSBmUhXzKLvqRSAhVebnQQQPSRGG504Wh62wRvJfahGqRfkpAbNK4ojx0t7ZDjvozrFEqlnEokkOt/kpDROwWwNwqhUB/NvnhJqL3vnxe5STi95L5+Pcu54EnRTdg0yOpIYWuzow4Gj9oNGwSMVOUzhM47cgqhaOGStKPJ6Lkizok2MY5GpK46RW5zrRHAT2JdUlP0o3Aicm2lUFaKUSxUfSANd5iLGPp/KrF2WmUoF0lWhka1qiG7vevn44d1Fdj0HZxWmT0+fPY0GDGai6ywwsB2rPEeGtZA6WRsC6jtE34emoH0h6N3lulYZPm5Yn2vuujbeOx4Yhx4oxasd57NiJGci64KOLMTSqPNmIA9uOej8oY0pjqcks7fWc8SPLkByAA5YhUdrNf9nCSB5ystE+xFYr7Xb6uLDDeSsN5KwYgzeSjlXTKiSL4OoYfceGJmNcdvbthWXpaFSQ00KkcQZEBHPcE7YkjIU/JbLX81td6dcmjjfoatNXyqsOZTouKL5uKNPNEUHmdyBZ4n78KnrPlav4RERV7MCfsA3P2Y5/KjL/Xb3U3/AIYQy2xHmJ1RGdjSqCSfICziqHWyD/ne5l/7rhDPdZ4pHRQsrIh1SAJpJYUY1IkK2L754+ivjhq3FlRg3wLvoyBgpeQVJIdTD6uwCp/lUAeZ1HnhzFC3XBOUM5P/ALI/X2mI3637bQPf5zxgfaQWP3A4Tmm9Qak87GixX9I/KMsA4MNUv+ENtPlrbu+aiSuGKafrjIqk9jGAASSZWOwF7ARizhHK9O5ka2IhRpG1Huu5UUAq3rUHSBXCrs8zgU4rO5cYSWdjcY8xiZOl8w3Gdh5Ikaj2bqzfrwvI7t6Uszb3vLJV+wMFH2DGeLEFSkWH9II2g4/2n+3gxiutGTQCKkUen9EfmcfHHuN4TTiZyptOxe5H5qP/AA0/6BibDHRfV3MtBE3yC3HH3WZyaKjiyrSmq2Ab27b+ydD5leMJbzjdGHP65Rv1cx9nG6cjqVSPMWwYZj6JzDcIGG9W7xKPbsxNfZ+OHMv1Vmb5ySOPyQNI3L6TaQOY9E8vZhKnJg6sUVYGIpMwi7MyKfzmA/ecanL9UYBWvXMf+Y1ry+gtJy+rizy3R8UYqOONBt6CKvDhwHLFqjzZm63JGB+Gx+sj/TX8cdJmFb0WVvYwP7sfQuzHgPuxDN0fG9F442I4akVq9ljDwVzDGfIxFYS0kwuBuQZKrxWRiPtsDG4fqzlT/YRrvdoNB580o1vwxX5bqrCWmAMq1LsVkc7GON6pywO7Ebg7YpUraPtLjX7DJZyUMysPQi0u3+ajX+VflPaExY1i6TqNGqlUllVd9iIm48dylkfbioXq9IagEyl9To/ybAiNAD2moScWVox7ZNj3ScN0nLJaL2NMWMslwE8t3yZORGlP7t7n/MRfsC45jPZkIfQOyHwP1D5fVPlXGrvfyWnGwMBAqt5E2rhp0tX345k6qTsCrdhR2PfkOx47aBf3j2jEbsr6ZCx4eAgDiuz+X095FRixoI4BUsx9IX6J4seRAN+Iv8n1aYSdlmJnsi0MaqgcAd62bUe0F7gadgGH0qe6N6twNI8hjDopKJ2jNJZVu+9SEgd4aRXJCfpYuFFxd28vcWKo93uZHJPAqrpZVK7elokDAGwdJBDcbA/dho5tT/aye+l/88biXolQQ0NQuooFFGnTZOl1FBkssa2IJJBBx3k+kizdnIOzlAsrdgj60Z+ml+QI5gbXTp3zTZlKpfNI+fD4P/yNttzHY8t+HAYaRVApQoHkAB+rH0FkB4gH24U+JoPUQe6j/DGbpX4iVa3Ax+/n+vHJXGsXq1lQKGXgAHACNK+zbHj9Wcsf7FFrmlofvQgkeWJwe0rG7DH5iYIpbj4DmSdgB5k0MeZWHStE2xNsfFjxry5DyAxoo+rkEkzUh7OLu/OS96UgE13tgimtuJcj6O7v5L5bnHfkXlI+0FqI8ji3RsrXKdaytYyjsF9Ige3b9+Ihno+TofYwP7sbiHoPLpusEINg2I0uxVG647DE2dzYhjZ6Jrgo2LMdlUebEgD24SormRjN6I+czZpHcLqGle82+xI9FfPfvH2L44Y+HR83Qe1gP3nG16ClVorDlmLEyk2G7X6Ssp3Ur6IU8FC+3D7UeO/heKlSWg3X5Hz6PMK3osrexgf3Yk0nwONtPkImILxxMeALIhPM0LHt2wt+TeV/+ng92n4YjB7RY3YfMetzgCKyB6fE19TxwY0vXnoaBBDohiWzJdIu+0fHbBjpp00o2uYyqXd7Gw6I/wCHh/wo/wDTXDWFeiP+Hh/wo/8ATXDWJepK0DBgwYQwwYMGAAwYMGAAxXZfMr8Lmj+kY4n4HhbpZ2rkvP8AdixwmygZlTW7QuL/ALskZo/pn9eKjxKjxQ27gAkkAAWSeAA4k+WKXo+xMJm2+FCgCACvZ6miU7XbRlybPpCsN58dq6w8V2eXw0AnSnnrZTf5qOOYx105FIYHMIDSrTxgmgXRgwH21XndbccXHLLmVHLLn8/I9gxFk8wJI0ccGVW+8A4lxmZvIrem01qsQsSOw0MvpJprVKDyKqTXIlgpsMRjvoiWl7FlCvEqih6JWtKun5p0nY7ggg3sT50b8ozTng40x+UQJIb2ue/7NA5Yk6TyZdQ0dCVLMZNgXtasR9Bqoj2HiARpf9r+M0/4P4xzEObyayrpYHY2CDTK1EalI3VtzuPHEHRGfMsYLrokXuypd6XHEeYIpgeYIOHcRnFkZxZXpnWiIScggmkloBTdUsgGyObofRatqJC4sMcyRhgVYAggggiwQRRBB4g4qooZMsznU00BNhaJkiH5u5Mkdb16QrYNwDyl3lWUu/3LfCvSWaKJ3KMjnTGDwLkEgn80AFj5KcMQzKyhlIZSLBUggjxBHHCOU+VlaXiqao4/DY1I/wBrDQPJCR6RworixJcXwGsnlRGiotkDmeJJNlmPNiSSfMnE2DBhN3JvcMV6/Kz39CE0POUrufYiNXtdvq4m6RzRRO5Rkc6YweGog7n81QCx8lOJMnlBEiovBRxPEniWPixNknxJxSyVylkrlX01lwZEKSxwvqHaNq0uUCSaBQIL0xsK22x2O4xR5HIdrU3w4GlJVizqVpZFDUz+jqkJ35Ut1i86d6Oyvz2YHArvRbcDYUATvVbbk0Bud6pIOjlYsrEMAp1DXfNkZW07nuGqNbcDhp5GQ5IY2mGYObRoomd9IewO48PDVQ0sWAod4k3Zo40SOCARwIBHsO+MpkOjshM9Ra9ThiD31NE70zC7I5X6PLnjVogAAHAAAewCsTIaMl/SDwg9sn+3gwf0g8IPbJ/t4MaR0EzQ9GyhcrEx4LChPsEYJwn+VsGoqNZIIXZdixAYKDfpUb8Njvh7oj/h4f8ACj/01xIOjYwukRR6fAItfdVYzyuMqs31xgRWIEjFVZgAvEBggNngC5Cb8+Vb46/KyGhtIWNd1VJ3LhOO22s6bNb+W+G8xmMshOtsupYm9ZjUk927vidlv2DwGFT0/kxuHjYk38nGzknY6u4p+qve8hvwwZBmRp1ygLV39PZ6yxUgKNYTvDlepTYvbjWLxWsA0RY4HY7+I5HFBP03lDt2bt/dgkX0SCASyrtYG3OuGK78qY8szFFmbL0Syad4jRNpqPzR5qT3eI7tgK8WVaXI2ODGak67rtoiY6h3NckShj4LoZ7HmB9hwpJ11k79DLLp427PpvYaq073yoeGJ3lzK3ZcjYYr+lcysTRSPYClwSPAxM1VzsotDxAxk5+uchC/LxKDvcUVmrAti7SKi8rIHHyxXydJGTSWOak3DRks9EqdmXSwVDvdsF23G2BVIplwg75m/wAjF2aF5aV3OuQk7AmgFs7Uo0oPGr4k4hfrNlgfn0avqEv480B32O2MFYJB+DuxHEuFLjf6JcnWedhvtJxOJpTQ7NVvgS9hR4MABv5KSPPbeJVbu9h4d82zT9H9ZoELpclBiyfIzXofvcNFin7QC62AxF0n1qif5JRMQ1doQjKez+kBq0m22S9vSYj0cZXNxyKRIZAtd00loFbmwJs97TwIr77gyxr0swAz6SVpDKBvpVQOHHcaTuTVYvEf3fL/ADM1dNL9T+P5mbs9bogO7FMeFALGP3uAAMc/levqJvvg/i4w7dJMODljtVwtHGRdWXkKi7INq2nhtuMAzs5JVGyzNsQXkRTW10qMwIHjrsDiNwTF5vh7mShB8TWZvrGNayRwyhwKN9hpdLsq1SWCNyp5EniGILMPXVGFrDPX/sggjYgjtNiOBGMxH8IY2q5eQCwUjmJewSCQSoUC+R89+WIZYcyjE9gGJBLBJBpYKANSgjVrHdWtPeFc6GK3pvJpfPE1wk1bM2a9b4q3jnB8NKH9zkYlj62Zc1ZkW/rRSivaQpXl41jFDpFqRuwm0P6BChizFQwGlSdIIumNL3TZAomQ5xhdwZgFd2Gi6Wr1agdLexCzbHbEb0+RGCubNBnuk4r/APSTx65iwZA6gcy0gBI7KUbgEimZl1D6QvujcwjIBGNIQBShFMlCgrDlQHsI3BIo4+aR9JRsWaQN3u6gdGIZRWyAjvM1hqAshl4gYjnlypAb5ONhzMY7u4HygqgpJHpUDsQeBxs6n7Wn3lSgvtb8T61WAjHyfL5/LEsD2CPH6WkoB4Eqwo1vXiOB855OkUUKIpyhmalKzyKNtiwAcAkcOHpEA4jezs0Z4Lva6N/lD2srS3aJaReB3HaP9rDSPJCR6WLG8fOkzqqrATuqxUGAzEoCAbAHv0nhRrhj1+kgNN5iQa91vMy94eK/KbjCdVN6MJU22fQpIVcUwDCwaIBFqQQaPMEA+0YUfI5eKiUgj3WiVRd1rTV1uKFeFYwEnSqPQ7SaSz3VMk7auI1KHbS6im7wtRV3jmGidUeWdhVltCq5s70JKMg4WQSNxueRvvgmLCb4m0j6TyCUyyZUEClKGMtTHguizvfLxxIetWXug7N/dimYfeExh5s/INIbs49Sh9ep5VC6WYAqgGpiFaqNHSSCao95VZZrKTRAjTYCO6hWSwwJ0liTwA2A42cO8uRSojHXbrHHIIaWUV2npKBx0crv78GKDrTlRH2anMlj3zUgjDgHRVigd/MDh9mDG0G7GcqdnYssrJmGijXU1aENmedlrSCBo1De/s9vDHr5ORtz2R8FftJANq1AsRZ8tI22vnhrI/NR/wCGn/QMLZ3ovtHDFiFCgaRe9Pq3o72LX2E44t9t5s6NxJZI9j6OZdhJpA4FI0Rv8xA0lR4BR548eIV38w9m9XfUAjwC/QHAWtHfjvhX8mwTbOx717bWLvveLWTvyBrE7dX4TxB5Hahut0dh+ccK65+g8+RDmGyymmLNQJAt2CbarXfuXWzDhXEYEky7WQhYqyg7GyXcDvEnv9/jqJ3Hsw2OhYQQSg5AXfIADYmuGPRJGLWII8hoBEosSuyhtNkAV6R2WieWGv1ZRu2J5ZuxWP0lCdWmHVq0lhS2dRB7oBNncMa4Ei98XCZSMhCETui0NDa99j+v9eLCLq84YDtpDYawkUaqGFksC4J02QANybu6sitOcypI+WzTb7ikW9qC2oUr3iNxvZ4gXjsexVHyXicv1dPtfgSuypbGl1EbgbseQ23ZvACziTLQTS0Y46Q8JJCQDx3CqC1bcW08uOJOjfgksmlIrYqSGli1sCD3z2kpa13CUOYPIjFrJ0NAqt8hAoUGtUaLHRHM1VCtzWwPtxrD+Hri7mM9tlpFWK49DTAqA8RsNdo6nah3RraxZ48tvHbpegpSaMiIOHdjYsTvw1kDl4NwOPZJsgQ1fBjTVShA1qfo0LfehtsdxvuMRRy5RQPkw9BdVZZjuFrusygWTuSxP2Yb2WnHVozVes9L+QynV2PmrSEjbtwzaSAe9oalPe0bUvjeH8plwqrotRse6mla0gUBXdHA1x+zFGZ4AKTJ33QACkAIoc2LNqJ25HgdzeF549Z7sOXiF2e4spPdqu+oVBwNBTuL5m5lhRX3rwEqVWbzT8TRozKC1GwCSq2xQadggVAXvTdcbO17DBJAGsNThtyHJ27oWlBurI34cfHGSfouBKaQLsKBchRw5AaVG3gBw8sTxyKb0PMfHs2zDcav0Cauh7axhjJ6Jmr2RrVou+kY8uBc65elrZwoIDqVO1HUSQwAA3rbcYqWmiJbssnFpJB1yIsd7KPR0axVVRAB233OIYYEVtQjk10AWMU7PXIF2UtXHa8MxpI5qOJz5uGjQe0uLPH6KtiXUm8oouNCnFXnIr5IRGWbssqEkPe+SJCcgVOtSFO11VHcAWTjrNxBmCCHLKxOpzGHjtFNUQp21bLRJHpGttriPoRyAXlq7tVjUHgdhr13w4Vv+rEI6uCIAiSUhjGLcqtLe4oICKS6s7HlxxonU1bzLxqF72d/naJZbIsL1SSkkbhHkjjHjpRW2+8/ZwxGVy4IHyZYcB6bCtxQ3I4jgPDyxdjq3DpAMbZiim8jF24r3m1sFoAhiABY1bG6NmsegUgAq9lpBuRyrw5+XntnhN6sh7WllGJkc2AaU5edq9EiCRQp8VdlGk/3d8QZboxyXaSl7SgxXKzOzKAbDkxqt3dkqwO221Y0OYXMPMncXs1lB1bXpBqx3t7Qm9gRZAsb4sFBI5+jQLA7k3eqMADbSNzXEjbnoqairC+snpZGbyvRUSFCuVmd9WlGZNlCsxB+UCrEponZRu3M0cO5Tos94omWjEmrXpUyglWPpVoXVZI4kWD54Yk6ejtgvaSHf5oqQCGYhdQIQbAfS1UwB54Wk6Vmb0QqGiNTEsaJB2jVtANAblm9m5GBuMdWNVa8/tVvD/Y4mVl032sZWrFQtWnlwkAoitvss8cV0mfPBJjKb4QxKAtHZWZnK+II1X5c8LzqrMFkZ55OIRrkbbmIkFD2hRi2yvV7MOPRSBeA7Q6mrb6EZoDjtrHsGM9+/wBqNliL75+RQT5WWWRWkEGlRSgrISOJs6HVSRdcPHffHvwNI/nJNN1w0RcPRA0ANsNh3rxssv1PjHzsksvlq7NePhHRPhTM2LTJdFQw/NRRofFVAJ9p4n7ThWk9X5FYq4I+U9P5QhYuyhdVt99AjUmk4a9JblvuPPBjZf0g8IPbJ/t4MbwgkjFzbZV9G9HTtDEQka3HGQGdtVaVFldGwFg1d/bVufE8t7ugXVpvsZLvWF2XXwO/e4Djw3wZTp1TBGrRSlTEgPofUG9pIWA4cFsfuYk6djIY0+7DZYpRIaAF3pChtQFHVWkDfw6Y0dl7PMwdXaO3yIG6BbVRmY+CqioDfDvkSUKV7HHh6O2qRei8vzkJ722udga/OS0CnitAeB9iGdzry20rdlH6tX0r43K4I1nbgCFG/pccKxNDXcCkD6iah9mgEXjF16MXanC5qqNWSvOdi2jbJRk/8GQAxu49dWKUhySxNE6iRZA254kHTkSqRChaySNERVAdgp75VTW16SOB4HFdGr3pSGW+O69mK8T2mk1txAP24by3QkjbzSdnZ7qRaGLACyS8im/sVarzxtGrXn9kLd5jKlRj9079wSdMW22X7usMdcijcAkMqpqAbUeJPLyGO26ZUjfLtfEV2HGzuGLXvtvpB44kXq4tIO0n1cSWY77gkHSQA1WNvM71iZOg4aG0hB+kZZhQri2qS7vy58OeNFHaecSHKhyZWzZ+RrEaRwXxZDqk4V3aChdgvHVVcNhhDMRxhtUrBnJu5SGa6ruqdgaFUoHDFtLl8nGflCl/VkMjuAEU6aLnS1kHhvqUVuDjnLdJ5VXUQRAv9DsUWPZk2VjqAY6WA32sihfDKWz1an3z8EaRr04fZAWj7RtkinO23cKLxrjIV/8AjHaZOZrqNVo133rmRfcVrGx5/qIJmbpeRgGhy7AJslhgCh0qCVCigbBCg2OzINYd6RzGZVm7JYyt0hYUPRTdjr2WzJuB9BRR1Xhx2GktbsT2yo+SEx0JNZ1PEgHMK0nI/nKbv83hwJ3obq1rUXPMTZAKFNBpa7wVVNawdtRPK9zT3R8M4dmkNqQCFtdQYaRvp7u4HAGgb46tnDKALBsISPSFFha6WJ4G64kb1jojs1KOkTGW0VJayKjLdFaAWi+Cta6g3ZHUwIb+0MpsEniW8eR2klhku2jgcNGVOqaRiVstoCtGdYNmgPq1vsBNL09CtAzqH7gKK0bMrE2SQL4C7qxQsb1cY6Zy5O3BLC1l5CAQBRRlSqFsNvE8K3JU6S19yFvvgSyJmNtorF18pJpJIPEdle1eI/DkZGUMbkCrQ3CuwIVaN9pIyqSDW6myCTZojxOsUf1JhzNR1d3e25G+/j5nfHEPTka33ZLrlCV33JJGre2JPLidzxxC+nXFeZWHU6X5Ey9EoVAZppAaA+UKpWm+EOldJArcc64EYhzHQ0Glz2MdX3x2KncAEkgj5RKCilBJ5Hbu9np6Hj37Ogm4sxyNnbszTAcPE1fAHEMvWHj2cUjFuJYiJQKIvfU2qtPBft2xo6lGK1QlTqPRMaXoiGxcUV8BSkA8NRIqgQQasn27nCmbighrW5iYm1TtJdelRwCo5J3OoUDVihYwlNmppK1ysg+rCSo2+s575PmCt+GIo4VjBIAUcWPj5sx3PtJxx1NuprKKudcNjm/udjmXNSMqCIPGBpJExRlDAhgEUJrYKw21sm3EeBNAZPnmMg4laCx3zJRaDf59XtxLlg8vzMby8e8oqPb/AJjUv3Enyxf9HdUV2bMkSt6sfMr9hFyEeLbcwq44nKpUeeSOlQpU9FdlDk4JJgOwjLjanPcir++fSH9wNi9yfU8cZ5Gc/UjJjj/+062+1qP1RjRYMNQihSnKRBk8hHEumJEjHgihQfM1xPmcT4MGKIDBgwYAMj/SDwg9sn+3gwf0g8IPbJ/t4MbR0IZVZXKzLFETCdPZKSweKgAi7nUy1/8AOO2y0zGljKGxbSCwoLabCxktJ47UtcWXC/RfXb5FKhIOlQbksdwBTQ07WF5cze/NleuwH9ix3veXzuhScB4eHjjo+jo3vmZfVVbWLLK9XI1HyiiZ9yXdu/sw0hKAEanewunwOrcmzk7xINPVhgGNhWW91F2SRzrY7c7ysnXfcK0AOq1JD6TpCk1YW+N8+f24kPXNbNwXZB9Nfo1X0N6IseH2Y7FuxVkcr3m7s02k78tyfSay1gruOAO9rR4geR8nLUTRIAJYAsGJABAQ2OYrlx8zjKydeAqO/wAHW6Zj3huyjuk927AUDx2FVWJD16AYDsCbLbmXhty7mww95C3WPwdKTTlTFGqoWU6z3xX0mVjQO21UDx+zluhJpRpnlYruSF3rSBtfduydWyGtAF3d0fTf9IvweEMuXvSUWhKVWr5BV24DbwscDiuzHWlpfn1MgO+jUFiFjgE0972uWPGq4Yxq1lTXM2p0nN8jXT5vJ3uRMwo90NKbAjTvFAVBIVLB2Oi/o7eJ0si6dEMhoEE6Ik1Df6z6lF71W5NnGWHWscOyND8/+XB+VY9Uf0/5ccEtsqv7YpHXHZafFs1EnTkzcEjXb6Ts4sniQEW6oVTC9/LEDZ2dirGUArfzaUKNXs7ODwB3BI3oizee/KseqP6f8uD8qx6o/p/y4wlX2iXH2NlRoLh7l00LE20s7HzldR6IU0EKgWByFcfE45OSQmyisfFhqO3DdrO2Kf8AKseqP6f8uD8qx6o/p/y4xliy1b8zVYcdEvIvkFChsPAbDBjMdI9dxFGX7G6I27SuJr6mGOiesTzoj6VQNZrckAEirsC9uNYSoTavYbqxRf49AwgvSKD0hOx4bSxKLHEgCHn5k4Zi6Xyo45Qv/izvJyrg6kfq474v6eRDrrgg+Epq0ghm+qts3L6K2eY5c8OQ9Gzv6MDgeMhWMcAdwx1jj9TxxNl+vKRrpTLBF8FcKPuCViT+sEeoPvP5MWtnIdd8CfLdUpDvLMF4d2JQfaNcl3+gPwsMl1VgjosplYGw0x1kHxC0EX/KoxUf1gj1B95/Jg/rBHqD7z+TGip20Rm5t6muwYyP9YI9QfefyYP6wR6g+8/kw9xk3Ndgxkf6wR6g+8/kwf1gj1B95/Jg3GO5rsGMj/WCPUH3n8mD+sEeoPvP5MG4wua7BjI/1gj1B95/Jg/rBHqD7z+TBuMLh/SDwg9sn+3gxnOuHXAS9l8kVrX9O+Oj83ywY1jF2Iuf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1988841"/>
            <a:ext cx="23336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551" y="4303024"/>
            <a:ext cx="25717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://www.peakoil-gas.com/wp-content/uploads/2011/04/SBA-Amanah-Seismi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2282635"/>
            <a:ext cx="5148064" cy="34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817A0D7-724C-4EC5-A305-53341B937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資源探勘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4623669-667E-467A-BA9C-EEFB808DF7E8}"/>
              </a:ext>
            </a:extLst>
          </p:cNvPr>
          <p:cNvSpPr txBox="1"/>
          <p:nvPr/>
        </p:nvSpPr>
        <p:spPr>
          <a:xfrm>
            <a:off x="4622800" y="1355408"/>
            <a:ext cx="294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主動式震源反射</a:t>
            </a:r>
            <a:r>
              <a:rPr lang="en-US" altLang="zh-TW" dirty="0"/>
              <a:t>/</a:t>
            </a:r>
            <a:r>
              <a:rPr lang="zh-TW" altLang="en-US" dirty="0"/>
              <a:t>折射震測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3986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000" dirty="0"/>
              <a:t>環境監測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half" idx="4294967295"/>
          </p:nvPr>
        </p:nvSpPr>
        <p:spPr>
          <a:xfrm>
            <a:off x="838200" y="1810512"/>
            <a:ext cx="4282440" cy="381158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zh-TW" altLang="en-US" dirty="0"/>
              <a:t>地下水位會影響地震波的傳遞速度。</a:t>
            </a:r>
            <a:endParaRPr lang="en-US" altLang="zh-TW" dirty="0"/>
          </a:p>
          <a:p>
            <a:pPr>
              <a:lnSpc>
                <a:spcPct val="120000"/>
              </a:lnSpc>
            </a:pPr>
            <a:endParaRPr lang="en-US" altLang="zh-TW" dirty="0"/>
          </a:p>
          <a:p>
            <a:pPr>
              <a:lnSpc>
                <a:spcPct val="120000"/>
              </a:lnSpc>
            </a:pPr>
            <a:r>
              <a:rPr lang="zh-TW" altLang="en-US" dirty="0"/>
              <a:t>換言之，利用地震波速的變化可以監測地下水位的高低，甚至量化地下水的儲水量估算</a:t>
            </a:r>
            <a:endParaRPr lang="en-US" altLang="zh-TW" dirty="0"/>
          </a:p>
          <a:p>
            <a:pPr>
              <a:lnSpc>
                <a:spcPct val="120000"/>
              </a:lnSpc>
            </a:pPr>
            <a:endParaRPr lang="en-US" altLang="zh-TW" dirty="0"/>
          </a:p>
          <a:p>
            <a:pPr>
              <a:lnSpc>
                <a:spcPct val="120000"/>
              </a:lnSpc>
            </a:pPr>
            <a:r>
              <a:rPr lang="zh-TW" altLang="en-US" dirty="0"/>
              <a:t>其他例如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火山活動</a:t>
            </a:r>
            <a:r>
              <a:rPr lang="zh-TW" altLang="en-US" dirty="0"/>
              <a:t>、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山崩潛勢</a:t>
            </a:r>
            <a:r>
              <a:rPr lang="zh-TW" altLang="en-US" dirty="0"/>
              <a:t>、地殼的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應力變化</a:t>
            </a:r>
            <a:r>
              <a:rPr lang="zh-TW" altLang="en-US" dirty="0"/>
              <a:t>等等</a:t>
            </a:r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8" b="5028"/>
          <a:stretch>
            <a:fillRect/>
          </a:stretch>
        </p:blipFill>
        <p:spPr>
          <a:xfrm>
            <a:off x="5677091" y="1335850"/>
            <a:ext cx="5253037" cy="489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636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基礎資料：</a:t>
            </a:r>
            <a:r>
              <a:rPr lang="zh-TW" altLang="en-US" b="1" dirty="0"/>
              <a:t>地震波形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5" y="1690688"/>
            <a:ext cx="7296297" cy="456018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9"/>
          <a:stretch/>
        </p:blipFill>
        <p:spPr>
          <a:xfrm>
            <a:off x="7639822" y="1385703"/>
            <a:ext cx="3929897" cy="478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07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如何決定地震參數？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1575" y="1833938"/>
            <a:ext cx="4448694" cy="4351338"/>
          </a:xfrm>
        </p:spPr>
        <p:txBody>
          <a:bodyPr>
            <a:normAutofit fontScale="85000" lnSpcReduction="10000"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傳統地震定位的三大要素：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1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測站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座標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1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波的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到時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1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地球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震波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速度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模型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比較</a:t>
            </a:r>
            <a:r>
              <a:rPr lang="zh-TW" altLang="en-US" b="1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理論到時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b="1" i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觀測到時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以取得最佳的發震時間及震源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發震時間、震源位置、規模、各地震度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規模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的估算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vs.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經驗衰減式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E6C2736-F075-4146-A86D-573A969D3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63" r="8159"/>
          <a:stretch/>
        </p:blipFill>
        <p:spPr>
          <a:xfrm>
            <a:off x="5270269" y="2239796"/>
            <a:ext cx="5910350" cy="3539621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8848F2AA-1427-48E2-BE57-9DCEFD94CE74}"/>
              </a:ext>
            </a:extLst>
          </p:cNvPr>
          <p:cNvGrpSpPr/>
          <p:nvPr/>
        </p:nvGrpSpPr>
        <p:grpSpPr>
          <a:xfrm>
            <a:off x="5460076" y="1979404"/>
            <a:ext cx="5468311" cy="3752628"/>
            <a:chOff x="5460076" y="1979404"/>
            <a:chExt cx="5468311" cy="3752628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E8D3AAC8-E19D-4865-A067-4B54C4B97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471807" y="1275451"/>
              <a:ext cx="3444850" cy="5468311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7ED2CD76-FAB0-4EBB-9851-BFDB2FB34AD2}"/>
                </a:ext>
              </a:extLst>
            </p:cNvPr>
            <p:cNvSpPr txBox="1"/>
            <p:nvPr/>
          </p:nvSpPr>
          <p:spPr>
            <a:xfrm>
              <a:off x="7298578" y="2536563"/>
              <a:ext cx="731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直達波</a:t>
              </a: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88A43B1F-7B14-4930-B2EE-C291EC27B4C9}"/>
                </a:ext>
              </a:extLst>
            </p:cNvPr>
            <p:cNvSpPr txBox="1"/>
            <p:nvPr/>
          </p:nvSpPr>
          <p:spPr>
            <a:xfrm>
              <a:off x="8127730" y="1979404"/>
              <a:ext cx="11077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臨界反射波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107EC026-64D8-4D4E-8F8C-601504E3B212}"/>
                </a:ext>
              </a:extLst>
            </p:cNvPr>
            <p:cNvSpPr txBox="1"/>
            <p:nvPr/>
          </p:nvSpPr>
          <p:spPr>
            <a:xfrm>
              <a:off x="9847367" y="2289674"/>
              <a:ext cx="7921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折射波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778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hlinkClick r:id="rId2"/>
            <a:extLst>
              <a:ext uri="{FF2B5EF4-FFF2-40B4-BE49-F238E27FC236}">
                <a16:creationId xmlns:a16="http://schemas.microsoft.com/office/drawing/2014/main" id="{81CD9143-027D-4F62-83CC-CEE5A4E4F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043" y="1534460"/>
            <a:ext cx="7556843" cy="5042118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10CBA57B-92B3-485E-9FD3-C0BA7B662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全球的地震發生頻率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398ED5A-AE7A-4D21-8257-0B0C31A76D06}"/>
              </a:ext>
            </a:extLst>
          </p:cNvPr>
          <p:cNvSpPr txBox="1"/>
          <p:nvPr/>
        </p:nvSpPr>
        <p:spPr>
          <a:xfrm>
            <a:off x="947650" y="2385753"/>
            <a:ext cx="238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全球地震統計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FFB7EBA-8BD5-4A8D-B840-BA882227115D}"/>
              </a:ext>
            </a:extLst>
          </p:cNvPr>
          <p:cNvSpPr txBox="1"/>
          <p:nvPr/>
        </p:nvSpPr>
        <p:spPr>
          <a:xfrm>
            <a:off x="1953493" y="6082615"/>
            <a:ext cx="2036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2025-05-07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更新</a:t>
            </a:r>
          </a:p>
        </p:txBody>
      </p:sp>
    </p:spTree>
    <p:extLst>
      <p:ext uri="{BB962C8B-B14F-4D97-AF65-F5344CB8AC3E}">
        <p14:creationId xmlns:p14="http://schemas.microsoft.com/office/powerpoint/2010/main" val="4208748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4E2D76-FEFB-4031-A2DE-870B001C8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全球的地震分布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02D6A2-EFC5-448E-A52E-338874053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最新的全球地震資訊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非隨機空間分布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板塊邊界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斷層錯動型態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21CF1F7-20C1-4770-8E24-46B169082CC9}"/>
              </a:ext>
            </a:extLst>
          </p:cNvPr>
          <p:cNvSpPr txBox="1"/>
          <p:nvPr/>
        </p:nvSpPr>
        <p:spPr>
          <a:xfrm>
            <a:off x="4995184" y="1779365"/>
            <a:ext cx="6514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/>
              <a:t>https://www.iris.edu/app/seismic-monitor/map?lat=0.0000&amp;lng=121.0000&amp;zoom=2</a:t>
            </a:r>
            <a:endParaRPr lang="zh-TW" altLang="en-US" sz="14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5B61196-7361-4321-B774-E61E50B1C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016" y="2255920"/>
            <a:ext cx="6840791" cy="372624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0DC0E98-AF48-4656-9BB9-A13F3CA95B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9FF"/>
              </a:clrFrom>
              <a:clrTo>
                <a:srgbClr val="F9F9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312" y="1736948"/>
            <a:ext cx="4077269" cy="102884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857DC5B-1178-468A-BF6D-E2742BE849D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9FF"/>
              </a:clrFrom>
              <a:clrTo>
                <a:srgbClr val="F9F9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311" y="5412627"/>
            <a:ext cx="4077269" cy="1028844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4A3AD1B6-2642-43A8-8418-FDAA52321023}"/>
              </a:ext>
            </a:extLst>
          </p:cNvPr>
          <p:cNvSpPr txBox="1"/>
          <p:nvPr/>
        </p:nvSpPr>
        <p:spPr>
          <a:xfrm>
            <a:off x="1157207" y="5662047"/>
            <a:ext cx="357494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ISC</a:t>
            </a:r>
            <a:r>
              <a:rPr lang="zh-TW" altLang="en-US" sz="2000" dirty="0"/>
              <a:t> 或 </a:t>
            </a:r>
            <a:r>
              <a:rPr lang="en-US" altLang="zh-TW" sz="2000" dirty="0"/>
              <a:t>USGS</a:t>
            </a:r>
            <a:r>
              <a:rPr lang="zh-TW" altLang="en-US" sz="2000" dirty="0"/>
              <a:t> </a:t>
            </a:r>
            <a:r>
              <a:rPr lang="en-US" altLang="zh-TW" sz="2000" dirty="0"/>
              <a:t>earthquake catalog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29935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7F869C-663D-4856-BBD2-BCF5745D4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地震空間分布的特徵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3654F2-6F0A-43A3-8B55-1C06C5461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最大規模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地震次數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釋放的應變能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深度與規模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 descr="This map highlights the epicenters of earthquakes on record between 1956 and 2022.">
            <a:hlinkClick r:id="rId2"/>
            <a:extLst>
              <a:ext uri="{FF2B5EF4-FFF2-40B4-BE49-F238E27FC236}">
                <a16:creationId xmlns:a16="http://schemas.microsoft.com/office/drawing/2014/main" id="{39B31DBC-E017-4510-B46E-22B496936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934" y="1657887"/>
            <a:ext cx="7072744" cy="386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1F423F0-CA31-479E-8C01-678F5D3CFDBD}"/>
              </a:ext>
            </a:extLst>
          </p:cNvPr>
          <p:cNvSpPr txBox="1"/>
          <p:nvPr/>
        </p:nvSpPr>
        <p:spPr>
          <a:xfrm>
            <a:off x="4998221" y="5640187"/>
            <a:ext cx="6023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hlinkClick r:id="rId2"/>
              </a:rPr>
              <a:t>https://www.visualcapitalist.com/cp/mapping-worlds-major-earthquakes-from-1956-2022/</a:t>
            </a:r>
            <a:endParaRPr lang="zh-TW" altLang="en-US" sz="12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00B18F2-0607-42C9-9079-00014960CE70}"/>
              </a:ext>
            </a:extLst>
          </p:cNvPr>
          <p:cNvSpPr txBox="1"/>
          <p:nvPr/>
        </p:nvSpPr>
        <p:spPr>
          <a:xfrm>
            <a:off x="4295796" y="1640811"/>
            <a:ext cx="140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1956-2022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71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2106</Words>
  <Application>Microsoft Office PowerPoint</Application>
  <PresentationFormat>寬螢幕</PresentationFormat>
  <Paragraphs>353</Paragraphs>
  <Slides>56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56</vt:i4>
      </vt:variant>
    </vt:vector>
  </HeadingPairs>
  <TitlesOfParts>
    <vt:vector size="68" baseType="lpstr">
      <vt:lpstr>AR PL UMing TW</vt:lpstr>
      <vt:lpstr>微軟正黑體</vt:lpstr>
      <vt:lpstr>標楷體</vt:lpstr>
      <vt:lpstr>Arial</vt:lpstr>
      <vt:lpstr>Calibri</vt:lpstr>
      <vt:lpstr>Calibri Light</vt:lpstr>
      <vt:lpstr>Cambria Math</vt:lpstr>
      <vt:lpstr>Poor Richard</vt:lpstr>
      <vt:lpstr>Symbol</vt:lpstr>
      <vt:lpstr>Times New Roman</vt:lpstr>
      <vt:lpstr>Wingdings 2</vt:lpstr>
      <vt:lpstr>Office 佈景主題</vt:lpstr>
      <vt:lpstr>地球科學開放資料庫 地震科學資料庫 .</vt:lpstr>
      <vt:lpstr>PowerPoint 簡報</vt:lpstr>
      <vt:lpstr>台灣地震科學資料中心 TECDC</vt:lpstr>
      <vt:lpstr>觀測地震學與觀測資料</vt:lpstr>
      <vt:lpstr>地震目錄</vt:lpstr>
      <vt:lpstr>如何決定地震參數？</vt:lpstr>
      <vt:lpstr>全球的地震發生頻率</vt:lpstr>
      <vt:lpstr>全球的地震分布</vt:lpstr>
      <vt:lpstr>地震空間分布的特徵</vt:lpstr>
      <vt:lpstr>地震空間分布的特徵</vt:lpstr>
      <vt:lpstr>台灣的地震分布</vt:lpstr>
      <vt:lpstr>地震活動Q&amp;A </vt:lpstr>
      <vt:lpstr>地震觀測Q&amp;A</vt:lpstr>
      <vt:lpstr>地震波形資料庫</vt:lpstr>
      <vt:lpstr>地震波形</vt:lpstr>
      <vt:lpstr>網路地震資料服務系統</vt:lpstr>
      <vt:lpstr> 地震與地球物理資料管理系統</vt:lpstr>
      <vt:lpstr>GDMS   https://gdms.cwa.gov.tw</vt:lpstr>
      <vt:lpstr>GDMS 主要功能</vt:lpstr>
      <vt:lpstr>如何註冊成為GDMS會員</vt:lpstr>
      <vt:lpstr>觀測網</vt:lpstr>
      <vt:lpstr>線上資料索取</vt:lpstr>
      <vt:lpstr>我的帳戶</vt:lpstr>
      <vt:lpstr>線上波形瀏覽</vt:lpstr>
      <vt:lpstr>地震波形繪圖</vt:lpstr>
      <vt:lpstr>走時波形圖</vt:lpstr>
      <vt:lpstr>P波警報器強震網</vt:lpstr>
      <vt:lpstr>https://palert.earth.sinica.edu.tw </vt:lpstr>
      <vt:lpstr>Facts of P-Alert Strong Motion Network</vt:lpstr>
      <vt:lpstr>P-Alert資料產品</vt:lpstr>
      <vt:lpstr>P-Alert 最大地表加速度(PGA)振幅衰減</vt:lpstr>
      <vt:lpstr>最大地表加速度(PGA)時空變化</vt:lpstr>
      <vt:lpstr>P-Alert的探究學習應用</vt:lpstr>
      <vt:lpstr> 台灣寬頻地震觀測網</vt:lpstr>
      <vt:lpstr>BATS官網 https://bats.earth.sinica.edu.tw</vt:lpstr>
      <vt:lpstr>BATS資料開放辦法與功能</vt:lpstr>
      <vt:lpstr>資料視覺化</vt:lpstr>
      <vt:lpstr>台灣的地震地體構造/應力分布</vt:lpstr>
      <vt:lpstr>台灣地震科學資訊系統</vt:lpstr>
      <vt:lpstr>台灣地震科學資訊系統</vt:lpstr>
      <vt:lpstr>地震觀測</vt:lpstr>
      <vt:lpstr>觀測地震學</vt:lpstr>
      <vt:lpstr>19世紀末的現代地震觀測儀器</vt:lpstr>
      <vt:lpstr>地震觀測Q&amp;A – (1)</vt:lpstr>
      <vt:lpstr>PowerPoint 簡報</vt:lpstr>
      <vt:lpstr>2020-09-30 M6.02 d=105 km</vt:lpstr>
      <vt:lpstr>2022-06-28 M5.3 d=40.6km</vt:lpstr>
      <vt:lpstr>地震觀測Q&amp;A</vt:lpstr>
      <vt:lpstr>地震斷層掃描 – 震波速度模型</vt:lpstr>
      <vt:lpstr>台灣地震科學資訊系統 TESIS</vt:lpstr>
      <vt:lpstr>The END</vt:lpstr>
      <vt:lpstr>2021年版台灣地震應力分布圖</vt:lpstr>
      <vt:lpstr>水平地震應力</vt:lpstr>
      <vt:lpstr>資源探勘 </vt:lpstr>
      <vt:lpstr>環境監測</vt:lpstr>
      <vt:lpstr>基礎資料：地震波形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帳戶</dc:creator>
  <cp:lastModifiedBy>Wen-Tzong Liang</cp:lastModifiedBy>
  <cp:revision>108</cp:revision>
  <dcterms:created xsi:type="dcterms:W3CDTF">2021-09-30T02:47:26Z</dcterms:created>
  <dcterms:modified xsi:type="dcterms:W3CDTF">2026-01-27T06:00:32Z</dcterms:modified>
</cp:coreProperties>
</file>