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7" r:id="rId1"/>
  </p:sldMasterIdLst>
  <p:notesMasterIdLst>
    <p:notesMasterId r:id="rId7"/>
  </p:notesMasterIdLst>
  <p:handoutMasterIdLst>
    <p:handoutMasterId r:id="rId8"/>
  </p:handoutMasterIdLst>
  <p:sldIdLst>
    <p:sldId id="390" r:id="rId2"/>
    <p:sldId id="411" r:id="rId3"/>
    <p:sldId id="412" r:id="rId4"/>
    <p:sldId id="415" r:id="rId5"/>
    <p:sldId id="414" r:id="rId6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537A8F"/>
    <a:srgbClr val="FFFF00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2053" autoAdjust="0"/>
  </p:normalViewPr>
  <p:slideViewPr>
    <p:cSldViewPr snapToGrid="0">
      <p:cViewPr varScale="1">
        <p:scale>
          <a:sx n="95" d="100"/>
          <a:sy n="95" d="100"/>
        </p:scale>
        <p:origin x="81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01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A0-4CF0-B35A-CFD75CAB9961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0-4CF0-B35A-CFD75CAB9961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A0-4CF0-B35A-CFD75CAB9961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A0-4CF0-B35A-CFD75CAB9961}"/>
              </c:ext>
            </c:extLst>
          </c:dPt>
          <c:dLbls>
            <c:dLbl>
              <c:idx val="0"/>
              <c:layout>
                <c:manualLayout>
                  <c:x val="-0.1503568824730242"/>
                  <c:y val="0.12842888192473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A0-4CF0-B35A-CFD75CAB9961}"/>
                </c:ext>
              </c:extLst>
            </c:dLbl>
            <c:dLbl>
              <c:idx val="1"/>
              <c:layout>
                <c:manualLayout>
                  <c:x val="-5.793112666472247E-4"/>
                  <c:y val="-0.190415329433733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A0-4CF0-B35A-CFD75CAB9961}"/>
                </c:ext>
              </c:extLst>
            </c:dLbl>
            <c:dLbl>
              <c:idx val="2"/>
              <c:layout>
                <c:manualLayout>
                  <c:x val="0.13888451443569555"/>
                  <c:y val="8.543982687704516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業界</a:t>
                    </a:r>
                    <a:r>
                      <a:rPr lang="zh-TW" altLang="en-US"/>
                      <a:t>
</a:t>
                    </a:r>
                    <a:r>
                      <a:rPr lang="en-US" altLang="zh-TW"/>
                      <a:t>33%</a:t>
                    </a:r>
                    <a:endParaRPr lang="zh-TW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A0-4CF0-B35A-CFD75CAB9961}"/>
                </c:ext>
              </c:extLst>
            </c:dLbl>
            <c:dLbl>
              <c:idx val="3"/>
              <c:layout>
                <c:manualLayout>
                  <c:x val="5.207215417517249E-2"/>
                  <c:y val="0.1136953971227954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繼</a:t>
                    </a:r>
                    <a:r>
                      <a:rPr lang="zh-TW" altLang="en-US" u="none" dirty="0"/>
                      <a:t>續</a:t>
                    </a:r>
                    <a:r>
                      <a:rPr lang="zh-TW" altLang="en-US" dirty="0"/>
                      <a:t>深造
</a:t>
                    </a:r>
                    <a:r>
                      <a:rPr lang="en-US" altLang="zh-TW" dirty="0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A0-4CF0-B35A-CFD75CAB9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學術界</c:v>
                </c:pt>
                <c:pt idx="1">
                  <c:v>公務人員</c:v>
                </c:pt>
                <c:pt idx="2">
                  <c:v>業界</c:v>
                </c:pt>
                <c:pt idx="3">
                  <c:v>繼續深造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0.35000000000000031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A0-4CF0-B35A-CFD75CAB99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>
          <a:solidFill>
            <a:schemeClr val="tx1"/>
          </a:solidFill>
          <a:latin typeface="+mj-ea"/>
          <a:ea typeface="+mj-ea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0.09898</cdr:x>
      <cdr:y>0.21169</cdr:y>
    </cdr:from>
    <cdr:to>
      <cdr:x>0.2023</cdr:x>
      <cdr:y>0.37487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id="{0CB6C0F7-64F1-465C-8764-C2B1A10C4DB1}"/>
            </a:ext>
          </a:extLst>
        </cdr:cNvPr>
        <cdr:cNvSpPr txBox="1"/>
      </cdr:nvSpPr>
      <cdr:spPr>
        <a:xfrm xmlns:a="http://schemas.openxmlformats.org/drawingml/2006/main">
          <a:off x="876090" y="11862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0.72022</cdr:x>
      <cdr:y>0.85292</cdr:y>
    </cdr:from>
    <cdr:to>
      <cdr:x>1</cdr:x>
      <cdr:y>1</cdr:y>
    </cdr:to>
    <cdr:sp macro="" textlink="">
      <cdr:nvSpPr>
        <cdr:cNvPr id="4" name="文字方塊 3">
          <a:extLst xmlns:a="http://schemas.openxmlformats.org/drawingml/2006/main">
            <a:ext uri="{FF2B5EF4-FFF2-40B4-BE49-F238E27FC236}">
              <a16:creationId xmlns:a16="http://schemas.microsoft.com/office/drawing/2014/main" id="{E55C3CAA-D21B-466E-8562-D7B11274A0D2}"/>
            </a:ext>
          </a:extLst>
        </cdr:cNvPr>
        <cdr:cNvSpPr txBox="1"/>
      </cdr:nvSpPr>
      <cdr:spPr>
        <a:xfrm xmlns:a="http://schemas.openxmlformats.org/drawingml/2006/main">
          <a:off x="6374531" y="4779371"/>
          <a:ext cx="2476280" cy="82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創系至今之統計資料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418C96F-6C35-493B-8DA5-6D872C495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5D9BA81-8966-47C6-A4D5-8CA4330D9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43BA1DF-9EDD-486D-958F-6C46A518E491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FE81B7-50F1-48AF-B820-2533D7392F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F403B8-129F-4F97-AD3C-AF30CEAE2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3D353B-8B69-4EF6-BC77-509F117E85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BAA674B-205B-4AFE-B171-B9A23D6F2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829D0B-4AC4-4E08-98B1-AF41266AE3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C9DE21-B65F-4176-819F-9B9B15F3C1EA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7D52488B-F383-4C27-9E44-34E7ED262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011ED17-6C45-4490-B47A-A48FC6760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D065C9-17F2-4457-B754-DFC066EF62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264533-35C7-49AC-9129-560990E0E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F584FB-0467-4A88-936C-8A924AE61F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0A65-3BCB-4529-AC26-69238A5FDA1C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7D3E-A0F2-405C-AAAF-EAEAEF0E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7A25-E7D0-47D8-948A-909E6CBB10D6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C02D-D830-4CE8-9D14-7158A59E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EA59-24F7-4DCA-B820-8781A44FDB8C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5BB7-6377-4B59-98C7-77619F25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0AE6-8BF4-40F5-809D-32C2AA07347F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BC11-163E-473A-BA41-1DFFDF09A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7669-70B7-4528-8CE9-9B0CE6953D81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A3A1-F7F3-4D9C-A608-676B01B5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0D1F-9079-40CC-A283-4AD1D1EF609F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DE1C-97F3-4321-B206-8FAEC626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162-2F54-431F-8FB8-370EDFC8F244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7EF0-11EF-4034-9FE9-94B19CB7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95B3-0A44-48D3-8E20-1CAEEA3E99D6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FB0D-1D62-43D3-A462-7C614E17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E411-7E08-4B43-BF44-53EEFD99AD95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01CA-E681-48A4-8306-AC64F7F8A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FE7A-28E3-42BB-BC21-1D9A82F4CFD2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DF02-A98F-43B6-A49D-F246B9C53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17AF-61B1-4125-BB63-A53FA09A089F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6952-572E-4156-88DB-95948E530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4A9B"/>
            </a:gs>
            <a:gs pos="100000">
              <a:srgbClr val="52CBB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379A-34C7-41CE-8B83-7B7C6C1AF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95BB2D-56A9-4191-9E34-422DD5A0427D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136F-0D24-436C-A51A-37083C9E7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0F5B-C602-4E63-B323-0A0EA4C0C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E072DF-42EF-4E94-92AA-37B46B0E8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 txBox="1">
            <a:spLocks/>
          </p:cNvSpPr>
          <p:nvPr/>
        </p:nvSpPr>
        <p:spPr bwMode="auto">
          <a:xfrm>
            <a:off x="1620838" y="1373188"/>
            <a:ext cx="59023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國立臺灣海洋大學</a:t>
            </a:r>
            <a: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海洋環境資訊系</a:t>
            </a:r>
            <a: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新生入學說明</a:t>
            </a:r>
            <a:endParaRPr lang="zh-TW" altLang="en-US" sz="4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副標題 2"/>
          <p:cNvSpPr txBox="1">
            <a:spLocks/>
          </p:cNvSpPr>
          <p:nvPr/>
        </p:nvSpPr>
        <p:spPr bwMode="auto">
          <a:xfrm>
            <a:off x="2506663" y="4746625"/>
            <a:ext cx="5826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71475" indent="-142875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71500" indent="-1143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800100" indent="-1143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028700" indent="-1143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4859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9431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4003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8575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日    期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110/09/13</a:t>
            </a:r>
            <a:endParaRPr lang="zh-TW" altLang="en-US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副標題 2"/>
          <p:cNvSpPr txBox="1">
            <a:spLocks/>
          </p:cNvSpPr>
          <p:nvPr/>
        </p:nvSpPr>
        <p:spPr bwMode="auto">
          <a:xfrm>
            <a:off x="1654175" y="4197350"/>
            <a:ext cx="58277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71475" indent="-142875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71500" indent="-1143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800100" indent="-1143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028700" indent="-1143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4859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9431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4003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857500" indent="-1143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魏志強 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系主任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EBEEAE-EFB4-4DEA-AC1C-416EDC129D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26" name="群組 6"/>
          <p:cNvGrpSpPr>
            <a:grpSpLocks/>
          </p:cNvGrpSpPr>
          <p:nvPr/>
        </p:nvGrpSpPr>
        <p:grpSpPr bwMode="auto">
          <a:xfrm>
            <a:off x="7412038" y="180975"/>
            <a:ext cx="1731962" cy="1916113"/>
            <a:chOff x="7457954" y="5020884"/>
            <a:chExt cx="1686046" cy="1837116"/>
          </a:xfrm>
        </p:grpSpPr>
        <p:pic>
          <p:nvPicPr>
            <p:cNvPr id="5132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954" y="5020884"/>
              <a:ext cx="1686046" cy="183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文字方塊 8"/>
            <p:cNvSpPr txBox="1">
              <a:spLocks noChangeArrowheads="1"/>
            </p:cNvSpPr>
            <p:nvPr/>
          </p:nvSpPr>
          <p:spPr bwMode="auto">
            <a:xfrm>
              <a:off x="8076119" y="6501840"/>
              <a:ext cx="591894" cy="35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MEI</a:t>
              </a:r>
              <a:endParaRPr lang="zh-TW" altLang="en-US"/>
            </a:p>
          </p:txBody>
        </p:sp>
      </p:grpSp>
      <p:pic>
        <p:nvPicPr>
          <p:cNvPr id="5127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"/>
          <a:stretch>
            <a:fillRect/>
          </a:stretch>
        </p:blipFill>
        <p:spPr bwMode="auto">
          <a:xfrm>
            <a:off x="0" y="496888"/>
            <a:ext cx="19796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字方塊 1"/>
          <p:cNvSpPr txBox="1">
            <a:spLocks noChangeArrowheads="1"/>
          </p:cNvSpPr>
          <p:nvPr/>
        </p:nvSpPr>
        <p:spPr bwMode="auto">
          <a:xfrm>
            <a:off x="1892300" y="673101"/>
            <a:ext cx="5124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Taiwan Ocean University</a:t>
            </a:r>
            <a:endParaRPr lang="zh-TW" altLang="en-US" sz="2400" dirty="0"/>
          </a:p>
        </p:txBody>
      </p:sp>
      <p:sp>
        <p:nvSpPr>
          <p:cNvPr id="5129" name="文字方塊 10"/>
          <p:cNvSpPr txBox="1">
            <a:spLocks noChangeArrowheads="1"/>
          </p:cNvSpPr>
          <p:nvPr/>
        </p:nvSpPr>
        <p:spPr bwMode="auto">
          <a:xfrm>
            <a:off x="1892300" y="1144589"/>
            <a:ext cx="564071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Marine Environmental Informatics (MEI</a:t>
            </a:r>
            <a:r>
              <a:rPr lang="en-US" altLang="zh-TW" sz="1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國立臺灣海洋大學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海洋環境資訊系</a:t>
            </a:r>
          </a:p>
          <a:p>
            <a:pPr eaLnBrk="1" hangingPunct="1"/>
            <a:endParaRPr lang="zh-TW" altLang="en-US" sz="1600" dirty="0"/>
          </a:p>
        </p:txBody>
      </p:sp>
      <p:pic>
        <p:nvPicPr>
          <p:cNvPr id="5130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64198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99EB7E0-2D80-4E2A-8989-C26EF151B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113" y="2058988"/>
            <a:ext cx="5807075" cy="479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100638"/>
            <a:ext cx="49371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67" y="4501356"/>
            <a:ext cx="3363171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94250"/>
            <a:ext cx="16017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群組 6"/>
          <p:cNvGrpSpPr>
            <a:grpSpLocks/>
          </p:cNvGrpSpPr>
          <p:nvPr/>
        </p:nvGrpSpPr>
        <p:grpSpPr bwMode="auto">
          <a:xfrm>
            <a:off x="7523163" y="3175"/>
            <a:ext cx="1620837" cy="1817688"/>
            <a:chOff x="7457954" y="5020884"/>
            <a:chExt cx="1686046" cy="1837116"/>
          </a:xfrm>
        </p:grpSpPr>
        <p:pic>
          <p:nvPicPr>
            <p:cNvPr id="6155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954" y="5020884"/>
              <a:ext cx="1686046" cy="183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文字方塊 8"/>
            <p:cNvSpPr txBox="1">
              <a:spLocks noChangeArrowheads="1"/>
            </p:cNvSpPr>
            <p:nvPr/>
          </p:nvSpPr>
          <p:spPr bwMode="auto">
            <a:xfrm>
              <a:off x="8076119" y="6501840"/>
              <a:ext cx="591894" cy="35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MEI</a:t>
              </a:r>
              <a:endParaRPr lang="zh-TW" altLang="en-US"/>
            </a:p>
          </p:txBody>
        </p:sp>
      </p:grpSp>
      <p:pic>
        <p:nvPicPr>
          <p:cNvPr id="6149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"/>
          <a:stretch>
            <a:fillRect/>
          </a:stretch>
        </p:blipFill>
        <p:spPr bwMode="auto">
          <a:xfrm>
            <a:off x="0" y="7938"/>
            <a:ext cx="19796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文字方塊 1"/>
          <p:cNvSpPr txBox="1">
            <a:spLocks noChangeArrowheads="1"/>
          </p:cNvSpPr>
          <p:nvPr/>
        </p:nvSpPr>
        <p:spPr bwMode="auto">
          <a:xfrm>
            <a:off x="1979613" y="230834"/>
            <a:ext cx="5124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Taiwan Ocean 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University</a:t>
            </a:r>
          </a:p>
          <a:p>
            <a:pPr eaLnBrk="1" hangingPunct="1"/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6151" name="文字方塊 10"/>
          <p:cNvSpPr txBox="1">
            <a:spLocks noChangeArrowheads="1"/>
          </p:cNvSpPr>
          <p:nvPr/>
        </p:nvSpPr>
        <p:spPr bwMode="auto">
          <a:xfrm>
            <a:off x="1979613" y="625109"/>
            <a:ext cx="56407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Marine Environmental Informatics (MEI</a:t>
            </a:r>
            <a:r>
              <a:rPr lang="en-US" altLang="zh-TW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國立臺灣海洋大學</a:t>
            </a:r>
            <a:endParaRPr lang="en-US" alt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海洋環境資訊系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2" name="矩形 10"/>
          <p:cNvSpPr>
            <a:spLocks noChangeArrowheads="1"/>
          </p:cNvSpPr>
          <p:nvPr/>
        </p:nvSpPr>
        <p:spPr bwMode="auto">
          <a:xfrm>
            <a:off x="101600" y="2052638"/>
            <a:ext cx="9082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本系成立的宗旨是培養海洋科學、環境監測和資訊科技應用領域的專業人才。因此，本科課程圍繞著三大領域：海洋科學、環境監測和資訊科技。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149225" y="2747030"/>
            <a:ext cx="88947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對學生而言，我們系的核心優勢可以概括為以下四個主要面向：</a:t>
            </a:r>
            <a:endParaRPr lang="en-US" altLang="zh-TW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物理海洋學與海岸動力學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海洋環境監測與遙測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數值模擬與海洋資料同化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海洋大數據分析與人工智慧應用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69" y="3954379"/>
            <a:ext cx="3063299" cy="290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"/>
          <p:cNvSpPr>
            <a:spLocks noChangeArrowheads="1"/>
          </p:cNvSpPr>
          <p:nvPr/>
        </p:nvSpPr>
        <p:spPr bwMode="auto">
          <a:xfrm>
            <a:off x="0" y="379234"/>
            <a:ext cx="890428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教職員大致可以分為三個主要研究領域：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*遠洋物理海洋學（包括遙測、海洋建模和觀測）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*近岸海洋學（包括大數據分析和人工智慧應用）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*海洋化學（包括大氣科學結合）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矩形 6"/>
          <p:cNvSpPr>
            <a:spLocks noChangeArrowheads="1"/>
          </p:cNvSpPr>
          <p:nvPr/>
        </p:nvSpPr>
        <p:spPr bwMode="auto">
          <a:xfrm>
            <a:off x="128588" y="2779713"/>
            <a:ext cx="4168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將研究成果與現實世界的影響連結起來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3" name="矩形 7"/>
          <p:cNvSpPr>
            <a:spLocks noChangeArrowheads="1"/>
          </p:cNvSpPr>
          <p:nvPr/>
        </p:nvSpPr>
        <p:spPr bwMode="auto">
          <a:xfrm>
            <a:off x="85725" y="3148013"/>
            <a:ext cx="9082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我們系的一大特色是高度重視實際應用，例如海洋環境預測、海岸災害評估、海洋資源管理和氣候變遷調適。我們與政府機構和研究機構緊密合作，確保我們的研究成果能直接造福社會。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40370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-77788" y="4648200"/>
            <a:ext cx="2519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>
                <a:solidFill>
                  <a:srgbClr val="0A0A0A"/>
                </a:solidFill>
                <a:latin typeface="Arial" panose="020B0604020202020204" pitchFamily="34" charset="0"/>
              </a:rPr>
              <a:t>Research on Asian Dust Storms</a:t>
            </a:r>
            <a:endParaRPr lang="zh-TW" altLang="en-US" sz="1200"/>
          </a:p>
        </p:txBody>
      </p:sp>
      <p:pic>
        <p:nvPicPr>
          <p:cNvPr id="717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270500"/>
            <a:ext cx="51069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2"/>
          <p:cNvSpPr>
            <a:spLocks noChangeArrowheads="1"/>
          </p:cNvSpPr>
          <p:nvPr/>
        </p:nvSpPr>
        <p:spPr bwMode="auto">
          <a:xfrm>
            <a:off x="4192588" y="49593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>
                <a:solidFill>
                  <a:srgbClr val="0A0A0A"/>
                </a:solidFill>
                <a:latin typeface="Arial" panose="020B0604020202020204" pitchFamily="34" charset="0"/>
              </a:rPr>
              <a:t>Research on Typhoon Wind Speed Prediction at Sea</a:t>
            </a:r>
            <a:endParaRPr lang="zh-TW" altLang="en-US" sz="1200"/>
          </a:p>
        </p:txBody>
      </p:sp>
      <p:pic>
        <p:nvPicPr>
          <p:cNvPr id="9" name="內容版面配置區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077" y="-1"/>
            <a:ext cx="4697774" cy="313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2BFD8-24A8-423C-9837-F61A09E7288E}"/>
              </a:ext>
            </a:extLst>
          </p:cNvPr>
          <p:cNvSpPr txBox="1">
            <a:spLocks/>
          </p:cNvSpPr>
          <p:nvPr/>
        </p:nvSpPr>
        <p:spPr>
          <a:xfrm>
            <a:off x="532999" y="257584"/>
            <a:ext cx="768096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系友畢業統計</a:t>
            </a:r>
          </a:p>
        </p:txBody>
      </p:sp>
      <p:graphicFrame>
        <p:nvGraphicFramePr>
          <p:cNvPr id="3" name="內容版面配置區 4">
            <a:extLst>
              <a:ext uri="{FF2B5EF4-FFF2-40B4-BE49-F238E27FC236}">
                <a16:creationId xmlns:a16="http://schemas.microsoft.com/office/drawing/2014/main" id="{F7F17746-53CC-4013-BE46-560EC1F95E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594" y="877210"/>
          <a:ext cx="8850811" cy="560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49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DB8B70-44FA-412B-9734-2D9E19730A81}"/>
              </a:ext>
            </a:extLst>
          </p:cNvPr>
          <p:cNvSpPr/>
          <p:nvPr/>
        </p:nvSpPr>
        <p:spPr>
          <a:xfrm>
            <a:off x="237067" y="4805696"/>
            <a:ext cx="864953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資料來源：考選法規之「</a:t>
            </a:r>
            <a:r>
              <a:rPr lang="zh-TW" altLang="en-US" sz="1600" b="1" dirty="0"/>
              <a:t>公務人員高等考試三級考試暨普通考試規則」第二條附表一及第二條附表二</a:t>
            </a:r>
            <a:endParaRPr lang="en-US" altLang="zh-TW" sz="1600" b="1" dirty="0"/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考選部網站：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https://wwwc.moex.gov.tw/main/home/wfrmHome.aspx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348720-2487-4B22-92D9-2F68DA2FA0F6}"/>
              </a:ext>
            </a:extLst>
          </p:cNvPr>
          <p:cNvSpPr/>
          <p:nvPr/>
        </p:nvSpPr>
        <p:spPr>
          <a:xfrm>
            <a:off x="257397" y="583517"/>
            <a:ext cx="837860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本系畢業生具</a:t>
            </a:r>
            <a:r>
              <a:rPr lang="zh-TW" altLang="en-US" sz="2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高、普考應試資格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之類科如下：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自然保育職系之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海洋技術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環保行政職系之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天文氣象職系之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天文氣象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地質礦冶職系之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建設工程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水利工程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港灣工程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資訊處理職系之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電資工程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海巡技術職系之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海巡技術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類科高普考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24975</TotalTime>
  <Words>410</Words>
  <Application>Microsoft Office PowerPoint</Application>
  <PresentationFormat>如螢幕大小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Wingdings 3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539</cp:revision>
  <cp:lastPrinted>2025-12-18T01:25:33Z</cp:lastPrinted>
  <dcterms:created xsi:type="dcterms:W3CDTF">2018-08-08T01:27:29Z</dcterms:created>
  <dcterms:modified xsi:type="dcterms:W3CDTF">2026-02-24T07:54:52Z</dcterms:modified>
</cp:coreProperties>
</file>