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1"/>
    <p:sldMasterId id="2147483821" r:id="rId2"/>
    <p:sldMasterId id="2147483885" r:id="rId3"/>
    <p:sldMasterId id="2147483901" r:id="rId4"/>
    <p:sldMasterId id="2147484013" r:id="rId5"/>
    <p:sldMasterId id="2147484051" r:id="rId6"/>
    <p:sldMasterId id="2147484077" r:id="rId7"/>
  </p:sldMasterIdLst>
  <p:notesMasterIdLst>
    <p:notesMasterId r:id="rId16"/>
  </p:notesMasterIdLst>
  <p:handoutMasterIdLst>
    <p:handoutMasterId r:id="rId17"/>
  </p:handoutMasterIdLst>
  <p:sldIdLst>
    <p:sldId id="438" r:id="rId8"/>
    <p:sldId id="446" r:id="rId9"/>
    <p:sldId id="409" r:id="rId10"/>
    <p:sldId id="473" r:id="rId11"/>
    <p:sldId id="468" r:id="rId12"/>
    <p:sldId id="480" r:id="rId13"/>
    <p:sldId id="374" r:id="rId14"/>
    <p:sldId id="482" r:id="rId15"/>
  </p:sldIdLst>
  <p:sldSz cx="9144000" cy="6858000" type="screen4x3"/>
  <p:notesSz cx="7099300" cy="10234613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5613" indent="1588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2813" indent="1588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0013" indent="1588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7213" indent="1588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66FF"/>
    <a:srgbClr val="FF0000"/>
    <a:srgbClr val="9900FF"/>
    <a:srgbClr val="0000FF"/>
    <a:srgbClr val="6666FF"/>
    <a:srgbClr val="33CC3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64" autoAdjust="0"/>
    <p:restoredTop sz="94632"/>
  </p:normalViewPr>
  <p:slideViewPr>
    <p:cSldViewPr>
      <p:cViewPr varScale="1">
        <p:scale>
          <a:sx n="107" d="100"/>
          <a:sy n="107" d="100"/>
        </p:scale>
        <p:origin x="1728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>
                <a:ea typeface="新細明體" pitchFamily="18" charset="-120"/>
              </a:defRPr>
            </a:lvl1pPr>
          </a:lstStyle>
          <a:p>
            <a:pPr>
              <a:defRPr/>
            </a:pPr>
            <a:fld id="{F2EDBCBB-A40A-43C2-8DD5-63848560524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23679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kumimoji="0"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kumimoji="0" sz="1200" smtClean="0">
                <a:ea typeface="新細明體" pitchFamily="18" charset="-120"/>
              </a:defRPr>
            </a:lvl1pPr>
          </a:lstStyle>
          <a:p>
            <a:pPr>
              <a:defRPr/>
            </a:pPr>
            <a:fld id="{2FD96E43-D720-44CB-9F04-D9F78CB6AE71}" type="datetimeFigureOut">
              <a:rPr lang="zh-TW" altLang="en-US"/>
              <a:pPr>
                <a:defRPr/>
              </a:pPr>
              <a:t>2026/2/25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kumimoji="0"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kumimoji="0" sz="1200" smtClean="0">
                <a:ea typeface="新細明體" pitchFamily="18" charset="-120"/>
              </a:defRPr>
            </a:lvl1pPr>
          </a:lstStyle>
          <a:p>
            <a:pPr>
              <a:defRPr/>
            </a:pPr>
            <a:fld id="{3D7C1661-9736-4BA2-BCD4-47BCF4A80BC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98081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5" name="矩形 11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6" name="矩形 13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7" name="矩形 18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10" name="直線接點 10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en-US">
              <a:ea typeface="新細明體" pitchFamily="18" charset="-120"/>
            </a:endParaRPr>
          </a:p>
        </p:txBody>
      </p:sp>
      <p:sp>
        <p:nvSpPr>
          <p:cNvPr id="11" name="直線接點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en-US">
              <a:ea typeface="新細明體" pitchFamily="18" charset="-120"/>
            </a:endParaRPr>
          </a:p>
        </p:txBody>
      </p:sp>
      <p:sp>
        <p:nvSpPr>
          <p:cNvPr id="12" name="直線接點 1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en-US">
              <a:ea typeface="新細明體" pitchFamily="18" charset="-120"/>
            </a:endParaRPr>
          </a:p>
        </p:txBody>
      </p:sp>
      <p:sp>
        <p:nvSpPr>
          <p:cNvPr id="13" name="直線接點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en-US">
              <a:ea typeface="新細明體" pitchFamily="18" charset="-120"/>
            </a:endParaRPr>
          </a:p>
        </p:txBody>
      </p:sp>
      <p:sp>
        <p:nvSpPr>
          <p:cNvPr id="14" name="直線接點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en-US">
              <a:ea typeface="新細明體" pitchFamily="18" charset="-120"/>
            </a:endParaRPr>
          </a:p>
        </p:txBody>
      </p:sp>
      <p:sp>
        <p:nvSpPr>
          <p:cNvPr id="15" name="直線接點 21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en-US">
              <a:ea typeface="新細明體" pitchFamily="18" charset="-120"/>
            </a:endParaRPr>
          </a:p>
        </p:txBody>
      </p:sp>
      <p:sp>
        <p:nvSpPr>
          <p:cNvPr id="16" name="矩形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17" name="橢圓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18" name="橢圓 22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19" name="橢圓 23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20" name="橢圓 25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21" name="橢圓 24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22" name="日期版面配置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3" name="頁尾版面配置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4" name="投影片編號版面配置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218B8-F6F4-4B69-85C6-FAFFD96DC6D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B5AAA-ECE8-44C4-89E9-2FFE35C9088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1429A-520F-4E16-8531-5866F8C67FD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3218B8-F6F4-4B69-85C6-FAFFD96DC6D1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137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67FCE-BC1C-44C8-B795-B2E111309DBE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96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A1FC8C-D690-46CC-B475-E8BB24A8A7D8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789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E892AB-7048-46DE-924E-485BE55B95D0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92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861AD9-B914-4DB7-9B77-F39CDE4C13B5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175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4FB6FD-AAAC-4A2C-B181-F1EC3DA5754B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379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DF8254-0DF0-4816-9C7A-9FEC16BB279E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296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D5012A-3F3E-4B6A-881D-4D530077C867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734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2267FCE-BC1C-44C8-B795-B2E111309DB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頁尾版面配置區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23B8EE-C7E0-4CD4-B709-77D891098E08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227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AB5AAA-ECE8-44C4-89E9-2FFE35C90887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165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E1429A-520F-4E16-8531-5866F8C67FD4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065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7924800" cy="4419600"/>
          </a:xfrm>
        </p:spPr>
        <p:txBody>
          <a:bodyPr>
            <a:normAutofit/>
          </a:bodyPr>
          <a:lstStyle/>
          <a:p>
            <a:pPr lvl="0"/>
            <a:endParaRPr lang="zh-TW" altLang="en-US" noProof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63B9DF-B5B5-43BD-8D49-9038C5F1D507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881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812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直排文字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D3E747C3-B71A-4C8A-8180-0124239D0EA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00977" y="626145"/>
            <a:ext cx="4271023" cy="589045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rgbClr val="202F3D">
                  <a:lumMod val="75000"/>
                </a:srgbClr>
              </a:buClr>
              <a:buFontTx/>
              <a:buNone/>
              <a:defRPr sz="2400"/>
            </a:lvl1pPr>
            <a:lvl2pPr marL="3429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028700" indent="0">
              <a:buFontTx/>
              <a:buNone/>
              <a:defRPr sz="2400"/>
            </a:lvl4pPr>
            <a:lvl5pPr marL="1371600" indent="0">
              <a:buFontTx/>
              <a:buNone/>
              <a:defRPr sz="2400"/>
            </a:lvl5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zh-TW" altLang="en-US" sz="24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+mn-ea"/>
              </a:rPr>
              <a:t>資料多時備用</a:t>
            </a:r>
            <a:endParaRPr lang="en-US" altLang="zh-TW" sz="24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+mn-ea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244928" y="5889172"/>
            <a:ext cx="2330904" cy="843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116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4610"/>
          </a:xfrm>
        </p:spPr>
        <p:txBody>
          <a:bodyPr>
            <a:noAutofit/>
          </a:bodyPr>
          <a:lstStyle>
            <a:lvl1pPr>
              <a:defRPr sz="27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6" name="Picture 2" descr="D:\工作雜項\校園照片\校徽\NCU_logo1去背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51491"/>
            <a:ext cx="656431" cy="55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561728" y="-3318813"/>
            <a:ext cx="72000" cy="840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4579729" y="-3245108"/>
            <a:ext cx="36000" cy="84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460" y="6322218"/>
            <a:ext cx="453044" cy="4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905436" y="6356352"/>
            <a:ext cx="2133600" cy="365125"/>
          </a:xfrm>
        </p:spPr>
        <p:txBody>
          <a:bodyPr/>
          <a:lstStyle>
            <a:lvl1pPr>
              <a:defRPr sz="1050" b="0">
                <a:solidFill>
                  <a:schemeClr val="tx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E677809-E14A-4AB6-B077-B1C4E3C2808B}" type="slidenum">
              <a:rPr kumimoji="0" lang="zh-TW" altLang="en-US" smtClean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dirty="0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0192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3218B8-F6F4-4B69-85C6-FAFFD96DC6D1}" type="slidenum">
              <a:rPr kumimoji="1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7376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67FCE-BC1C-44C8-B795-B2E111309DBE}" type="slidenum">
              <a:rPr kumimoji="1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14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A1FC8C-D690-46CC-B475-E8BB24A8A7D8}" type="slidenum">
              <a:rPr kumimoji="1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905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5" name="矩形 9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6" name="矩形 10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7" name="矩形 11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8" name="直線接點 12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en-US">
              <a:ea typeface="新細明體" pitchFamily="18" charset="-120"/>
            </a:endParaRPr>
          </a:p>
        </p:txBody>
      </p:sp>
      <p:sp>
        <p:nvSpPr>
          <p:cNvPr id="9" name="直線接點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en-US">
              <a:ea typeface="新細明體" pitchFamily="18" charset="-120"/>
            </a:endParaRPr>
          </a:p>
        </p:txBody>
      </p:sp>
      <p:sp>
        <p:nvSpPr>
          <p:cNvPr id="10" name="直線接點 14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en-US">
              <a:ea typeface="新細明體" pitchFamily="18" charset="-120"/>
            </a:endParaRPr>
          </a:p>
        </p:txBody>
      </p:sp>
      <p:sp>
        <p:nvSpPr>
          <p:cNvPr id="11" name="直線接點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en-US">
              <a:ea typeface="新細明體" pitchFamily="18" charset="-120"/>
            </a:endParaRPr>
          </a:p>
        </p:txBody>
      </p:sp>
      <p:sp>
        <p:nvSpPr>
          <p:cNvPr id="12" name="直線接點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en-US">
              <a:ea typeface="新細明體" pitchFamily="18" charset="-120"/>
            </a:endParaRPr>
          </a:p>
        </p:txBody>
      </p:sp>
      <p:sp>
        <p:nvSpPr>
          <p:cNvPr id="13" name="矩形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14" name="橢圓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15" name="橢圓 19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16" name="橢圓 20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17" name="橢圓 21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18" name="橢圓 22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19" name="直線接點 25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en-US">
              <a:ea typeface="新細明體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日期版面配置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1" name="頁尾版面配置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2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1FC8C-D690-46CC-B475-E8BB24A8A7D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E892AB-7048-46DE-924E-485BE55B95D0}" type="slidenum">
              <a:rPr kumimoji="1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28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861AD9-B914-4DB7-9B77-F39CDE4C13B5}" type="slidenum">
              <a:rPr kumimoji="1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72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4FB6FD-AAAC-4A2C-B181-F1EC3DA5754B}" type="slidenum">
              <a:rPr kumimoji="1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346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DF8254-0DF0-4816-9C7A-9FEC16BB279E}" type="slidenum">
              <a:rPr kumimoji="1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8220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D5012A-3F3E-4B6A-881D-4D530077C867}" type="slidenum">
              <a:rPr kumimoji="1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259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23B8EE-C7E0-4CD4-B709-77D891098E08}" type="slidenum">
              <a:rPr kumimoji="1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3397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AB5AAA-ECE8-44C4-89E9-2FFE35C90887}" type="slidenum">
              <a:rPr kumimoji="1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8499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E1429A-520F-4E16-8531-5866F8C67FD4}" type="slidenum">
              <a:rPr kumimoji="1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5296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4">
            <a:extLst>
              <a:ext uri="{FF2B5EF4-FFF2-40B4-BE49-F238E27FC236}">
                <a16:creationId xmlns:a16="http://schemas.microsoft.com/office/drawing/2014/main" id="{AE26F44E-FCF7-43AD-B44B-31CD30127863}"/>
              </a:ext>
            </a:extLst>
          </p:cNvPr>
          <p:cNvSpPr txBox="1">
            <a:spLocks/>
          </p:cNvSpPr>
          <p:nvPr userDrawn="1"/>
        </p:nvSpPr>
        <p:spPr>
          <a:xfrm>
            <a:off x="703848" y="6211971"/>
            <a:ext cx="357940" cy="35727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6808E-AF60-4C43-9D73-983BC3D564AB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內容版面配置區 7">
            <a:extLst>
              <a:ext uri="{FF2B5EF4-FFF2-40B4-BE49-F238E27FC236}">
                <a16:creationId xmlns:a16="http://schemas.microsoft.com/office/drawing/2014/main" id="{73724DD9-2061-44ED-B2C5-09EF5FA7BE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04349" y="1560012"/>
            <a:ext cx="2861072" cy="745791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rgbClr val="202F3D">
                  <a:lumMod val="75000"/>
                </a:srgbClr>
              </a:buClr>
              <a:buFontTx/>
              <a:buNone/>
              <a:defRPr sz="3600">
                <a:solidFill>
                  <a:schemeClr val="accent4">
                    <a:lumMod val="50000"/>
                  </a:schemeClr>
                </a:solidFill>
              </a:defRPr>
            </a:lvl1pPr>
            <a:lvl2pPr marL="342900" indent="0">
              <a:buFontTx/>
              <a:buNone/>
              <a:defRPr sz="3600"/>
            </a:lvl2pPr>
            <a:lvl3pPr marL="685800" indent="0">
              <a:buFontTx/>
              <a:buNone/>
              <a:defRPr sz="3600"/>
            </a:lvl3pPr>
            <a:lvl4pPr marL="1028700" indent="0">
              <a:buFontTx/>
              <a:buNone/>
              <a:defRPr sz="3600"/>
            </a:lvl4pPr>
            <a:lvl5pPr marL="1371600" indent="0">
              <a:buFontTx/>
              <a:buNone/>
              <a:defRPr sz="3600"/>
            </a:lvl5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+mn-ea"/>
              </a:rPr>
              <a:t>設</a:t>
            </a:r>
            <a:r>
              <a:rPr lang="en-US" altLang="zh-TW" sz="36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+mn-ea"/>
              </a:rPr>
              <a:t>.</a:t>
            </a: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+mn-ea"/>
              </a:rPr>
              <a:t>計</a:t>
            </a:r>
            <a:r>
              <a:rPr lang="en-US" altLang="zh-TW" sz="36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+mn-ea"/>
              </a:rPr>
              <a:t>.</a:t>
            </a: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+mn-ea"/>
              </a:rPr>
              <a:t>理</a:t>
            </a:r>
            <a:r>
              <a:rPr lang="en-US" altLang="zh-TW" sz="36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+mn-ea"/>
              </a:rPr>
              <a:t>.</a:t>
            </a: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+mn-ea"/>
              </a:rPr>
              <a:t>念</a:t>
            </a:r>
            <a:endParaRPr lang="en-US" altLang="zh-TW" sz="36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+mn-ea"/>
            </a:endParaRPr>
          </a:p>
        </p:txBody>
      </p:sp>
      <p:sp>
        <p:nvSpPr>
          <p:cNvPr id="4" name="內容版面配置區 9">
            <a:extLst>
              <a:ext uri="{FF2B5EF4-FFF2-40B4-BE49-F238E27FC236}">
                <a16:creationId xmlns:a16="http://schemas.microsoft.com/office/drawing/2014/main" id="{4125FBAA-A275-4FA6-8C12-9C893A12A6D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95889" y="2999624"/>
            <a:ext cx="3546872" cy="1552575"/>
          </a:xfrm>
          <a:prstGeom prst="rect">
            <a:avLst/>
          </a:prstGeom>
        </p:spPr>
        <p:txBody>
          <a:bodyPr/>
          <a:lstStyle>
            <a:lvl1pPr marL="0" indent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/>
            </a:lvl1pPr>
            <a:lvl2pPr marL="342900" indent="0">
              <a:buFontTx/>
              <a:buNone/>
              <a:defRPr sz="1650"/>
            </a:lvl2pPr>
            <a:lvl3pPr marL="685800" indent="0">
              <a:buFontTx/>
              <a:buNone/>
              <a:defRPr sz="1650"/>
            </a:lvl3pPr>
            <a:lvl4pPr marL="1028700" indent="0">
              <a:buFontTx/>
              <a:buNone/>
              <a:defRPr sz="1650"/>
            </a:lvl4pPr>
            <a:lvl5pPr marL="1371600" indent="0">
              <a:buFontTx/>
              <a:buNone/>
              <a:defRPr sz="1650"/>
            </a:lvl5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TW" altLang="en-US" sz="165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以中央大學校內象徵物與氣息</a:t>
            </a:r>
            <a:endParaRPr lang="en-US" altLang="zh-TW" sz="165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TW" altLang="en-US" sz="165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製作充滿理想、活潑氛圍感的設計</a:t>
            </a:r>
            <a:endParaRPr lang="en-US" altLang="zh-TW" sz="165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en-US" altLang="zh-TW" sz="165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TW" sz="165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PPT</a:t>
            </a:r>
            <a:r>
              <a:rPr lang="zh-TW" altLang="en-US" sz="165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內圖表、文字、圖片</a:t>
            </a:r>
            <a:endParaRPr lang="en-US" altLang="zh-TW" sz="165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TW" altLang="en-US" sz="165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皆可自行修正應用</a:t>
            </a:r>
            <a:endParaRPr lang="en-US" altLang="zh-TW" sz="165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4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1702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訂版面配置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7FB70A4-9F13-4F5C-988D-3AEC53BBA44F}"/>
              </a:ext>
            </a:extLst>
          </p:cNvPr>
          <p:cNvSpPr txBox="1">
            <a:spLocks/>
          </p:cNvSpPr>
          <p:nvPr userDrawn="1"/>
        </p:nvSpPr>
        <p:spPr>
          <a:xfrm>
            <a:off x="8536406" y="6416509"/>
            <a:ext cx="357940" cy="35727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6808E-AF60-4C43-9D73-983BC3D564AB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293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892AB-7048-46DE-924E-485BE55B95D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投影片編號版面配置區 4">
            <a:extLst>
              <a:ext uri="{FF2B5EF4-FFF2-40B4-BE49-F238E27FC236}">
                <a16:creationId xmlns:a16="http://schemas.microsoft.com/office/drawing/2014/main" id="{6758119C-0349-4FB2-B646-02AA63038CD2}"/>
              </a:ext>
            </a:extLst>
          </p:cNvPr>
          <p:cNvSpPr txBox="1">
            <a:spLocks/>
          </p:cNvSpPr>
          <p:nvPr userDrawn="1"/>
        </p:nvSpPr>
        <p:spPr>
          <a:xfrm>
            <a:off x="8536406" y="6416509"/>
            <a:ext cx="357940" cy="35727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6808E-AF60-4C43-9D73-983BC3D564AB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80A9C1F-25E9-4BDC-9C39-CEFD6C6F7C22}"/>
              </a:ext>
            </a:extLst>
          </p:cNvPr>
          <p:cNvSpPr txBox="1">
            <a:spLocks/>
          </p:cNvSpPr>
          <p:nvPr userDrawn="1"/>
        </p:nvSpPr>
        <p:spPr>
          <a:xfrm>
            <a:off x="297782" y="6368382"/>
            <a:ext cx="357940" cy="35727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6808E-AF60-4C43-9D73-983BC3D564AB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3936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個內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投影片編號版面配置區 4">
            <a:extLst>
              <a:ext uri="{FF2B5EF4-FFF2-40B4-BE49-F238E27FC236}">
                <a16:creationId xmlns:a16="http://schemas.microsoft.com/office/drawing/2014/main" id="{2E2F0C8B-B4DB-400C-922D-62BC65354097}"/>
              </a:ext>
            </a:extLst>
          </p:cNvPr>
          <p:cNvSpPr txBox="1">
            <a:spLocks/>
          </p:cNvSpPr>
          <p:nvPr userDrawn="1"/>
        </p:nvSpPr>
        <p:spPr>
          <a:xfrm>
            <a:off x="297782" y="6368382"/>
            <a:ext cx="357940" cy="35727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6808E-AF60-4C43-9D73-983BC3D564AB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A4A3636-4A68-47D8-915E-100646FD96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3997" y="363827"/>
            <a:ext cx="1830698" cy="44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007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內容版面配置區 16">
            <a:extLst>
              <a:ext uri="{FF2B5EF4-FFF2-40B4-BE49-F238E27FC236}">
                <a16:creationId xmlns:a16="http://schemas.microsoft.com/office/drawing/2014/main" id="{28BBE306-DEA4-4327-8907-3DD29E94733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534027" y="2563019"/>
            <a:ext cx="2174520" cy="69724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/>
            </a:lvl1pPr>
            <a:lvl2pPr marL="342900" indent="0">
              <a:buFontTx/>
              <a:buNone/>
              <a:defRPr sz="3600"/>
            </a:lvl2pPr>
            <a:lvl3pPr marL="685800" indent="0">
              <a:buFontTx/>
              <a:buNone/>
              <a:defRPr sz="3600"/>
            </a:lvl3pPr>
            <a:lvl4pPr marL="1028700" indent="0">
              <a:buFontTx/>
              <a:buNone/>
              <a:defRPr sz="3600"/>
            </a:lvl4pPr>
            <a:lvl5pPr marL="1371600" indent="0">
              <a:buFontTx/>
              <a:buNone/>
              <a:defRPr sz="3600"/>
            </a:lvl5pPr>
          </a:lstStyle>
          <a:p>
            <a:pPr algn="ctr">
              <a:defRPr/>
            </a:pPr>
            <a:r>
              <a:rPr lang="zh-TW" altLang="en-US" sz="3600" b="1" spc="225" noProof="1">
                <a:solidFill>
                  <a:schemeClr val="bg1"/>
                </a:solidFill>
                <a:latin typeface="微軟正黑體" panose="020B0604030504040204" pitchFamily="34" charset="-120"/>
                <a:ea typeface="+mn-ea"/>
                <a:cs typeface="+mn-ea"/>
                <a:sym typeface="Arial" panose="020B0604020202020204" pitchFamily="34" charset="0"/>
              </a:rPr>
              <a:t>校務概況</a:t>
            </a:r>
          </a:p>
        </p:txBody>
      </p:sp>
      <p:sp>
        <p:nvSpPr>
          <p:cNvPr id="4" name="投影片編號版面配置區 4">
            <a:extLst>
              <a:ext uri="{FF2B5EF4-FFF2-40B4-BE49-F238E27FC236}">
                <a16:creationId xmlns:a16="http://schemas.microsoft.com/office/drawing/2014/main" id="{5357EDDB-67ED-4D1D-9B49-5552A59C8980}"/>
              </a:ext>
            </a:extLst>
          </p:cNvPr>
          <p:cNvSpPr txBox="1">
            <a:spLocks/>
          </p:cNvSpPr>
          <p:nvPr userDrawn="1"/>
        </p:nvSpPr>
        <p:spPr>
          <a:xfrm>
            <a:off x="8554453" y="6236035"/>
            <a:ext cx="357940" cy="35727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6808E-AF60-4C43-9D73-983BC3D564AB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6418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內容版面配置區 29">
            <a:extLst>
              <a:ext uri="{FF2B5EF4-FFF2-40B4-BE49-F238E27FC236}">
                <a16:creationId xmlns:a16="http://schemas.microsoft.com/office/drawing/2014/main" id="{55FDFB8C-1B1A-4E73-8B29-0D4EDC2DB5E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01209" y="553371"/>
            <a:ext cx="3077765" cy="481346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rgbClr val="202F3D">
                  <a:lumMod val="75000"/>
                </a:srgbClr>
              </a:buClr>
              <a:buFontTx/>
              <a:buNone/>
              <a:defRPr sz="2400"/>
            </a:lvl1pPr>
            <a:lvl2pPr marL="3429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028700" indent="0">
              <a:buFontTx/>
              <a:buNone/>
              <a:defRPr sz="2400"/>
            </a:lvl4pPr>
            <a:lvl5pPr marL="1371600" indent="0">
              <a:buFontTx/>
              <a:buNone/>
              <a:defRPr sz="2400"/>
            </a:lvl5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zh-TW" altLang="en-US" sz="24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+mn-ea"/>
              </a:rPr>
              <a:t>校務基本資料</a:t>
            </a:r>
            <a:endParaRPr lang="en-US" altLang="zh-TW" sz="24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+mn-ea"/>
            </a:endParaRPr>
          </a:p>
        </p:txBody>
      </p:sp>
      <p:sp>
        <p:nvSpPr>
          <p:cNvPr id="4" name="投影片編號版面配置區 4">
            <a:extLst>
              <a:ext uri="{FF2B5EF4-FFF2-40B4-BE49-F238E27FC236}">
                <a16:creationId xmlns:a16="http://schemas.microsoft.com/office/drawing/2014/main" id="{C1721AEC-B170-4686-8337-854F6C287347}"/>
              </a:ext>
            </a:extLst>
          </p:cNvPr>
          <p:cNvSpPr txBox="1">
            <a:spLocks/>
          </p:cNvSpPr>
          <p:nvPr userDrawn="1"/>
        </p:nvSpPr>
        <p:spPr>
          <a:xfrm>
            <a:off x="2084471" y="6125994"/>
            <a:ext cx="357940" cy="35727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6808E-AF60-4C43-9D73-983BC3D564AB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244928" y="5889172"/>
            <a:ext cx="2330904" cy="843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2474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只有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投影片編號版面配置區 4">
            <a:extLst>
              <a:ext uri="{FF2B5EF4-FFF2-40B4-BE49-F238E27FC236}">
                <a16:creationId xmlns:a16="http://schemas.microsoft.com/office/drawing/2014/main" id="{E5BFC943-4403-4FFB-9C2F-1390EC5ED02B}"/>
              </a:ext>
            </a:extLst>
          </p:cNvPr>
          <p:cNvSpPr txBox="1">
            <a:spLocks/>
          </p:cNvSpPr>
          <p:nvPr userDrawn="1"/>
        </p:nvSpPr>
        <p:spPr>
          <a:xfrm>
            <a:off x="2084471" y="6125994"/>
            <a:ext cx="357940" cy="35727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6808E-AF60-4C43-9D73-983BC3D564AB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0" name="內容版面配置區 29">
            <a:extLst>
              <a:ext uri="{FF2B5EF4-FFF2-40B4-BE49-F238E27FC236}">
                <a16:creationId xmlns:a16="http://schemas.microsoft.com/office/drawing/2014/main" id="{55FDFB8C-1B1A-4E73-8B29-0D4EDC2DB5E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01209" y="553371"/>
            <a:ext cx="3077765" cy="481346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rgbClr val="202F3D">
                  <a:lumMod val="75000"/>
                </a:srgbClr>
              </a:buClr>
              <a:buFontTx/>
              <a:buNone/>
              <a:defRPr sz="2400"/>
            </a:lvl1pPr>
            <a:lvl2pPr marL="3429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028700" indent="0">
              <a:buFontTx/>
              <a:buNone/>
              <a:defRPr sz="2400"/>
            </a:lvl4pPr>
            <a:lvl5pPr marL="1371600" indent="0">
              <a:buFontTx/>
              <a:buNone/>
              <a:defRPr sz="2400"/>
            </a:lvl5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zh-TW" altLang="en-US" sz="24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+mn-ea"/>
              </a:rPr>
              <a:t>校務基本資料</a:t>
            </a:r>
            <a:endParaRPr lang="en-US" altLang="zh-TW" sz="24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+mn-ea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244928" y="5889172"/>
            <a:ext cx="2330904" cy="843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6928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只有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投影片編號版面配置區 4">
            <a:extLst>
              <a:ext uri="{FF2B5EF4-FFF2-40B4-BE49-F238E27FC236}">
                <a16:creationId xmlns:a16="http://schemas.microsoft.com/office/drawing/2014/main" id="{E5BFC943-4403-4FFB-9C2F-1390EC5ED02B}"/>
              </a:ext>
            </a:extLst>
          </p:cNvPr>
          <p:cNvSpPr txBox="1">
            <a:spLocks/>
          </p:cNvSpPr>
          <p:nvPr userDrawn="1"/>
        </p:nvSpPr>
        <p:spPr>
          <a:xfrm>
            <a:off x="2084471" y="6125994"/>
            <a:ext cx="357940" cy="35727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6808E-AF60-4C43-9D73-983BC3D564AB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0" name="內容版面配置區 29">
            <a:extLst>
              <a:ext uri="{FF2B5EF4-FFF2-40B4-BE49-F238E27FC236}">
                <a16:creationId xmlns:a16="http://schemas.microsoft.com/office/drawing/2014/main" id="{55FDFB8C-1B1A-4E73-8B29-0D4EDC2DB5E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01209" y="553371"/>
            <a:ext cx="3077765" cy="481346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rgbClr val="202F3D">
                  <a:lumMod val="75000"/>
                </a:srgbClr>
              </a:buClr>
              <a:buFontTx/>
              <a:buNone/>
              <a:defRPr sz="2400"/>
            </a:lvl1pPr>
            <a:lvl2pPr marL="3429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028700" indent="0">
              <a:buFontTx/>
              <a:buNone/>
              <a:defRPr sz="2400"/>
            </a:lvl4pPr>
            <a:lvl5pPr marL="1371600" indent="0">
              <a:buFontTx/>
              <a:buNone/>
              <a:defRPr sz="2400"/>
            </a:lvl5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zh-TW" altLang="en-US" sz="24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+mn-ea"/>
              </a:rPr>
              <a:t>畢業生英檢通過率</a:t>
            </a:r>
            <a:endParaRPr lang="en-US" altLang="zh-TW" sz="24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+mn-ea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244928" y="5889172"/>
            <a:ext cx="2330904" cy="843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4381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輔助字幕的圖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4">
            <a:extLst>
              <a:ext uri="{FF2B5EF4-FFF2-40B4-BE49-F238E27FC236}">
                <a16:creationId xmlns:a16="http://schemas.microsoft.com/office/drawing/2014/main" id="{A3CA9160-17CA-43FC-B89D-4D9DDC5F59C9}"/>
              </a:ext>
            </a:extLst>
          </p:cNvPr>
          <p:cNvSpPr txBox="1">
            <a:spLocks/>
          </p:cNvSpPr>
          <p:nvPr userDrawn="1"/>
        </p:nvSpPr>
        <p:spPr>
          <a:xfrm>
            <a:off x="8536406" y="6416509"/>
            <a:ext cx="357940" cy="35727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6808E-AF60-4C43-9D73-983BC3D564AB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4" name="內容版面配置區 13">
            <a:extLst>
              <a:ext uri="{FF2B5EF4-FFF2-40B4-BE49-F238E27FC236}">
                <a16:creationId xmlns:a16="http://schemas.microsoft.com/office/drawing/2014/main" id="{8ED6244D-E404-4A12-9C73-3217E4F2AE5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65158" y="3026066"/>
            <a:ext cx="3122571" cy="7096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/>
            </a:lvl1pPr>
            <a:lvl2pPr marL="342900" indent="0">
              <a:buFontTx/>
              <a:buNone/>
              <a:defRPr sz="3600"/>
            </a:lvl2pPr>
            <a:lvl3pPr marL="685800" indent="0">
              <a:buFontTx/>
              <a:buNone/>
              <a:defRPr sz="3600"/>
            </a:lvl3pPr>
            <a:lvl4pPr marL="1028700" indent="0">
              <a:buFontTx/>
              <a:buNone/>
              <a:defRPr sz="3600"/>
            </a:lvl4pPr>
            <a:lvl5pPr marL="1371600" indent="0">
              <a:buFontTx/>
              <a:buNone/>
              <a:defRPr sz="3600"/>
            </a:lvl5pPr>
          </a:lstStyle>
          <a:p>
            <a:pPr algn="ctr">
              <a:defRPr/>
            </a:pPr>
            <a:r>
              <a:rPr lang="zh-TW" altLang="en-US" sz="3600" b="1" spc="225" noProof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國際競爭優勢</a:t>
            </a:r>
          </a:p>
        </p:txBody>
      </p:sp>
    </p:spTree>
    <p:extLst>
      <p:ext uri="{BB962C8B-B14F-4D97-AF65-F5344CB8AC3E}">
        <p14:creationId xmlns:p14="http://schemas.microsoft.com/office/powerpoint/2010/main" val="13557099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只有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投影片編號版面配置區 4">
            <a:extLst>
              <a:ext uri="{FF2B5EF4-FFF2-40B4-BE49-F238E27FC236}">
                <a16:creationId xmlns:a16="http://schemas.microsoft.com/office/drawing/2014/main" id="{E5BFC943-4403-4FFB-9C2F-1390EC5ED02B}"/>
              </a:ext>
            </a:extLst>
          </p:cNvPr>
          <p:cNvSpPr txBox="1">
            <a:spLocks/>
          </p:cNvSpPr>
          <p:nvPr userDrawn="1"/>
        </p:nvSpPr>
        <p:spPr>
          <a:xfrm>
            <a:off x="2084471" y="6125994"/>
            <a:ext cx="357940" cy="35727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6808E-AF60-4C43-9D73-983BC3D564AB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0" name="內容版面配置區 29">
            <a:extLst>
              <a:ext uri="{FF2B5EF4-FFF2-40B4-BE49-F238E27FC236}">
                <a16:creationId xmlns:a16="http://schemas.microsoft.com/office/drawing/2014/main" id="{55FDFB8C-1B1A-4E73-8B29-0D4EDC2DB5E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01209" y="553371"/>
            <a:ext cx="4300131" cy="481346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rgbClr val="202F3D">
                  <a:lumMod val="75000"/>
                </a:srgbClr>
              </a:buClr>
              <a:buFontTx/>
              <a:buNone/>
              <a:defRPr sz="2400"/>
            </a:lvl1pPr>
            <a:lvl2pPr marL="3429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028700" indent="0">
              <a:buFontTx/>
              <a:buNone/>
              <a:defRPr sz="2400"/>
            </a:lvl4pPr>
            <a:lvl5pPr marL="1371600" indent="0">
              <a:buFontTx/>
              <a:buNone/>
              <a:defRPr sz="2400"/>
            </a:lvl5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zh-TW" altLang="en-US" sz="24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+mn-ea"/>
              </a:rPr>
              <a:t>學生就業力強 職場表現獲肯定</a:t>
            </a:r>
            <a:endParaRPr lang="en-US" altLang="zh-TW" sz="24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+mn-ea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244928" y="5889172"/>
            <a:ext cx="2330904" cy="843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5859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直排文字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D3E747C3-B71A-4C8A-8180-0124239D0EA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00977" y="626145"/>
            <a:ext cx="4271023" cy="589045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rgbClr val="202F3D">
                  <a:lumMod val="75000"/>
                </a:srgbClr>
              </a:buClr>
              <a:buFontTx/>
              <a:buNone/>
              <a:defRPr sz="2400"/>
            </a:lvl1pPr>
            <a:lvl2pPr marL="3429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028700" indent="0">
              <a:buFontTx/>
              <a:buNone/>
              <a:defRPr sz="2400"/>
            </a:lvl4pPr>
            <a:lvl5pPr marL="1371600" indent="0">
              <a:buFontTx/>
              <a:buNone/>
              <a:defRPr sz="2400"/>
            </a:lvl5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zh-TW" altLang="en-US" sz="24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+mn-ea"/>
              </a:rPr>
              <a:t>資料多時備用</a:t>
            </a:r>
            <a:endParaRPr lang="en-US" altLang="zh-TW" sz="2400" b="1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+mn-ea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244928" y="5889172"/>
            <a:ext cx="2330904" cy="843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9016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直排文字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D3E747C3-B71A-4C8A-8180-0124239D0EA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00977" y="626145"/>
            <a:ext cx="4271023" cy="589045"/>
          </a:xfrm>
          <a:prstGeom prst="rect">
            <a:avLst/>
          </a:prstGeom>
        </p:spPr>
        <p:txBody>
          <a:bodyPr/>
          <a:lstStyle>
            <a:lvl1pPr marL="0" indent="0" algn="l">
              <a:buClr>
                <a:srgbClr val="202F3D">
                  <a:lumMod val="75000"/>
                </a:srgbClr>
              </a:buClr>
              <a:buFontTx/>
              <a:buNone/>
              <a:defRPr sz="2400"/>
            </a:lvl1pPr>
            <a:lvl2pPr marL="342900" indent="0">
              <a:buFontTx/>
              <a:buNone/>
              <a:defRPr sz="2400"/>
            </a:lvl2pPr>
            <a:lvl3pPr marL="685800" indent="0">
              <a:buFontTx/>
              <a:buNone/>
              <a:defRPr sz="2400"/>
            </a:lvl3pPr>
            <a:lvl4pPr marL="1028700" indent="0">
              <a:buFontTx/>
              <a:buNone/>
              <a:defRPr sz="2400"/>
            </a:lvl4pPr>
            <a:lvl5pPr marL="1371600" indent="0">
              <a:buFontTx/>
              <a:buNone/>
              <a:defRPr sz="2400"/>
            </a:lvl5pPr>
          </a:lstStyle>
          <a:p>
            <a:pPr algn="l">
              <a:buClr>
                <a:srgbClr val="202F3D">
                  <a:lumMod val="75000"/>
                </a:srgbClr>
              </a:buClr>
            </a:pPr>
            <a:r>
              <a:rPr lang="zh-TW" altLang="en-US" sz="2400" b="1" dirty="0">
                <a:latin typeface="微軟正黑體" panose="020B0604030504040204" pitchFamily="34" charset="-120"/>
                <a:ea typeface="+mn-ea"/>
              </a:rPr>
              <a:t>資料多時備用</a:t>
            </a:r>
            <a:endParaRPr lang="en-US" altLang="zh-TW" sz="2400" b="1" dirty="0">
              <a:latin typeface="微軟正黑體" panose="020B0604030504040204" pitchFamily="34" charset="-120"/>
              <a:ea typeface="+mn-ea"/>
            </a:endParaRPr>
          </a:p>
        </p:txBody>
      </p:sp>
      <p:sp>
        <p:nvSpPr>
          <p:cNvPr id="4" name="投影片編號版面配置區 4">
            <a:extLst>
              <a:ext uri="{FF2B5EF4-FFF2-40B4-BE49-F238E27FC236}">
                <a16:creationId xmlns:a16="http://schemas.microsoft.com/office/drawing/2014/main" id="{16B2AD96-B564-4C44-9E6F-50095FEB18E5}"/>
              </a:ext>
            </a:extLst>
          </p:cNvPr>
          <p:cNvSpPr txBox="1">
            <a:spLocks/>
          </p:cNvSpPr>
          <p:nvPr userDrawn="1"/>
        </p:nvSpPr>
        <p:spPr>
          <a:xfrm>
            <a:off x="2084471" y="6125994"/>
            <a:ext cx="357940" cy="35727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6808E-AF60-4C43-9D73-983BC3D564AB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244928" y="5889172"/>
            <a:ext cx="2330904" cy="843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6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61AD9-B914-4DB7-9B77-F39CDE4C13B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排標題及文字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0768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2206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505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6974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3297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8946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4289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8211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訂版面配置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9897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訂版面配置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557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54FB6FD-AAAC-4A2C-B181-F1EC3DA5754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頁尾版面配置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F959B19C-68FD-4298-A96D-C261E0A56938}"/>
              </a:ext>
            </a:extLst>
          </p:cNvPr>
          <p:cNvSpPr/>
          <p:nvPr userDrawn="1"/>
        </p:nvSpPr>
        <p:spPr>
          <a:xfrm>
            <a:off x="0" y="-22269"/>
            <a:ext cx="9142810" cy="90290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DF36C1B-2EF2-4CB2-BC42-D72F81CD1D64}"/>
              </a:ext>
            </a:extLst>
          </p:cNvPr>
          <p:cNvSpPr/>
          <p:nvPr userDrawn="1"/>
        </p:nvSpPr>
        <p:spPr>
          <a:xfrm>
            <a:off x="0" y="880639"/>
            <a:ext cx="9142810" cy="112779"/>
          </a:xfrm>
          <a:prstGeom prst="rect">
            <a:avLst/>
          </a:prstGeom>
          <a:solidFill>
            <a:srgbClr val="E0B30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圖形 16">
            <a:extLst>
              <a:ext uri="{FF2B5EF4-FFF2-40B4-BE49-F238E27FC236}">
                <a16:creationId xmlns:a16="http://schemas.microsoft.com/office/drawing/2014/main" id="{B1BA42B7-8C87-49D7-BFC9-21919E1E88F5}"/>
              </a:ext>
            </a:extLst>
          </p:cNvPr>
          <p:cNvSpPr/>
          <p:nvPr userDrawn="1"/>
        </p:nvSpPr>
        <p:spPr>
          <a:xfrm>
            <a:off x="1" y="-1"/>
            <a:ext cx="441401" cy="858361"/>
          </a:xfrm>
          <a:custGeom>
            <a:avLst/>
            <a:gdLst>
              <a:gd name="connsiteX0" fmla="*/ 1370636 w 4750731"/>
              <a:gd name="connsiteY0" fmla="*/ 19597 h 6928807"/>
              <a:gd name="connsiteX1" fmla="*/ 19597 w 4750731"/>
              <a:gd name="connsiteY1" fmla="*/ 19597 h 6928807"/>
              <a:gd name="connsiteX2" fmla="*/ 19597 w 4750731"/>
              <a:gd name="connsiteY2" fmla="*/ 6913681 h 6928807"/>
              <a:gd name="connsiteX3" fmla="*/ 1209647 w 4750731"/>
              <a:gd name="connsiteY3" fmla="*/ 6913681 h 6928807"/>
              <a:gd name="connsiteX4" fmla="*/ 4737184 w 4750731"/>
              <a:gd name="connsiteY4" fmla="*/ 3386145 h 6928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0731" h="6928807">
                <a:moveTo>
                  <a:pt x="1370636" y="19597"/>
                </a:moveTo>
                <a:lnTo>
                  <a:pt x="19597" y="19597"/>
                </a:lnTo>
                <a:lnTo>
                  <a:pt x="19597" y="6913681"/>
                </a:lnTo>
                <a:lnTo>
                  <a:pt x="1209647" y="6913681"/>
                </a:lnTo>
                <a:lnTo>
                  <a:pt x="4737184" y="3386145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57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2E1A4647-ACA4-4F80-86F6-2FF18E4066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9896"/>
          <a:stretch/>
        </p:blipFill>
        <p:spPr>
          <a:xfrm>
            <a:off x="-28796" y="-305201"/>
            <a:ext cx="550004" cy="1163562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AF67DA0D-B45C-4EFA-9D65-E4205B93AE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8721329" y="-69454"/>
            <a:ext cx="421481" cy="98107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002EFE3-3686-4E06-AF12-44E054B12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2531282-A470-4E3A-B597-F4159D5AD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019562-C6A4-4F46-ACDA-7EE712A13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350">
              <a:solidFill>
                <a:prstClr val="black"/>
              </a:solidFill>
              <a:latin typeface="Georgia" panose="02040502050405020303"/>
              <a:ea typeface="微軟正黑體" panose="020B0604030504040204" pitchFamily="34" charset="-120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860D4C8-1DEA-4561-AB15-EA3966746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350">
              <a:solidFill>
                <a:prstClr val="black"/>
              </a:solidFill>
              <a:latin typeface="Georgia" panose="02040502050405020303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77300F-B8E7-4DC7-88F3-772D376C0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46171ED-8A70-41BD-A3D6-12C0EBDE3C61}" type="slidenum">
              <a:rPr kumimoji="0" lang="zh-TW" altLang="en-US" smtClean="0">
                <a:solidFill>
                  <a:prstClr val="black">
                    <a:tint val="75000"/>
                  </a:prstClr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圖片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139222">
            <a:off x="8608342" y="161655"/>
            <a:ext cx="458231" cy="65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6198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3218B8-F6F4-4B69-85C6-FAFFD96DC6D1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4076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67FCE-BC1C-44C8-B795-B2E111309DBE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934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A1FC8C-D690-46CC-B475-E8BB24A8A7D8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9069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E892AB-7048-46DE-924E-485BE55B95D0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723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861AD9-B914-4DB7-9B77-F39CDE4C13B5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6823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4FB6FD-AAAC-4A2C-B181-F1EC3DA5754B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4594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DF8254-0DF0-4816-9C7A-9FEC16BB279E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86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D5012A-3F3E-4B6A-881D-4D530077C867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7775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23B8EE-C7E0-4CD4-B709-77D891098E08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998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F8254-0DF0-4816-9C7A-9FEC16BB279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AB5AAA-ECE8-44C4-89E9-2FFE35C90887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2854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E1429A-520F-4E16-8531-5866F8C67FD4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8889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7924800" cy="4419600"/>
          </a:xfrm>
        </p:spPr>
        <p:txBody>
          <a:bodyPr>
            <a:normAutofit/>
          </a:bodyPr>
          <a:lstStyle/>
          <a:p>
            <a:pPr lvl="0"/>
            <a:endParaRPr lang="zh-TW" altLang="en-US" noProof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63B9DF-B5B5-43BD-8D49-9038C5F1D507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8223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3218B8-F6F4-4B69-85C6-FAFFD96DC6D1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5824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67FCE-BC1C-44C8-B795-B2E111309DBE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01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A1FC8C-D690-46CC-B475-E8BB24A8A7D8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4442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E892AB-7048-46DE-924E-485BE55B95D0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91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861AD9-B914-4DB7-9B77-F39CDE4C13B5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1869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4FB6FD-AAAC-4A2C-B181-F1EC3DA5754B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4901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DF8254-0DF0-4816-9C7A-9FEC16BB279E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54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線接點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en-US" dirty="0">
              <a:ea typeface="新細明體" pitchFamily="18" charset="-120"/>
            </a:endParaRPr>
          </a:p>
        </p:txBody>
      </p:sp>
      <p:sp>
        <p:nvSpPr>
          <p:cNvPr id="6" name="直線接點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en-US" dirty="0">
              <a:ea typeface="新細明體" pitchFamily="18" charset="-120"/>
            </a:endParaRPr>
          </a:p>
        </p:txBody>
      </p:sp>
      <p:sp>
        <p:nvSpPr>
          <p:cNvPr id="7" name="直線接點 8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en-US" dirty="0">
              <a:ea typeface="新細明體" pitchFamily="18" charset="-120"/>
            </a:endParaRPr>
          </a:p>
        </p:txBody>
      </p:sp>
      <p:sp>
        <p:nvSpPr>
          <p:cNvPr id="8" name="直線接點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en-US">
              <a:ea typeface="新細明體" pitchFamily="18" charset="-120"/>
            </a:endParaRPr>
          </a:p>
        </p:txBody>
      </p:sp>
      <p:sp>
        <p:nvSpPr>
          <p:cNvPr id="9" name="矩形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10" name="直線接點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en-US">
              <a:ea typeface="新細明體" pitchFamily="18" charset="-120"/>
            </a:endParaRPr>
          </a:p>
        </p:txBody>
      </p:sp>
      <p:sp>
        <p:nvSpPr>
          <p:cNvPr id="11" name="橢圓 1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8" name="內容版面配置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2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" name="投影片編號版面配置區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6D5012A-3F3E-4B6A-881D-4D530077C86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4" name="頁尾版面配置區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D5012A-3F3E-4B6A-881D-4D530077C867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2574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23B8EE-C7E0-4CD4-B709-77D891098E08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254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AB5AAA-ECE8-44C4-89E9-2FFE35C90887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491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E1429A-520F-4E16-8531-5866F8C67FD4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293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7924800" cy="4419600"/>
          </a:xfrm>
        </p:spPr>
        <p:txBody>
          <a:bodyPr>
            <a:normAutofit/>
          </a:bodyPr>
          <a:lstStyle/>
          <a:p>
            <a:pPr lvl="0"/>
            <a:endParaRPr lang="zh-TW" altLang="en-US" noProof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63B9DF-B5B5-43BD-8D49-9038C5F1D507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825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線接點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en-US">
              <a:ea typeface="新細明體" pitchFamily="18" charset="-120"/>
            </a:endParaRPr>
          </a:p>
        </p:txBody>
      </p:sp>
      <p:sp>
        <p:nvSpPr>
          <p:cNvPr id="6" name="橢圓 12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7" name="直線接點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en-US">
              <a:ea typeface="新細明體" pitchFamily="18" charset="-120"/>
            </a:endParaRPr>
          </a:p>
        </p:txBody>
      </p:sp>
      <p:sp>
        <p:nvSpPr>
          <p:cNvPr id="8" name="矩形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9" name="直線接點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en-US">
              <a:ea typeface="新細明體" pitchFamily="18" charset="-120"/>
            </a:endParaRPr>
          </a:p>
        </p:txBody>
      </p:sp>
      <p:sp>
        <p:nvSpPr>
          <p:cNvPr id="10" name="直線接點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en-US" dirty="0">
              <a:ea typeface="新細明體" pitchFamily="18" charset="-120"/>
            </a:endParaRPr>
          </a:p>
        </p:txBody>
      </p:sp>
      <p:sp>
        <p:nvSpPr>
          <p:cNvPr id="11" name="直線接點 19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en-US" dirty="0">
              <a:ea typeface="新細明體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日期版面配置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" name="投影片編號版面配置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923B8EE-C7E0-4CD4-B709-77D891098E0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4" name="頁尾版面配置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image" Target="../media/image8.jpg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en-US" dirty="0">
              <a:ea typeface="新細明體" pitchFamily="18" charset="-120"/>
            </a:endParaRPr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28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en-US">
              <a:ea typeface="新細明體" pitchFamily="18" charset="-120"/>
            </a:endParaRPr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en-US">
              <a:ea typeface="新細明體" pitchFamily="18" charset="-120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en-US">
              <a:ea typeface="新細明體" pitchFamily="18" charset="-12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 smtClean="0">
                <a:solidFill>
                  <a:srgbClr val="FFFFFF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EAAD624D-62F9-452F-AF2C-5D6FBC0C7F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09" r:id="rId4"/>
    <p:sldLayoutId id="2147483810" r:id="rId5"/>
    <p:sldLayoutId id="2147483817" r:id="rId6"/>
    <p:sldLayoutId id="2147483811" r:id="rId7"/>
    <p:sldLayoutId id="2147483818" r:id="rId8"/>
    <p:sldLayoutId id="2147483819" r:id="rId9"/>
    <p:sldLayoutId id="2147483812" r:id="rId10"/>
    <p:sldLayoutId id="214748381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  <a:ea typeface="新細明體" charset="-12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  <a:ea typeface="新細明體" charset="-12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  <a:ea typeface="新細明體" charset="-12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  <a:ea typeface="新細明體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  <a:ea typeface="新細明體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  <a:ea typeface="新細明體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  <a:ea typeface="新細明體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  <a:ea typeface="新細明體" charset="-12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fontAlgn="base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fontAlgn="base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fontAlgn="base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AD624D-62F9-452F-AF2C-5D6FBC0C7F10}" type="slidenum">
              <a:rPr kumimoji="1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69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789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</p:sldLayoutIdLst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AD624D-62F9-452F-AF2C-5D6FBC0C7F10}" type="slidenum">
              <a:rPr kumimoji="1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19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F84834C-D668-4E10-8696-8EC3513259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361" y="62119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7EB6808E-AF60-4C43-9D73-983BC3D564AB}" type="slidenum">
              <a:rPr kumimoji="0" lang="zh-TW" altLang="en-US" smtClean="0">
                <a:solidFill>
                  <a:prstClr val="black">
                    <a:tint val="75000"/>
                  </a:prstClr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63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  <p:sldLayoutId id="2147484025" r:id="rId12"/>
    <p:sldLayoutId id="2147484026" r:id="rId13"/>
    <p:sldLayoutId id="2147484027" r:id="rId14"/>
    <p:sldLayoutId id="2147484028" r:id="rId15"/>
    <p:sldLayoutId id="2147484029" r:id="rId16"/>
    <p:sldLayoutId id="2147484030" r:id="rId17"/>
    <p:sldLayoutId id="2147484031" r:id="rId18"/>
    <p:sldLayoutId id="2147484032" r:id="rId19"/>
    <p:sldLayoutId id="2147484033" r:id="rId20"/>
    <p:sldLayoutId id="2147484034" r:id="rId21"/>
    <p:sldLayoutId id="2147484035" r:id="rId22"/>
    <p:sldLayoutId id="2147484037" r:id="rId2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AD624D-62F9-452F-AF2C-5D6FBC0C7F10}" type="slidenum">
              <a:rPr kumimoji="1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885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AD624D-62F9-452F-AF2C-5D6FBC0C7F10}" type="slidenum">
              <a:rPr kumimoji="1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383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144463" y="188913"/>
            <a:ext cx="824388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+mn-cs"/>
            </a:endParaRPr>
          </a:p>
        </p:txBody>
      </p:sp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1547664" y="239032"/>
            <a:ext cx="64198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中央大學地球科學系</a:t>
            </a:r>
          </a:p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rPr>
              <a:t>Department of Earth Sciences, NCU</a:t>
            </a:r>
          </a:p>
        </p:txBody>
      </p:sp>
      <p:pic>
        <p:nvPicPr>
          <p:cNvPr id="7" name="Picture 13" descr="http://dpl.csrsr.ncu.edu.tw/Image/research/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45" y="1412161"/>
            <a:ext cx="8763027" cy="496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411760" y="3501008"/>
            <a:ext cx="864096" cy="72008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807093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2123728" y="2492896"/>
            <a:ext cx="4248472" cy="3240360"/>
            <a:chOff x="2123728" y="2492896"/>
            <a:chExt cx="4248472" cy="3240360"/>
          </a:xfrm>
        </p:grpSpPr>
        <p:cxnSp>
          <p:nvCxnSpPr>
            <p:cNvPr id="11" name="直線接點 10"/>
            <p:cNvCxnSpPr/>
            <p:nvPr/>
          </p:nvCxnSpPr>
          <p:spPr>
            <a:xfrm flipH="1">
              <a:off x="2123728" y="2564904"/>
              <a:ext cx="4248472" cy="3096344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矩形 11"/>
            <p:cNvSpPr/>
            <p:nvPr/>
          </p:nvSpPr>
          <p:spPr>
            <a:xfrm>
              <a:off x="2123728" y="2492896"/>
              <a:ext cx="4248472" cy="3240360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endParaRPr>
            </a:p>
          </p:txBody>
        </p:sp>
        <p:cxnSp>
          <p:nvCxnSpPr>
            <p:cNvPr id="13" name="直線接點 12"/>
            <p:cNvCxnSpPr/>
            <p:nvPr/>
          </p:nvCxnSpPr>
          <p:spPr>
            <a:xfrm flipH="1" flipV="1">
              <a:off x="2123728" y="2492896"/>
              <a:ext cx="4248472" cy="3168352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標題 1"/>
          <p:cNvSpPr txBox="1">
            <a:spLocks/>
          </p:cNvSpPr>
          <p:nvPr/>
        </p:nvSpPr>
        <p:spPr>
          <a:xfrm>
            <a:off x="755576" y="260648"/>
            <a:ext cx="7467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28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itchFamily="65" charset="-120"/>
                <a:cs typeface="+mj-cs"/>
              </a:rPr>
              <a:t>專業課程設計與研究訓練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標楷體" pitchFamily="65" charset="-120"/>
              <a:cs typeface="+mj-cs"/>
            </a:endParaRPr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683568" y="1340767"/>
            <a:ext cx="2742212" cy="2561531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標楷體" pitchFamily="65" charset="-120"/>
              <a:cs typeface="+mn-cs"/>
            </a:endParaRPr>
          </a:p>
        </p:txBody>
      </p:sp>
      <p:sp>
        <p:nvSpPr>
          <p:cNvPr id="16" name="Oval 6"/>
          <p:cNvSpPr>
            <a:spLocks noChangeArrowheads="1"/>
          </p:cNvSpPr>
          <p:nvPr/>
        </p:nvSpPr>
        <p:spPr bwMode="auto">
          <a:xfrm>
            <a:off x="4932040" y="1268760"/>
            <a:ext cx="2851785" cy="2721768"/>
          </a:xfrm>
          <a:prstGeom prst="ellipse">
            <a:avLst/>
          </a:prstGeom>
          <a:solidFill>
            <a:srgbClr val="0000FF"/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8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Verdana" pitchFamily="34" charset="0"/>
              <a:ea typeface="標楷體" pitchFamily="65" charset="-120"/>
              <a:cs typeface="+mn-cs"/>
            </a:endParaRPr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611560" y="4005064"/>
            <a:ext cx="2916078" cy="2657475"/>
          </a:xfrm>
          <a:prstGeom prst="ellipse">
            <a:avLst/>
          </a:prstGeom>
          <a:solidFill>
            <a:srgbClr val="FF9933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8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 pitchFamily="34" charset="0"/>
              <a:ea typeface="標楷體" pitchFamily="65" charset="-120"/>
              <a:cs typeface="+mn-cs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971823" y="1470263"/>
            <a:ext cx="223202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Verdana" pitchFamily="34" charset="0"/>
                <a:ea typeface="標楷體" pitchFamily="65" charset="-120"/>
                <a:cs typeface="+mn-cs"/>
              </a:rPr>
              <a:t>地震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標楷體" pitchFamily="65" charset="-120"/>
                <a:cs typeface="+mn-cs"/>
              </a:rPr>
              <a:t>觀測地震學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標楷體" pitchFamily="65" charset="-120"/>
                <a:cs typeface="+mn-cs"/>
              </a:rPr>
              <a:t>計算地震學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標楷體" pitchFamily="65" charset="-120"/>
                <a:cs typeface="+mn-cs"/>
              </a:rPr>
              <a:t>震波傳遞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148064" y="1628800"/>
            <a:ext cx="2376612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Verdana" pitchFamily="34" charset="0"/>
                <a:ea typeface="標楷體" pitchFamily="65" charset="-120"/>
                <a:cs typeface="+mn-cs"/>
              </a:rPr>
              <a:t>地球物理探勘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標楷體" pitchFamily="65" charset="-120"/>
                <a:cs typeface="+mn-cs"/>
              </a:rPr>
              <a:t>震測、地電</a:t>
            </a:r>
            <a:endParaRPr kumimoji="1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標楷體" pitchFamily="65" charset="-120"/>
                <a:cs typeface="+mn-cs"/>
              </a:rPr>
              <a:t>重、磁力測勘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標楷體" pitchFamily="65" charset="-120"/>
                <a:cs typeface="+mn-cs"/>
              </a:rPr>
              <a:t>大地測量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1115616" y="4226892"/>
            <a:ext cx="2016125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Verdana" pitchFamily="34" charset="0"/>
                <a:ea typeface="標楷體" pitchFamily="65" charset="-120"/>
                <a:cs typeface="+mn-cs"/>
              </a:rPr>
              <a:t>地質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標楷體" pitchFamily="65" charset="-120"/>
                <a:cs typeface="+mn-cs"/>
              </a:rPr>
              <a:t>礦物、岩石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標楷體" pitchFamily="65" charset="-120"/>
                <a:cs typeface="+mn-cs"/>
              </a:rPr>
              <a:t>構造地質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標楷體" pitchFamily="65" charset="-120"/>
                <a:cs typeface="+mn-cs"/>
              </a:rPr>
              <a:t>沉積地層</a:t>
            </a:r>
          </a:p>
        </p:txBody>
      </p:sp>
      <p:sp>
        <p:nvSpPr>
          <p:cNvPr id="21" name="Oval 7"/>
          <p:cNvSpPr>
            <a:spLocks noChangeArrowheads="1"/>
          </p:cNvSpPr>
          <p:nvPr/>
        </p:nvSpPr>
        <p:spPr bwMode="auto">
          <a:xfrm>
            <a:off x="4932040" y="4077072"/>
            <a:ext cx="2916078" cy="2657475"/>
          </a:xfrm>
          <a:prstGeom prst="ellipse">
            <a:avLst/>
          </a:prstGeom>
          <a:solidFill>
            <a:srgbClr val="00B050"/>
          </a:solidFill>
          <a:ln w="2857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040537" y="4514924"/>
            <a:ext cx="269817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28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地球環境</a:t>
            </a:r>
            <a:r>
              <a:rPr lang="zh-TW" alt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與資源</a:t>
            </a:r>
            <a:endParaRPr kumimoji="1" lang="en-US" altLang="zh-TW" sz="28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地球化學、</a:t>
            </a:r>
            <a:r>
              <a:rPr kumimoji="1" lang="zh-TW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防災</a:t>
            </a:r>
            <a:endParaRPr kumimoji="1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水文</a:t>
            </a:r>
            <a:r>
              <a:rPr kumimoji="1" lang="zh-TW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海洋</a:t>
            </a:r>
            <a:endParaRPr kumimoji="1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遙測與地理資訊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3275856" y="371703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華康魏碑體" pitchFamily="65" charset="-120"/>
                <a:ea typeface="華康魏碑體" pitchFamily="65" charset="-120"/>
                <a:cs typeface="+mn-cs"/>
              </a:rPr>
              <a:t>四大支柱</a:t>
            </a:r>
          </a:p>
        </p:txBody>
      </p:sp>
    </p:spTree>
    <p:extLst>
      <p:ext uri="{BB962C8B-B14F-4D97-AF65-F5344CB8AC3E}">
        <p14:creationId xmlns:p14="http://schemas.microsoft.com/office/powerpoint/2010/main" val="1797320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1252728"/>
          </a:xfrm>
        </p:spPr>
        <p:txBody>
          <a:bodyPr>
            <a:noAutofit/>
          </a:bodyPr>
          <a:lstStyle/>
          <a:p>
            <a:pPr algn="ctr"/>
            <a:r>
              <a:rPr lang="zh-TW" altLang="en-US" sz="54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課程特色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827584" y="1772816"/>
            <a:ext cx="9001000" cy="4896544"/>
          </a:xfrm>
        </p:spPr>
        <p:txBody>
          <a:bodyPr>
            <a:normAutofit fontScale="32500" lnSpcReduction="20000"/>
          </a:bodyPr>
          <a:lstStyle/>
          <a:p>
            <a:pPr>
              <a:spcBef>
                <a:spcPts val="1200"/>
              </a:spcBef>
              <a:buFont typeface="Wingdings" pitchFamily="2" charset="2"/>
              <a:buChar char="u"/>
            </a:pPr>
            <a:r>
              <a:rPr lang="zh-TW" altLang="en-US" sz="8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野外教學實習</a:t>
            </a:r>
            <a:endParaRPr lang="en-US" altLang="zh-TW" sz="86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ts val="1200"/>
              </a:spcBef>
              <a:buFont typeface="Wingdings" pitchFamily="2" charset="2"/>
              <a:buChar char="u"/>
            </a:pPr>
            <a:r>
              <a:rPr lang="zh-TW" altLang="en-US" sz="8600" b="1" dirty="0">
                <a:solidFill>
                  <a:schemeClr val="tx1"/>
                </a:solidFill>
                <a:ea typeface="標楷體" pitchFamily="65" charset="-120"/>
              </a:rPr>
              <a:t>暑期地球科學實務課程</a:t>
            </a:r>
            <a:endParaRPr lang="en-US" altLang="zh-TW" sz="8600" b="1" dirty="0">
              <a:solidFill>
                <a:schemeClr val="tx1"/>
              </a:solidFill>
              <a:ea typeface="標楷體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zh-TW" sz="2800" b="1" dirty="0">
                <a:solidFill>
                  <a:srgbClr val="FF0000"/>
                </a:solidFill>
                <a:latin typeface="+mn-ea"/>
              </a:rPr>
              <a:t>       </a:t>
            </a:r>
            <a:r>
              <a:rPr lang="en-US" altLang="zh-TW" sz="6200" b="1" dirty="0">
                <a:solidFill>
                  <a:srgbClr val="FF0000"/>
                </a:solidFill>
                <a:latin typeface="+mn-ea"/>
              </a:rPr>
              <a:t>(</a:t>
            </a:r>
            <a:r>
              <a:rPr lang="zh-TW" altLang="en-US" sz="6200" b="1" dirty="0">
                <a:solidFill>
                  <a:srgbClr val="FF0000"/>
                </a:solidFill>
                <a:latin typeface="+mn-ea"/>
              </a:rPr>
              <a:t>提早帶領學生進入專業領域</a:t>
            </a:r>
            <a:r>
              <a:rPr lang="en-US" altLang="zh-TW" sz="6200" b="1" dirty="0">
                <a:solidFill>
                  <a:srgbClr val="FF0000"/>
                </a:solidFill>
                <a:latin typeface="+mn-ea"/>
              </a:rPr>
              <a:t>)</a:t>
            </a:r>
          </a:p>
          <a:p>
            <a:pPr>
              <a:spcBef>
                <a:spcPts val="1200"/>
              </a:spcBef>
              <a:buFont typeface="Wingdings" pitchFamily="2" charset="2"/>
              <a:buChar char="u"/>
            </a:pPr>
            <a:r>
              <a:rPr lang="zh-TW" altLang="en-US" sz="8600" b="1" dirty="0">
                <a:solidFill>
                  <a:schemeClr val="tx1"/>
                </a:solidFill>
                <a:ea typeface="標楷體" pitchFamily="65" charset="-120"/>
              </a:rPr>
              <a:t>暑期</a:t>
            </a:r>
            <a:r>
              <a:rPr lang="zh-TW" altLang="en-US" sz="8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地球科學獨立研究</a:t>
            </a:r>
            <a:r>
              <a:rPr lang="zh-TW" altLang="en-US" sz="8600" b="1" dirty="0">
                <a:solidFill>
                  <a:schemeClr val="tx1"/>
                </a:solidFill>
                <a:ea typeface="標楷體" pitchFamily="65" charset="-120"/>
              </a:rPr>
              <a:t>課程</a:t>
            </a:r>
            <a:endParaRPr lang="en-US" altLang="zh-TW" sz="8600" b="1" dirty="0">
              <a:solidFill>
                <a:schemeClr val="tx1"/>
              </a:solidFill>
              <a:ea typeface="標楷體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zh-TW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   </a:t>
            </a:r>
            <a:r>
              <a:rPr lang="en-US" altLang="zh-TW" sz="6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6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加強實驗及實作能力，暑期</a:t>
            </a:r>
            <a:r>
              <a:rPr lang="zh-HK" altLang="zh-TW" sz="6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大專生參與專題研究計畫</a:t>
            </a:r>
            <a:r>
              <a:rPr lang="en-US" altLang="zh-HK" sz="6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spcBef>
                <a:spcPts val="1200"/>
              </a:spcBef>
              <a:buFont typeface="Wingdings" pitchFamily="2" charset="2"/>
              <a:buChar char="u"/>
            </a:pPr>
            <a:r>
              <a:rPr lang="zh-TW" altLang="en-US" sz="8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地球科學專題</a:t>
            </a:r>
            <a:endParaRPr lang="en-US" altLang="zh-TW" sz="86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zh-TW" sz="37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 </a:t>
            </a:r>
            <a:r>
              <a:rPr lang="en-US" altLang="zh-TW" sz="6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6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自主學習課程</a:t>
            </a:r>
            <a:r>
              <a:rPr lang="zh-TW" altLang="en-US" sz="6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lang="zh-HK" altLang="zh-TW" sz="6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認識各研究領域</a:t>
            </a:r>
            <a:r>
              <a:rPr lang="zh-TW" altLang="zh-TW" sz="6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，訓練學生表達能力及撰寫能力</a:t>
            </a:r>
            <a:r>
              <a:rPr lang="en-US" altLang="zh-TW" sz="6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spcBef>
                <a:spcPts val="1200"/>
              </a:spcBef>
              <a:buFont typeface="Wingdings" pitchFamily="2" charset="2"/>
              <a:buChar char="u"/>
            </a:pPr>
            <a:r>
              <a:rPr lang="zh-TW" altLang="en-US" sz="8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境外國際聯合之</a:t>
            </a:r>
            <a:r>
              <a:rPr lang="zh-TW" altLang="zh-TW" sz="8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野外</a:t>
            </a:r>
            <a:r>
              <a:rPr lang="zh-TW" altLang="en-US" sz="8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教學 </a:t>
            </a:r>
            <a:endParaRPr lang="en-US" altLang="zh-TW" sz="86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90488" indent="-90488">
              <a:spcBef>
                <a:spcPts val="1200"/>
              </a:spcBef>
              <a:buFont typeface="Wingdings" pitchFamily="2" charset="2"/>
              <a:buChar char="u"/>
              <a:tabLst>
                <a:tab pos="90488" algn="l"/>
              </a:tabLst>
            </a:pPr>
            <a:r>
              <a:rPr lang="zh-TW" altLang="en-US" sz="8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招收外籍生、雙聯學位、交換生</a:t>
            </a:r>
            <a:endParaRPr lang="en-US" altLang="zh-TW" sz="86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ts val="1200"/>
              </a:spcBef>
              <a:buFont typeface="Wingdings" pitchFamily="2" charset="2"/>
              <a:buChar char="u"/>
            </a:pPr>
            <a:r>
              <a:rPr lang="zh-TW" altLang="zh-TW" sz="8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英語</a:t>
            </a:r>
            <a:r>
              <a:rPr lang="zh-TW" altLang="en-US" sz="8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授課</a:t>
            </a:r>
            <a:endParaRPr lang="en-US" altLang="zh-TW" sz="86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ts val="1200"/>
              </a:spcBef>
              <a:buNone/>
            </a:pPr>
            <a:endParaRPr lang="en-US" altLang="zh-TW" sz="2800" b="1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ts val="1200"/>
              </a:spcBef>
              <a:buNone/>
            </a:pPr>
            <a:endParaRPr lang="en-US" altLang="zh-TW" sz="2800" b="1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ts val="1200"/>
              </a:spcBef>
            </a:pPr>
            <a:endParaRPr lang="en-US" altLang="zh-TW" sz="2800" b="1" dirty="0">
              <a:latin typeface="標楷體" pitchFamily="65" charset="-120"/>
              <a:ea typeface="標楷體" pitchFamily="65" charset="-120"/>
            </a:endParaRPr>
          </a:p>
          <a:p>
            <a:endParaRPr lang="en-US" altLang="zh-TW" sz="2800" b="1" dirty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34F4124-589E-A1DF-FDF4-233F3B77E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18" y="1251744"/>
            <a:ext cx="3760066" cy="2555875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03218" y="837654"/>
            <a:ext cx="89281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endParaRPr lang="zh-TW" altLang="en-US" sz="24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1507" name="Picture 2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1268413"/>
            <a:ext cx="3744912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21" descr="磁力儀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4147658"/>
            <a:ext cx="3744912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128608"/>
            <a:ext cx="3744912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 Box 24"/>
          <p:cNvSpPr txBox="1">
            <a:spLocks noChangeArrowheads="1"/>
          </p:cNvSpPr>
          <p:nvPr/>
        </p:nvSpPr>
        <p:spPr bwMode="auto">
          <a:xfrm>
            <a:off x="1949842" y="899081"/>
            <a:ext cx="11962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震波探勘</a:t>
            </a:r>
          </a:p>
        </p:txBody>
      </p:sp>
      <p:sp>
        <p:nvSpPr>
          <p:cNvPr id="21511" name="Text Box 25"/>
          <p:cNvSpPr txBox="1">
            <a:spLocks noChangeArrowheads="1"/>
          </p:cNvSpPr>
          <p:nvPr/>
        </p:nvSpPr>
        <p:spPr bwMode="auto">
          <a:xfrm>
            <a:off x="5778958" y="932381"/>
            <a:ext cx="11962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重力探勘</a:t>
            </a:r>
          </a:p>
        </p:txBody>
      </p:sp>
      <p:sp>
        <p:nvSpPr>
          <p:cNvPr id="21512" name="Text Box 26"/>
          <p:cNvSpPr txBox="1">
            <a:spLocks noChangeArrowheads="1"/>
          </p:cNvSpPr>
          <p:nvPr/>
        </p:nvSpPr>
        <p:spPr bwMode="auto">
          <a:xfrm>
            <a:off x="1972482" y="3816608"/>
            <a:ext cx="11509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磁力探勘</a:t>
            </a:r>
          </a:p>
        </p:txBody>
      </p:sp>
      <p:sp>
        <p:nvSpPr>
          <p:cNvPr id="21513" name="Text Box 27"/>
          <p:cNvSpPr txBox="1">
            <a:spLocks noChangeArrowheads="1"/>
          </p:cNvSpPr>
          <p:nvPr/>
        </p:nvSpPr>
        <p:spPr bwMode="auto">
          <a:xfrm>
            <a:off x="5948003" y="3801565"/>
            <a:ext cx="11453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地電探勘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871392" y="36513"/>
            <a:ext cx="506939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charset="0"/>
                <a:ea typeface="標楷體" pitchFamily="65" charset="-120"/>
                <a:cs typeface="+mn-cs"/>
              </a:rPr>
              <a:t>野外教學課程</a:t>
            </a:r>
            <a:r>
              <a:rPr kumimoji="1" lang="en-US" altLang="zh-TW" sz="36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charset="0"/>
                <a:ea typeface="標楷體" pitchFamily="65" charset="-120"/>
                <a:cs typeface="+mn-cs"/>
              </a:rPr>
              <a:t>–</a:t>
            </a:r>
            <a:r>
              <a:rPr kumimoji="1" lang="zh-TW" altLang="en-US" sz="36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charset="0"/>
                <a:ea typeface="標楷體" pitchFamily="65" charset="-120"/>
                <a:cs typeface="+mn-cs"/>
              </a:rPr>
              <a:t>探勘類</a:t>
            </a:r>
          </a:p>
        </p:txBody>
      </p:sp>
    </p:spTree>
    <p:extLst>
      <p:ext uri="{BB962C8B-B14F-4D97-AF65-F5344CB8AC3E}">
        <p14:creationId xmlns:p14="http://schemas.microsoft.com/office/powerpoint/2010/main" val="1462871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35865D-D600-4AE1-9593-13A097076C97}" type="slidenum">
              <a:rPr lang="en-US" altLang="zh-TW" smtClean="0"/>
              <a:pPr>
                <a:defRPr/>
              </a:pPr>
              <a:t>5</a:t>
            </a:fld>
            <a:endParaRPr lang="en-US" altLang="zh-TW" sz="2763">
              <a:latin typeface="+mj-lt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537032" y="957097"/>
            <a:ext cx="4034300" cy="2581226"/>
            <a:chOff x="53033" y="755702"/>
            <a:chExt cx="3796164" cy="2428862"/>
          </a:xfrm>
        </p:grpSpPr>
        <p:pic>
          <p:nvPicPr>
            <p:cNvPr id="1026" name="Picture 2" descr="D:\辦公區\助教專用\C. 大學部\C02. 野外及保險\1021野外及保險\1021 野外照片\2014.01.19-2014.01.24 台灣地質學野外\2014.01.19 Stop 1-1 中橫天祥稚暉橋下河床黑色片岩(天祥層)。— 在中橫天祥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32" y="1092435"/>
              <a:ext cx="3712465" cy="2092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文字方塊 1"/>
            <p:cNvSpPr txBox="1"/>
            <p:nvPr/>
          </p:nvSpPr>
          <p:spPr>
            <a:xfrm>
              <a:off x="53033" y="755702"/>
              <a:ext cx="3785787" cy="333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zh-TW" altLang="en-US" sz="17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中橫天祥稚暉橋下河床黑色片岩</a:t>
              </a:r>
              <a:r>
                <a:rPr lang="en-US" altLang="zh-TW" sz="17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(</a:t>
              </a:r>
              <a:r>
                <a:rPr lang="zh-TW" altLang="en-US" sz="17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天祥層</a:t>
              </a:r>
              <a:r>
                <a:rPr lang="en-US" altLang="zh-TW" sz="17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)</a:t>
              </a:r>
              <a:endParaRPr lang="zh-TW" altLang="en-US" sz="1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4861930" y="957096"/>
            <a:ext cx="3541043" cy="2814807"/>
            <a:chOff x="4067800" y="787713"/>
            <a:chExt cx="3148184" cy="2396851"/>
          </a:xfrm>
        </p:grpSpPr>
        <p:pic>
          <p:nvPicPr>
            <p:cNvPr id="1027" name="Picture 3" descr="D:\辦公區\助教專用\C. 大學部\C02. 野外及保險\1021野外及保險\1021 野外照片\台灣地質野外_鄭舒尹\0119\123.ES99大合照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800" y="1092435"/>
              <a:ext cx="3148184" cy="2092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文字方塊 7"/>
            <p:cNvSpPr txBox="1"/>
            <p:nvPr/>
          </p:nvSpPr>
          <p:spPr>
            <a:xfrm>
              <a:off x="4405804" y="787713"/>
              <a:ext cx="2472172" cy="301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zh-TW" altLang="en-US" sz="17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台灣地質學野外考察</a:t>
              </a:r>
              <a:r>
                <a:rPr lang="en-US" altLang="zh-TW" sz="17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(</a:t>
              </a:r>
              <a:r>
                <a:rPr lang="zh-TW" altLang="en-US" sz="17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環島</a:t>
              </a:r>
              <a:r>
                <a:rPr lang="en-US" altLang="zh-TW" sz="17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)</a:t>
              </a:r>
              <a:endParaRPr lang="zh-TW" altLang="en-US" sz="1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275642" y="3832085"/>
            <a:ext cx="3945352" cy="2600641"/>
            <a:chOff x="136730" y="3183926"/>
            <a:chExt cx="3712467" cy="2447132"/>
          </a:xfrm>
        </p:grpSpPr>
        <p:pic>
          <p:nvPicPr>
            <p:cNvPr id="1028" name="Picture 4" descr="D:\辦公區\助教專用\C. 大學部\C02. 野外及保險\1021野外及保險\1021 野外照片\1214.1215 沉積地質學野外\02. 大二學生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30" y="3539170"/>
              <a:ext cx="3712467" cy="2091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475381" y="3183926"/>
              <a:ext cx="3035165" cy="3330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zh-TW" altLang="en-US" sz="17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沉積地質學野外考察</a:t>
              </a:r>
              <a:r>
                <a:rPr lang="en-US" altLang="zh-TW" sz="17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(</a:t>
              </a:r>
              <a:r>
                <a:rPr lang="zh-TW" altLang="en-US" sz="17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七股潟湖</a:t>
              </a:r>
              <a:r>
                <a:rPr lang="en-US" altLang="zh-TW" sz="17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)</a:t>
              </a:r>
              <a:endParaRPr lang="zh-TW" altLang="en-US" sz="1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4451818" y="3843168"/>
            <a:ext cx="4156966" cy="2671038"/>
            <a:chOff x="4067800" y="3216366"/>
            <a:chExt cx="3774970" cy="2341539"/>
          </a:xfrm>
        </p:grpSpPr>
        <p:pic>
          <p:nvPicPr>
            <p:cNvPr id="1029" name="Picture 5" descr="D:\辦公區\助教專用\C. 大學部\C02. 野外及保險\1012野外及保險\1012野外照片\2013.06.22 野外地質照片(三峽、鶯歌)\鶯歌 (19)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800" y="3526647"/>
              <a:ext cx="3774970" cy="2031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字方塊 12"/>
            <p:cNvSpPr txBox="1"/>
            <p:nvPr/>
          </p:nvSpPr>
          <p:spPr>
            <a:xfrm>
              <a:off x="4961596" y="3216366"/>
              <a:ext cx="2172901" cy="310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zh-TW" altLang="en-US" sz="17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野外地質學考察</a:t>
              </a:r>
              <a:r>
                <a:rPr lang="en-US" altLang="zh-TW" sz="17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(</a:t>
              </a:r>
              <a:r>
                <a:rPr lang="zh-TW" altLang="en-US" sz="17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鶯歌</a:t>
              </a:r>
              <a:r>
                <a:rPr lang="en-US" altLang="zh-TW" sz="17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)</a:t>
              </a:r>
              <a:endParaRPr lang="zh-TW" altLang="en-US" sz="1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6" name="Rectangle 4">
            <a:extLst>
              <a:ext uri="{FF2B5EF4-FFF2-40B4-BE49-F238E27FC236}">
                <a16:creationId xmlns:a16="http://schemas.microsoft.com/office/drawing/2014/main" id="{D843BEBB-172F-A63D-7738-9C2351755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1392" y="36513"/>
            <a:ext cx="506939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charset="0"/>
                <a:ea typeface="標楷體" pitchFamily="65" charset="-120"/>
                <a:cs typeface="+mn-cs"/>
              </a:rPr>
              <a:t>野外教學課程</a:t>
            </a:r>
            <a:r>
              <a:rPr kumimoji="1" lang="en-US" altLang="zh-TW" sz="36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charset="0"/>
                <a:ea typeface="標楷體" pitchFamily="65" charset="-120"/>
                <a:cs typeface="+mn-cs"/>
              </a:rPr>
              <a:t>–</a:t>
            </a:r>
            <a:r>
              <a:rPr kumimoji="1" lang="zh-TW" altLang="en-US" sz="36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charset="0"/>
                <a:ea typeface="標楷體" pitchFamily="65" charset="-120"/>
                <a:cs typeface="+mn-cs"/>
              </a:rPr>
              <a:t>地質類</a:t>
            </a:r>
          </a:p>
        </p:txBody>
      </p:sp>
    </p:spTree>
    <p:extLst>
      <p:ext uri="{BB962C8B-B14F-4D97-AF65-F5344CB8AC3E}">
        <p14:creationId xmlns:p14="http://schemas.microsoft.com/office/powerpoint/2010/main" val="2576984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38644BF-2216-4A60-9F02-E4D8A5AD2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52" y="1412776"/>
            <a:ext cx="8916096" cy="4392488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02F3A06C-59D0-068B-44A4-FFE5406B7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1392" y="36513"/>
            <a:ext cx="506939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charset="0"/>
                <a:ea typeface="標楷體" pitchFamily="65" charset="-120"/>
                <a:cs typeface="+mn-cs"/>
              </a:rPr>
              <a:t>地球科學獨立研究課程</a:t>
            </a:r>
          </a:p>
        </p:txBody>
      </p:sp>
    </p:spTree>
    <p:extLst>
      <p:ext uri="{BB962C8B-B14F-4D97-AF65-F5344CB8AC3E}">
        <p14:creationId xmlns:p14="http://schemas.microsoft.com/office/powerpoint/2010/main" val="146188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863600" y="1412875"/>
            <a:ext cx="8280400" cy="4752975"/>
          </a:xfrm>
        </p:spPr>
        <p:txBody>
          <a:bodyPr/>
          <a:lstStyle/>
          <a:p>
            <a:pPr defTabSz="912813">
              <a:buFont typeface="Wingdings" pitchFamily="2" charset="2"/>
              <a:buNone/>
            </a:pPr>
            <a:endParaRPr lang="en-US" altLang="zh-TW" sz="2800" dirty="0">
              <a:latin typeface="Times New Roman" pitchFamily="18" charset="0"/>
              <a:ea typeface="標楷體" pitchFamily="65" charset="-120"/>
            </a:endParaRPr>
          </a:p>
          <a:p>
            <a:pPr defTabSz="912813">
              <a:spcBef>
                <a:spcPct val="50000"/>
              </a:spcBef>
              <a:buFont typeface="Wingdings" pitchFamily="2" charset="2"/>
              <a:buNone/>
            </a:pPr>
            <a:endParaRPr lang="en-US" altLang="zh-TW" sz="2800" b="1" dirty="0">
              <a:solidFill>
                <a:srgbClr val="FF5050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251333" y="995935"/>
            <a:ext cx="8641333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defTabSz="912813" eaLnBrk="0" hangingPunct="0">
              <a:tabLst>
                <a:tab pos="893763" algn="l"/>
              </a:tabLst>
            </a:pPr>
            <a:endParaRPr kumimoji="0" lang="en-US" altLang="zh-TW" sz="900" dirty="0">
              <a:solidFill>
                <a:srgbClr val="0070C0"/>
              </a:solidFill>
              <a:latin typeface="Calibri" pitchFamily="34" charset="0"/>
            </a:endParaRPr>
          </a:p>
          <a:p>
            <a:pPr algn="ctr" defTabSz="912813" eaLnBrk="0" hangingPunct="0">
              <a:tabLst>
                <a:tab pos="893763" algn="l"/>
              </a:tabLst>
            </a:pPr>
            <a:r>
              <a:rPr kumimoji="0" lang="zh-TW" altLang="en-US" sz="2400" b="1" dirty="0">
                <a:latin typeface="Kai" pitchFamily="2" charset="-122"/>
                <a:ea typeface="標楷體" pitchFamily="65" charset="-120"/>
                <a:cs typeface="Times New Roman" pitchFamily="18" charset="0"/>
              </a:rPr>
              <a:t>為提早培育學用合一之地球科學人才，鼓勵學生參與業界實習</a:t>
            </a:r>
            <a:endParaRPr kumimoji="0" lang="zh-TW" altLang="en-US" sz="2400" b="1" dirty="0">
              <a:latin typeface="Kai" pitchFamily="2" charset="-122"/>
              <a:ea typeface="標楷體" pitchFamily="65" charset="-120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E9ECF197-EFDA-40F3-90B5-421B6C7FF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717390"/>
              </p:ext>
            </p:extLst>
          </p:nvPr>
        </p:nvGraphicFramePr>
        <p:xfrm>
          <a:off x="539552" y="1829462"/>
          <a:ext cx="8181794" cy="47362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67674">
                  <a:extLst>
                    <a:ext uri="{9D8B030D-6E8A-4147-A177-3AD203B41FA5}">
                      <a16:colId xmlns:a16="http://schemas.microsoft.com/office/drawing/2014/main" val="3106239106"/>
                    </a:ext>
                  </a:extLst>
                </a:gridCol>
                <a:gridCol w="5914120">
                  <a:extLst>
                    <a:ext uri="{9D8B030D-6E8A-4147-A177-3AD203B41FA5}">
                      <a16:colId xmlns:a16="http://schemas.microsoft.com/office/drawing/2014/main" val="714223371"/>
                    </a:ext>
                  </a:extLst>
                </a:gridCol>
              </a:tblGrid>
              <a:tr h="35010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sz="2100" b="1" kern="100" dirty="0">
                          <a:effectLst/>
                        </a:rPr>
                        <a:t>類別</a:t>
                      </a:r>
                      <a:endParaRPr lang="zh-TW" sz="15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470" marR="77470" marT="38734" marB="38734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sz="2100" b="1" kern="100" dirty="0">
                          <a:effectLst/>
                        </a:rPr>
                        <a:t>實習地點</a:t>
                      </a:r>
                      <a:endParaRPr lang="zh-TW" sz="15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470" marR="77470" marT="38734" marB="38734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651068"/>
                  </a:ext>
                </a:extLst>
              </a:tr>
              <a:tr h="782793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zh-TW" sz="2100" kern="100" dirty="0">
                          <a:effectLst/>
                        </a:rPr>
                        <a:t>地震類</a:t>
                      </a:r>
                      <a:endParaRPr lang="zh-TW" sz="15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470" marR="77470" marT="38734" marB="38734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2100" kern="100" dirty="0">
                          <a:effectLst/>
                        </a:rPr>
                        <a:t>中央氣象局</a:t>
                      </a:r>
                      <a:endParaRPr lang="zh-TW" sz="1500" kern="1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2100" kern="100" dirty="0">
                          <a:effectLst/>
                        </a:rPr>
                        <a:t>地震測報中心</a:t>
                      </a:r>
                      <a:endParaRPr lang="zh-TW" sz="15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470" marR="77470" marT="38734" marB="38734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319988"/>
                  </a:ext>
                </a:extLst>
              </a:tr>
              <a:tr h="1007492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zh-TW" sz="2100" kern="100" spc="-60" dirty="0">
                          <a:effectLst/>
                        </a:rPr>
                        <a:t>工程地物類</a:t>
                      </a:r>
                      <a:endParaRPr lang="zh-TW" sz="15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470" marR="77470" marT="38734" marB="3873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2100" kern="100" dirty="0">
                          <a:effectLst/>
                        </a:rPr>
                        <a:t>工業技術研究院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2100" kern="100" dirty="0">
                          <a:effectLst/>
                        </a:rPr>
                        <a:t>綠能與環境研究所</a:t>
                      </a:r>
                    </a:p>
                  </a:txBody>
                  <a:tcPr marL="77470" marR="77470" marT="38734" marB="38734" anchor="ctr"/>
                </a:tc>
                <a:extLst>
                  <a:ext uri="{0D108BD9-81ED-4DB2-BD59-A6C34878D82A}">
                    <a16:rowId xmlns:a16="http://schemas.microsoft.com/office/drawing/2014/main" val="3937772008"/>
                  </a:ext>
                </a:extLst>
              </a:tr>
              <a:tr h="737237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zh-TW" sz="2100" kern="100" spc="-60" dirty="0">
                          <a:effectLst/>
                        </a:rPr>
                        <a:t>石油探勘類</a:t>
                      </a:r>
                      <a:endParaRPr lang="zh-TW" sz="15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470" marR="77470" marT="38734" marB="38734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2100" kern="100" dirty="0">
                          <a:effectLst/>
                        </a:rPr>
                        <a:t>台灣中油股份有限公司</a:t>
                      </a:r>
                      <a:endParaRPr lang="zh-TW" sz="1500" kern="1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2100" kern="100" dirty="0">
                          <a:effectLst/>
                        </a:rPr>
                        <a:t>探採研究所</a:t>
                      </a:r>
                      <a:endParaRPr lang="zh-TW" sz="15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470" marR="77470" marT="38734" marB="38734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411007"/>
                  </a:ext>
                </a:extLst>
              </a:tr>
              <a:tr h="652565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zh-TW" sz="2100" kern="100" spc="-60" dirty="0">
                          <a:effectLst/>
                        </a:rPr>
                        <a:t>環境地質類</a:t>
                      </a:r>
                      <a:endParaRPr lang="zh-TW" sz="15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470" marR="77470" marT="38734" marB="3873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zh-TW" sz="2100" kern="100" dirty="0">
                          <a:effectLst/>
                        </a:rPr>
                        <a:t>中興工程顧問社</a:t>
                      </a:r>
                      <a:endParaRPr lang="zh-TW" sz="15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470" marR="77470" marT="38734" marB="38734" anchor="ctr"/>
                </a:tc>
                <a:extLst>
                  <a:ext uri="{0D108BD9-81ED-4DB2-BD59-A6C34878D82A}">
                    <a16:rowId xmlns:a16="http://schemas.microsoft.com/office/drawing/2014/main" val="3421773804"/>
                  </a:ext>
                </a:extLst>
              </a:tr>
              <a:tr h="754703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zh-TW" sz="2100" kern="100" spc="-60" dirty="0">
                          <a:effectLst/>
                        </a:rPr>
                        <a:t>地質調查類</a:t>
                      </a:r>
                      <a:endParaRPr lang="zh-TW" sz="15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470" marR="77470" marT="38734" marB="38734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經濟部中央地質調查</a:t>
                      </a:r>
                      <a:endParaRPr lang="en-US" altLang="zh-TW" sz="21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1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及礦業管理中心</a:t>
                      </a:r>
                    </a:p>
                  </a:txBody>
                  <a:tcPr marL="77470" marR="77470" marT="38734" marB="38734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604209"/>
                  </a:ext>
                </a:extLst>
              </a:tr>
              <a:tr h="45138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zh-TW" sz="2100" kern="100" spc="-60" dirty="0">
                          <a:effectLst/>
                        </a:rPr>
                        <a:t>地質資料整合類</a:t>
                      </a:r>
                      <a:endParaRPr lang="zh-TW" sz="15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470" marR="77470" marT="38734" marB="3873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zh-TW" sz="2100" kern="100" dirty="0">
                          <a:effectLst/>
                        </a:rPr>
                        <a:t>國立自然科學博物館</a:t>
                      </a:r>
                      <a:endParaRPr lang="zh-TW" sz="15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7470" marR="77470" marT="38734" marB="38734" anchor="ctr"/>
                </a:tc>
                <a:extLst>
                  <a:ext uri="{0D108BD9-81ED-4DB2-BD59-A6C34878D82A}">
                    <a16:rowId xmlns:a16="http://schemas.microsoft.com/office/drawing/2014/main" val="4005240013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A3194CF3-2F5A-4F8E-9B36-C9F6551AA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379" y="2346633"/>
            <a:ext cx="2521283" cy="48064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424B6B2-ACB3-4BC5-9A4C-9DD3C9D8E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446" y="3169102"/>
            <a:ext cx="2516116" cy="65982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DCBFD73-7B1B-4E0F-900E-6254F0DB7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251" y="4075327"/>
            <a:ext cx="2530641" cy="53873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ABB900C7-D16F-4D57-8FB5-7BA3611EC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2954" y="4881208"/>
            <a:ext cx="2491034" cy="40337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CBE46466-D13A-4C4C-85ED-8CF63FF379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1157" y="5540174"/>
            <a:ext cx="2520366" cy="356073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07953BA-8593-47CB-913F-5057B05533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7251" y="6134934"/>
            <a:ext cx="2484243" cy="405591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7D4BDC50-E8D7-3FFF-572E-F3260C876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2946" y="36513"/>
            <a:ext cx="401297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1" i="0" u="none" strike="noStrike" kern="120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charset="0"/>
                <a:ea typeface="標楷體" pitchFamily="65" charset="-120"/>
                <a:cs typeface="+mn-cs"/>
              </a:rPr>
              <a:t>業界暑期實習課程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38EF4F2-3F79-4A92-8D18-D7CBB62BC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476672"/>
            <a:ext cx="8229600" cy="1252728"/>
          </a:xfrm>
        </p:spPr>
        <p:txBody>
          <a:bodyPr>
            <a:normAutofit/>
          </a:bodyPr>
          <a:lstStyle/>
          <a:p>
            <a:r>
              <a:rPr kumimoji="1" lang="zh-TW" altLang="zh-TW" sz="3600" b="1" dirty="0">
                <a:solidFill>
                  <a:srgbClr val="FFFF00"/>
                </a:solidFill>
                <a:latin typeface="Arial" charset="0"/>
                <a:ea typeface="標楷體" pitchFamily="65" charset="-120"/>
                <a:cs typeface="+mn-cs"/>
              </a:rPr>
              <a:t>交換</a:t>
            </a:r>
            <a:r>
              <a:rPr kumimoji="1" lang="zh-TW" altLang="en-US" sz="3600" b="1" dirty="0">
                <a:solidFill>
                  <a:srgbClr val="FFFF00"/>
                </a:solidFill>
                <a:latin typeface="Arial" charset="0"/>
                <a:ea typeface="標楷體" pitchFamily="65" charset="-120"/>
                <a:cs typeface="+mn-cs"/>
              </a:rPr>
              <a:t>生、</a:t>
            </a:r>
            <a:r>
              <a:rPr kumimoji="1" lang="zh-TW" altLang="zh-TW" sz="3600" b="1" dirty="0">
                <a:solidFill>
                  <a:srgbClr val="FFFF00"/>
                </a:solidFill>
                <a:latin typeface="Arial" charset="0"/>
                <a:ea typeface="標楷體" pitchFamily="65" charset="-120"/>
                <a:cs typeface="+mn-cs"/>
              </a:rPr>
              <a:t>雙聯學位</a:t>
            </a:r>
            <a:endParaRPr kumimoji="1" lang="zh-TW" altLang="en-US" sz="3600" b="1" dirty="0">
              <a:solidFill>
                <a:srgbClr val="FFFF00"/>
              </a:solidFill>
              <a:latin typeface="Arial" charset="0"/>
              <a:ea typeface="標楷體" pitchFamily="65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E4AFDCF-9FEE-441A-AAEF-D51CB31B2F6F}"/>
              </a:ext>
            </a:extLst>
          </p:cNvPr>
          <p:cNvSpPr txBox="1"/>
          <p:nvPr/>
        </p:nvSpPr>
        <p:spPr>
          <a:xfrm>
            <a:off x="4572000" y="2276872"/>
            <a:ext cx="468052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2400" b="0" i="0" dirty="0">
                <a:solidFill>
                  <a:schemeClr val="tx2">
                    <a:lumMod val="50000"/>
                  </a:schemeClr>
                </a:solidFill>
                <a:effectLst/>
                <a:latin typeface="+mj-ea"/>
                <a:ea typeface="+mj-ea"/>
              </a:rPr>
              <a:t>地科院學生出國</a:t>
            </a:r>
            <a:r>
              <a:rPr lang="zh-TW" altLang="en-US" sz="2600" b="0" i="0" dirty="0">
                <a:solidFill>
                  <a:schemeClr val="tx2">
                    <a:lumMod val="50000"/>
                  </a:schemeClr>
                </a:solidFill>
                <a:effectLst/>
                <a:latin typeface="+mj-ea"/>
                <a:ea typeface="+mj-ea"/>
              </a:rPr>
              <a:t>說明會</a:t>
            </a:r>
            <a:br>
              <a:rPr lang="zh-TW" altLang="en-US" sz="2600" b="0" i="0" dirty="0">
                <a:solidFill>
                  <a:schemeClr val="tx2">
                    <a:lumMod val="50000"/>
                  </a:schemeClr>
                </a:solidFill>
                <a:effectLst/>
                <a:latin typeface="+mj-ea"/>
                <a:ea typeface="+mj-ea"/>
              </a:rPr>
            </a:br>
            <a:r>
              <a:rPr lang="zh-TW" altLang="en-US" sz="2600" b="0" i="0" dirty="0">
                <a:solidFill>
                  <a:schemeClr val="tx2">
                    <a:lumMod val="50000"/>
                  </a:schemeClr>
                </a:solidFill>
                <a:effectLst/>
                <a:latin typeface="+mj-ea"/>
                <a:ea typeface="+mj-ea"/>
              </a:rPr>
              <a:t>主題</a:t>
            </a:r>
            <a:r>
              <a:rPr lang="en-US" altLang="zh-TW" sz="2600" b="0" i="0" dirty="0">
                <a:solidFill>
                  <a:schemeClr val="tx2">
                    <a:lumMod val="50000"/>
                  </a:schemeClr>
                </a:solidFill>
                <a:effectLst/>
                <a:latin typeface="+mj-ea"/>
                <a:ea typeface="+mj-ea"/>
              </a:rPr>
              <a:t>:</a:t>
            </a:r>
            <a:endParaRPr lang="zh-TW" altLang="en-US" sz="2600" b="0" i="0" dirty="0">
              <a:solidFill>
                <a:schemeClr val="tx2">
                  <a:lumMod val="50000"/>
                </a:schemeClr>
              </a:solidFill>
              <a:effectLst/>
              <a:latin typeface="+mj-ea"/>
              <a:ea typeface="+mj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TW" altLang="en-US" sz="2600" b="0" i="0" dirty="0">
                <a:solidFill>
                  <a:schemeClr val="tx2">
                    <a:lumMod val="50000"/>
                  </a:schemeClr>
                </a:solidFill>
                <a:effectLst/>
                <a:latin typeface="+mj-ea"/>
                <a:ea typeface="+mj-ea"/>
              </a:rPr>
              <a:t>交換生計畫</a:t>
            </a:r>
            <a:endParaRPr lang="en-US" altLang="zh-TW" sz="2600" b="0" i="0" dirty="0">
              <a:solidFill>
                <a:schemeClr val="tx2">
                  <a:lumMod val="50000"/>
                </a:schemeClr>
              </a:solidFill>
              <a:effectLst/>
              <a:latin typeface="+mj-ea"/>
              <a:ea typeface="+mj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TW" altLang="en-US" sz="2600" b="0" i="0" dirty="0">
                <a:solidFill>
                  <a:schemeClr val="tx2">
                    <a:lumMod val="50000"/>
                  </a:schemeClr>
                </a:solidFill>
                <a:effectLst/>
                <a:latin typeface="+mj-ea"/>
                <a:ea typeface="+mj-ea"/>
              </a:rPr>
              <a:t>雙聯學位計畫</a:t>
            </a:r>
            <a:endParaRPr lang="en-US" altLang="zh-TW" sz="2600" b="0" i="0" dirty="0">
              <a:solidFill>
                <a:schemeClr val="tx2">
                  <a:lumMod val="50000"/>
                </a:schemeClr>
              </a:solidFill>
              <a:effectLst/>
              <a:latin typeface="+mj-ea"/>
              <a:ea typeface="+mj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TW" altLang="en-US" sz="2600" b="0" i="0" dirty="0">
                <a:solidFill>
                  <a:schemeClr val="tx2">
                    <a:lumMod val="50000"/>
                  </a:schemeClr>
                </a:solidFill>
                <a:effectLst/>
                <a:latin typeface="+mj-ea"/>
                <a:ea typeface="+mj-ea"/>
              </a:rPr>
              <a:t>海外寒暑期課程</a:t>
            </a:r>
            <a:endParaRPr lang="en-US" altLang="zh-TW" sz="2600" b="0" i="0" dirty="0">
              <a:solidFill>
                <a:schemeClr val="tx2">
                  <a:lumMod val="50000"/>
                </a:schemeClr>
              </a:solidFill>
              <a:effectLst/>
              <a:latin typeface="+mj-ea"/>
              <a:ea typeface="+mj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TW" altLang="en-US" sz="2600" b="0" i="0" dirty="0">
                <a:solidFill>
                  <a:schemeClr val="tx2">
                    <a:lumMod val="50000"/>
                  </a:schemeClr>
                </a:solidFill>
                <a:effectLst/>
                <a:latin typeface="+mj-ea"/>
                <a:ea typeface="+mj-ea"/>
              </a:rPr>
              <a:t>研究生出席國際會議補助</a:t>
            </a:r>
            <a:endParaRPr lang="en-US" altLang="zh-TW" sz="2600" b="0" i="0" dirty="0">
              <a:solidFill>
                <a:schemeClr val="tx2">
                  <a:lumMod val="50000"/>
                </a:schemeClr>
              </a:solidFill>
              <a:effectLst/>
              <a:latin typeface="+mj-ea"/>
              <a:ea typeface="+mj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TW" altLang="en-US" sz="2600" b="0" i="0" dirty="0">
                <a:solidFill>
                  <a:schemeClr val="tx2">
                    <a:lumMod val="50000"/>
                  </a:schemeClr>
                </a:solidFill>
                <a:effectLst/>
                <a:latin typeface="+mj-ea"/>
                <a:ea typeface="+mj-ea"/>
              </a:rPr>
              <a:t>博士生赴國外短期研究補助</a:t>
            </a:r>
            <a:endParaRPr lang="en-US" altLang="zh-TW" sz="2600" b="0" i="0" dirty="0">
              <a:solidFill>
                <a:schemeClr val="tx2">
                  <a:lumMod val="50000"/>
                </a:schemeClr>
              </a:solidFill>
              <a:effectLst/>
              <a:latin typeface="+mj-ea"/>
              <a:ea typeface="+mj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TW" altLang="en-US" sz="2600" b="0" i="0" dirty="0">
                <a:solidFill>
                  <a:schemeClr val="tx2">
                    <a:lumMod val="50000"/>
                  </a:schemeClr>
                </a:solidFill>
                <a:effectLst/>
                <a:latin typeface="+mj-ea"/>
                <a:ea typeface="+mj-ea"/>
              </a:rPr>
              <a:t>台德三明治計畫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9698513-68A7-45D6-BA81-4DA882B50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68660"/>
            <a:ext cx="4206005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019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壁窗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壁窗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壁窗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壁窗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4724</TotalTime>
  <Words>327</Words>
  <Application>Microsoft Macintosh PowerPoint</Application>
  <PresentationFormat>如螢幕大小 (4:3)</PresentationFormat>
  <Paragraphs>75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7</vt:i4>
      </vt:variant>
      <vt:variant>
        <vt:lpstr>投影片標題</vt:lpstr>
      </vt:variant>
      <vt:variant>
        <vt:i4>8</vt:i4>
      </vt:variant>
    </vt:vector>
  </HeadingPairs>
  <TitlesOfParts>
    <vt:vector size="29" baseType="lpstr">
      <vt:lpstr>華康魏碑體</vt:lpstr>
      <vt:lpstr>微軟正黑體</vt:lpstr>
      <vt:lpstr>標楷體</vt:lpstr>
      <vt:lpstr>Kai</vt:lpstr>
      <vt:lpstr>Arial</vt:lpstr>
      <vt:lpstr>Calibri</vt:lpstr>
      <vt:lpstr>Candara</vt:lpstr>
      <vt:lpstr>Century Schoolbook</vt:lpstr>
      <vt:lpstr>Georgia</vt:lpstr>
      <vt:lpstr>Symbol</vt:lpstr>
      <vt:lpstr>Times New Roman</vt:lpstr>
      <vt:lpstr>Verdana</vt:lpstr>
      <vt:lpstr>Wingdings</vt:lpstr>
      <vt:lpstr>Wingdings 2</vt:lpstr>
      <vt:lpstr>壁窗</vt:lpstr>
      <vt:lpstr>2_波形</vt:lpstr>
      <vt:lpstr>自定义设计方案</vt:lpstr>
      <vt:lpstr>波形</vt:lpstr>
      <vt:lpstr>1_自訂設計</vt:lpstr>
      <vt:lpstr>3_波形</vt:lpstr>
      <vt:lpstr>4_波形</vt:lpstr>
      <vt:lpstr>PowerPoint 簡報</vt:lpstr>
      <vt:lpstr>PowerPoint 簡報</vt:lpstr>
      <vt:lpstr>課程特色</vt:lpstr>
      <vt:lpstr>PowerPoint 簡報</vt:lpstr>
      <vt:lpstr>PowerPoint 簡報</vt:lpstr>
      <vt:lpstr>PowerPoint 簡報</vt:lpstr>
      <vt:lpstr>PowerPoint 簡報</vt:lpstr>
      <vt:lpstr>交換生、雙聯學位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Microsoft Office 使用者</cp:lastModifiedBy>
  <cp:revision>585</cp:revision>
  <cp:lastPrinted>2013-11-18T08:44:10Z</cp:lastPrinted>
  <dcterms:created xsi:type="dcterms:W3CDTF">2009-07-13T01:51:33Z</dcterms:created>
  <dcterms:modified xsi:type="dcterms:W3CDTF">2026-02-25T05:21:01Z</dcterms:modified>
</cp:coreProperties>
</file>