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8" r:id="rId1"/>
  </p:sldMasterIdLst>
  <p:handoutMasterIdLst>
    <p:handoutMasterId r:id="rId5"/>
  </p:handoutMasterIdLst>
  <p:sldIdLst>
    <p:sldId id="256" r:id="rId2"/>
    <p:sldId id="258" r:id="rId3"/>
    <p:sldId id="257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1"/>
    <p:restoredTop sz="96197"/>
  </p:normalViewPr>
  <p:slideViewPr>
    <p:cSldViewPr snapToGrid="0" snapToObjects="1">
      <p:cViewPr varScale="1">
        <p:scale>
          <a:sx n="120" d="100"/>
          <a:sy n="120" d="100"/>
        </p:scale>
        <p:origin x="216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3" d="100"/>
          <a:sy n="93" d="100"/>
        </p:scale>
        <p:origin x="2440" y="21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F9D8602-30D4-794E-943D-8F82CF505AA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A19969-D9AE-A349-BA09-9CED7FFA5EA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8CB7B1-003F-2A4A-82CD-25EC70249A62}" type="datetimeFigureOut">
              <a:rPr lang="en-US" smtClean="0"/>
              <a:t>2/25/26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7DE019-6507-7449-95E7-C96EBE2AF89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D672A5-81DE-5943-B193-F50885F484D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3802D1-67EB-2A4F-8A02-6B48F14C2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02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96EDE11-CFB4-7340-B640-48BFB118FF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5676374" y="823803"/>
            <a:ext cx="6092839" cy="6172311"/>
          </a:xfrm>
          <a:prstGeom prst="rect">
            <a:avLst/>
          </a:prstGeom>
          <a:effectLst/>
          <a:scene3d>
            <a:camera prst="perspectiveHeroicExtremeLeftFacing"/>
            <a:lightRig rig="balanced" dir="t"/>
          </a:scene3d>
          <a:sp3d prstMaterial="flat"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6BAB3-2CB5-CF48-B713-017309BDE871}" type="datetimeFigureOut">
              <a:rPr lang="en-US" smtClean="0"/>
              <a:t>2/25/26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6893C-C54C-B24D-97FD-125519242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549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6BAB3-2CB5-CF48-B713-017309BDE871}" type="datetimeFigureOut">
              <a:rPr lang="en-US" smtClean="0"/>
              <a:t>2/25/26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6893C-C54C-B24D-97FD-125519242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636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6BAB3-2CB5-CF48-B713-017309BDE871}" type="datetimeFigureOut">
              <a:rPr lang="en-US" smtClean="0"/>
              <a:t>2/25/26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6893C-C54C-B24D-97FD-125519242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278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6BAB3-2CB5-CF48-B713-017309BDE871}" type="datetimeFigureOut">
              <a:rPr lang="en-US" smtClean="0"/>
              <a:t>2/25/26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6893C-C54C-B24D-97FD-12551924249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E480B6C-EB6E-8A45-871F-4282E34E60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7827818" y="2488127"/>
            <a:ext cx="4806487" cy="4869180"/>
          </a:xfrm>
          <a:prstGeom prst="rect">
            <a:avLst/>
          </a:prstGeom>
          <a:effectLst/>
          <a:scene3d>
            <a:camera prst="perspectiveHeroicExtremeLeftFacing"/>
            <a:lightRig rig="balanced" dir="t"/>
          </a:scene3d>
          <a:sp3d prstMaterial="flat"/>
        </p:spPr>
      </p:pic>
    </p:spTree>
    <p:extLst>
      <p:ext uri="{BB962C8B-B14F-4D97-AF65-F5344CB8AC3E}">
        <p14:creationId xmlns:p14="http://schemas.microsoft.com/office/powerpoint/2010/main" val="3331032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6BAB3-2CB5-CF48-B713-017309BDE871}" type="datetimeFigureOut">
              <a:rPr lang="en-US" smtClean="0"/>
              <a:t>2/25/26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6893C-C54C-B24D-97FD-125519242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121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6BAB3-2CB5-CF48-B713-017309BDE871}" type="datetimeFigureOut">
              <a:rPr lang="en-US" smtClean="0"/>
              <a:t>2/25/26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6893C-C54C-B24D-97FD-125519242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094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6BAB3-2CB5-CF48-B713-017309BDE871}" type="datetimeFigureOut">
              <a:rPr lang="en-US" smtClean="0"/>
              <a:t>2/25/26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6893C-C54C-B24D-97FD-125519242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646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6BAB3-2CB5-CF48-B713-017309BDE871}" type="datetimeFigureOut">
              <a:rPr lang="en-US" smtClean="0"/>
              <a:t>2/25/26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6893C-C54C-B24D-97FD-125519242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295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6BAB3-2CB5-CF48-B713-017309BDE871}" type="datetimeFigureOut">
              <a:rPr lang="en-US" smtClean="0"/>
              <a:t>2/25/26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6893C-C54C-B24D-97FD-125519242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806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6BAB3-2CB5-CF48-B713-017309BDE871}" type="datetimeFigureOut">
              <a:rPr lang="en-US" smtClean="0"/>
              <a:t>2/25/26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6893C-C54C-B24D-97FD-125519242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235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6BAB3-2CB5-CF48-B713-017309BDE871}" type="datetimeFigureOut">
              <a:rPr lang="en-US" smtClean="0"/>
              <a:t>2/25/26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6893C-C54C-B24D-97FD-125519242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206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6BAB3-2CB5-CF48-B713-017309BDE871}" type="datetimeFigureOut">
              <a:rPr lang="en-US" smtClean="0"/>
              <a:t>2/25/26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E6893C-C54C-B24D-97FD-125519242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164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6507C-F692-7646-A04D-E1B556FF5F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165" y="512906"/>
            <a:ext cx="11855669" cy="5536202"/>
          </a:xfrm>
        </p:spPr>
        <p:txBody>
          <a:bodyPr>
            <a:normAutofit/>
          </a:bodyPr>
          <a:lstStyle/>
          <a:p>
            <a:r>
              <a:rPr lang="zh-TW" altLang="en-US" sz="6600" b="1" dirty="0">
                <a:latin typeface="Noto Sans CJK TC Regular" panose="020B0500000000000000" pitchFamily="34" charset="-128"/>
                <a:ea typeface="Noto Sans CJK TC Regular" panose="020B0500000000000000" pitchFamily="34" charset="-128"/>
              </a:rPr>
              <a:t>成大地科：從地函到太空</a:t>
            </a:r>
            <a:br>
              <a:rPr lang="en-US" altLang="zh-TW" sz="6600" b="1" dirty="0">
                <a:latin typeface="Noto Sans CJK TC Regular" panose="020B0500000000000000" pitchFamily="34" charset="-128"/>
                <a:ea typeface="Noto Sans CJK TC Regular" panose="020B0500000000000000" pitchFamily="34" charset="-128"/>
              </a:rPr>
            </a:br>
            <a:br>
              <a:rPr lang="en-US" altLang="zh-TW" sz="6600" b="1" dirty="0">
                <a:latin typeface="Noto Sans CJK TC Regular" panose="020B0500000000000000" pitchFamily="34" charset="-128"/>
                <a:ea typeface="Noto Sans CJK TC Regular" panose="020B0500000000000000" pitchFamily="34" charset="-128"/>
              </a:rPr>
            </a:br>
            <a:r>
              <a:rPr lang="zh-TW" altLang="en-US" sz="4200" dirty="0">
                <a:latin typeface="Noto Sans CJK TC Regular" panose="020B0500000000000000" pitchFamily="34" charset="-128"/>
                <a:ea typeface="Noto Sans CJK TC Regular" panose="020B0500000000000000" pitchFamily="34" charset="-128"/>
              </a:rPr>
              <a:t>研究地球系統 </a:t>
            </a:r>
            <a:r>
              <a:rPr lang="en-US" altLang="zh-TW" sz="4200" dirty="0">
                <a:latin typeface="Noto Sans CJK TC Regular" panose="020B0500000000000000" pitchFamily="34" charset="-128"/>
                <a:ea typeface="Noto Sans CJK TC Regular" panose="020B0500000000000000" pitchFamily="34" charset="-128"/>
              </a:rPr>
              <a:t>× </a:t>
            </a:r>
            <a:r>
              <a:rPr lang="zh-TW" altLang="en-US" sz="4200" dirty="0">
                <a:latin typeface="Noto Sans CJK TC Regular" panose="020B0500000000000000" pitchFamily="34" charset="-128"/>
                <a:ea typeface="Noto Sans CJK TC Regular" panose="020B0500000000000000" pitchFamily="34" charset="-128"/>
              </a:rPr>
              <a:t>培養跨域能力 </a:t>
            </a:r>
            <a:r>
              <a:rPr lang="en-US" altLang="zh-TW" sz="4200" dirty="0">
                <a:latin typeface="Noto Sans CJK TC Regular" panose="020B0500000000000000" pitchFamily="34" charset="-128"/>
                <a:ea typeface="Noto Sans CJK TC Regular" panose="020B0500000000000000" pitchFamily="34" charset="-128"/>
              </a:rPr>
              <a:t>× </a:t>
            </a:r>
            <a:r>
              <a:rPr lang="zh-TW" altLang="en-US" sz="4200" dirty="0">
                <a:latin typeface="Noto Sans CJK TC Regular" panose="020B0500000000000000" pitchFamily="34" charset="-128"/>
                <a:ea typeface="Noto Sans CJK TC Regular" panose="020B0500000000000000" pitchFamily="34" charset="-128"/>
              </a:rPr>
              <a:t>面對未來挑戰</a:t>
            </a:r>
            <a:br>
              <a:rPr lang="en-US" altLang="zh-TW" sz="4200" dirty="0">
                <a:latin typeface="Noto Sans CJK TC Regular" panose="020B0500000000000000" pitchFamily="34" charset="-128"/>
                <a:ea typeface="Noto Sans CJK TC Regular" panose="020B0500000000000000" pitchFamily="34" charset="-128"/>
              </a:rPr>
            </a:br>
            <a:br>
              <a:rPr lang="en-US" altLang="zh-TW" sz="4200" dirty="0">
                <a:latin typeface="Noto Sans CJK TC Regular" panose="020B0500000000000000" pitchFamily="34" charset="-128"/>
                <a:ea typeface="Noto Sans CJK TC Regular" panose="020B0500000000000000" pitchFamily="34" charset="-128"/>
              </a:rPr>
            </a:br>
            <a:r>
              <a:rPr lang="en-US" sz="4200" dirty="0">
                <a:latin typeface="Noto Sans CJK TC Regular" panose="020B0500000000000000" pitchFamily="34" charset="-128"/>
                <a:ea typeface="Noto Sans CJK TC Regular" panose="020B0500000000000000" pitchFamily="34" charset="-128"/>
              </a:rPr>
              <a:t>🔹 </a:t>
            </a:r>
            <a:r>
              <a:rPr lang="zh-TW" altLang="en-US" sz="4200" dirty="0">
                <a:latin typeface="Noto Sans CJK TC Regular" panose="020B0500000000000000" pitchFamily="34" charset="-128"/>
                <a:ea typeface="Noto Sans CJK TC Regular" panose="020B0500000000000000" pitchFamily="34" charset="-128"/>
              </a:rPr>
              <a:t>讀懂地球的訊號</a:t>
            </a:r>
            <a:br>
              <a:rPr lang="zh-TW" altLang="en-US" sz="4200" dirty="0">
                <a:latin typeface="Noto Sans CJK TC Regular" panose="020B0500000000000000" pitchFamily="34" charset="-128"/>
                <a:ea typeface="Noto Sans CJK TC Regular" panose="020B0500000000000000" pitchFamily="34" charset="-128"/>
              </a:rPr>
            </a:br>
            <a:r>
              <a:rPr lang="en-US" sz="4200" dirty="0">
                <a:latin typeface="Noto Sans CJK TC Regular" panose="020B0500000000000000" pitchFamily="34" charset="-128"/>
                <a:ea typeface="Noto Sans CJK TC Regular" panose="020B0500000000000000" pitchFamily="34" charset="-128"/>
              </a:rPr>
              <a:t>🔹 </a:t>
            </a:r>
            <a:r>
              <a:rPr lang="zh-TW" altLang="en-US" sz="4200" dirty="0">
                <a:latin typeface="Noto Sans CJK TC Regular" panose="020B0500000000000000" pitchFamily="34" charset="-128"/>
                <a:ea typeface="Noto Sans CJK TC Regular" panose="020B0500000000000000" pitchFamily="34" charset="-128"/>
              </a:rPr>
              <a:t>用科技解決真實問題</a:t>
            </a:r>
            <a:br>
              <a:rPr lang="zh-TW" altLang="en-US" sz="4200" dirty="0">
                <a:latin typeface="Noto Sans CJK TC Regular" panose="020B0500000000000000" pitchFamily="34" charset="-128"/>
                <a:ea typeface="Noto Sans CJK TC Regular" panose="020B0500000000000000" pitchFamily="34" charset="-128"/>
              </a:rPr>
            </a:br>
            <a:r>
              <a:rPr lang="en-US" sz="4200" dirty="0">
                <a:latin typeface="Noto Sans CJK TC Regular" panose="020B0500000000000000" pitchFamily="34" charset="-128"/>
                <a:ea typeface="Noto Sans CJK TC Regular" panose="020B0500000000000000" pitchFamily="34" charset="-128"/>
              </a:rPr>
              <a:t>🔹 </a:t>
            </a:r>
            <a:r>
              <a:rPr lang="zh-TW" altLang="en-US" sz="4200" dirty="0">
                <a:latin typeface="Noto Sans CJK TC Regular" panose="020B0500000000000000" pitchFamily="34" charset="-128"/>
                <a:ea typeface="Noto Sans CJK TC Regular" panose="020B0500000000000000" pitchFamily="34" charset="-128"/>
              </a:rPr>
              <a:t>用</a:t>
            </a:r>
            <a:r>
              <a:rPr lang="en-US" sz="4200" dirty="0">
                <a:latin typeface="Noto Sans CJK TC Regular" panose="020B0500000000000000" pitchFamily="34" charset="-128"/>
                <a:ea typeface="Noto Sans CJK TC Regular" panose="020B0500000000000000" pitchFamily="34" charset="-128"/>
              </a:rPr>
              <a:t>AI</a:t>
            </a:r>
            <a:r>
              <a:rPr lang="zh-TW" altLang="en-US" sz="4200" dirty="0">
                <a:latin typeface="Noto Sans CJK TC Regular" panose="020B0500000000000000" pitchFamily="34" charset="-128"/>
                <a:ea typeface="Noto Sans CJK TC Regular" panose="020B0500000000000000" pitchFamily="34" charset="-128"/>
              </a:rPr>
              <a:t>與數據理解世界</a:t>
            </a:r>
            <a:endParaRPr lang="en-US" sz="4200" dirty="0">
              <a:latin typeface="Noto Sans CJK TC Regular" panose="020B0500000000000000" pitchFamily="34" charset="-128"/>
              <a:ea typeface="Noto Sans CJK TC Regular" panose="020B0500000000000000" pitchFamily="34" charset="-12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06A2E3-F96D-223B-1402-5ECA0E622B50}"/>
              </a:ext>
            </a:extLst>
          </p:cNvPr>
          <p:cNvSpPr txBox="1"/>
          <p:nvPr/>
        </p:nvSpPr>
        <p:spPr>
          <a:xfrm>
            <a:off x="168165" y="6150114"/>
            <a:ext cx="45768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dirty="0">
                <a:latin typeface="Noto Sans CJK TC Regular" panose="020B0500000000000000" pitchFamily="34" charset="-128"/>
                <a:ea typeface="Noto Sans CJK TC Regular" panose="020B0500000000000000" pitchFamily="34" charset="-128"/>
              </a:rPr>
              <a:t>成大地科系網頁</a:t>
            </a:r>
            <a:endParaRPr lang="en-US" altLang="zh-TW" sz="2000" dirty="0">
              <a:latin typeface="Noto Sans CJK TC Regular" panose="020B0500000000000000" pitchFamily="34" charset="-128"/>
              <a:ea typeface="Noto Sans CJK TC Regular" panose="020B0500000000000000" pitchFamily="34" charset="-128"/>
            </a:endParaRPr>
          </a:p>
          <a:p>
            <a:r>
              <a:rPr lang="en-US" sz="2000" dirty="0">
                <a:latin typeface="Noto Sans CJK TC Regular" panose="020B0500000000000000" pitchFamily="34" charset="-128"/>
                <a:ea typeface="Noto Sans CJK TC Regular" panose="020B0500000000000000" pitchFamily="34" charset="-128"/>
              </a:rPr>
              <a:t>https://</a:t>
            </a:r>
            <a:r>
              <a:rPr lang="en-US" sz="2000" dirty="0" err="1">
                <a:latin typeface="Noto Sans CJK TC Regular" panose="020B0500000000000000" pitchFamily="34" charset="-128"/>
                <a:ea typeface="Noto Sans CJK TC Regular" panose="020B0500000000000000" pitchFamily="34" charset="-128"/>
              </a:rPr>
              <a:t>earth.ncku.edu.tw</a:t>
            </a:r>
            <a:r>
              <a:rPr lang="en-US" sz="2000" dirty="0">
                <a:latin typeface="Noto Sans CJK TC Regular" panose="020B0500000000000000" pitchFamily="34" charset="-128"/>
                <a:ea typeface="Noto Sans CJK TC Regular" panose="020B0500000000000000" pitchFamily="34" charset="-128"/>
              </a:rPr>
              <a:t>/</a:t>
            </a:r>
            <a:r>
              <a:rPr lang="en-US" sz="2000" dirty="0" err="1">
                <a:latin typeface="Noto Sans CJK TC Regular" panose="020B0500000000000000" pitchFamily="34" charset="-128"/>
                <a:ea typeface="Noto Sans CJK TC Regular" panose="020B0500000000000000" pitchFamily="34" charset="-128"/>
              </a:rPr>
              <a:t>index.php</a:t>
            </a:r>
            <a:endParaRPr lang="en-US" sz="2000" dirty="0">
              <a:latin typeface="Noto Sans CJK TC Regular" panose="020B0500000000000000" pitchFamily="34" charset="-128"/>
              <a:ea typeface="Noto Sans CJK TC Regular" panose="020B0500000000000000" pitchFamily="34" charset="-128"/>
            </a:endParaRPr>
          </a:p>
        </p:txBody>
      </p:sp>
      <p:pic>
        <p:nvPicPr>
          <p:cNvPr id="10" name="Picture 9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0EA6E350-6752-CB60-8B90-A482094F4D2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706" t="6918" r="8127" b="8215"/>
          <a:stretch>
            <a:fillRect/>
          </a:stretch>
        </p:blipFill>
        <p:spPr>
          <a:xfrm>
            <a:off x="168165" y="3919261"/>
            <a:ext cx="2162382" cy="218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038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landscape with a volcano and a planet&#10;&#10;AI-generated content may be incorrect.">
            <a:extLst>
              <a:ext uri="{FF2B5EF4-FFF2-40B4-BE49-F238E27FC236}">
                <a16:creationId xmlns:a16="http://schemas.microsoft.com/office/drawing/2014/main" id="{AAFF2245-284F-740D-CCB3-01F8667DD0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14262" r="8200"/>
          <a:stretch>
            <a:fillRect/>
          </a:stretch>
        </p:blipFill>
        <p:spPr>
          <a:xfrm>
            <a:off x="4215617" y="0"/>
            <a:ext cx="7976383" cy="6858000"/>
          </a:xfrm>
          <a:prstGeom prst="rect">
            <a:avLst/>
          </a:prstGeom>
          <a:effectLst>
            <a:softEdge rad="313758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05F66B6-A9A2-8817-D32E-C6AAAFE993BB}"/>
              </a:ext>
            </a:extLst>
          </p:cNvPr>
          <p:cNvSpPr txBox="1"/>
          <p:nvPr/>
        </p:nvSpPr>
        <p:spPr>
          <a:xfrm>
            <a:off x="211014" y="1426356"/>
            <a:ext cx="4004603" cy="52014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b="1" i="0" u="none" strike="noStrike" dirty="0">
                <a:solidFill>
                  <a:srgbClr val="000000"/>
                </a:solidFill>
                <a:effectLst/>
                <a:latin typeface="Noto Sans CJK TC Regular" panose="020B0500000000000000" pitchFamily="34" charset="-128"/>
                <a:ea typeface="Noto Sans CJK TC Regular" panose="020B0500000000000000" pitchFamily="34" charset="-128"/>
              </a:rPr>
              <a:t>GNSS/</a:t>
            </a:r>
            <a:r>
              <a:rPr lang="zh-TW" altLang="en-US" sz="2800" b="1" i="0" u="none" strike="noStrike" dirty="0">
                <a:solidFill>
                  <a:srgbClr val="000000"/>
                </a:solidFill>
                <a:effectLst/>
                <a:latin typeface="Noto Sans CJK TC Regular" panose="020B0500000000000000" pitchFamily="34" charset="-128"/>
                <a:ea typeface="Noto Sans CJK TC Regular" panose="020B0500000000000000" pitchFamily="34" charset="-128"/>
              </a:rPr>
              <a:t>衛星遙測</a:t>
            </a:r>
            <a:endParaRPr lang="zh-TW" altLang="en-US" sz="2800" b="1" dirty="0">
              <a:effectLst/>
              <a:latin typeface="Noto Sans CJK TC Regular" panose="020B0500000000000000" pitchFamily="34" charset="-128"/>
              <a:ea typeface="Noto Sans CJK TC Regular" panose="020B0500000000000000" pitchFamily="34" charset="-128"/>
            </a:endParaRPr>
          </a:p>
          <a:p>
            <a:pPr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zh-TW" altLang="en-US" sz="2800" b="1" i="0" u="none" strike="noStrike" dirty="0">
                <a:solidFill>
                  <a:srgbClr val="000000"/>
                </a:solidFill>
                <a:effectLst/>
                <a:latin typeface="Noto Sans CJK TC Regular" panose="020B0500000000000000" pitchFamily="34" charset="-128"/>
                <a:ea typeface="Noto Sans CJK TC Regular" panose="020B0500000000000000" pitchFamily="34" charset="-128"/>
              </a:rPr>
              <a:t>太空與電離層</a:t>
            </a:r>
            <a:endParaRPr lang="zh-TW" altLang="en-US" sz="2800" b="1" dirty="0">
              <a:effectLst/>
              <a:latin typeface="Noto Sans CJK TC Regular" panose="020B0500000000000000" pitchFamily="34" charset="-128"/>
              <a:ea typeface="Noto Sans CJK TC Regular" panose="020B0500000000000000" pitchFamily="34" charset="-128"/>
            </a:endParaRPr>
          </a:p>
          <a:p>
            <a:pPr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zh-TW" altLang="en-US" sz="2800" b="1" i="0" u="none" strike="noStrike" dirty="0">
                <a:solidFill>
                  <a:srgbClr val="000000"/>
                </a:solidFill>
                <a:effectLst/>
                <a:latin typeface="Noto Sans CJK TC Regular" panose="020B0500000000000000" pitchFamily="34" charset="-128"/>
                <a:ea typeface="Noto Sans CJK TC Regular" panose="020B0500000000000000" pitchFamily="34" charset="-128"/>
              </a:rPr>
              <a:t>海洋與環境</a:t>
            </a:r>
            <a:endParaRPr lang="zh-TW" altLang="en-US" sz="2800" b="1" dirty="0">
              <a:effectLst/>
              <a:latin typeface="Noto Sans CJK TC Regular" panose="020B0500000000000000" pitchFamily="34" charset="-128"/>
              <a:ea typeface="Noto Sans CJK TC Regular" panose="020B0500000000000000" pitchFamily="34" charset="-128"/>
            </a:endParaRPr>
          </a:p>
          <a:p>
            <a:pPr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zh-TW" altLang="en-US" sz="2800" b="1" i="0" u="none" strike="noStrike" dirty="0">
                <a:solidFill>
                  <a:srgbClr val="000000"/>
                </a:solidFill>
                <a:effectLst/>
                <a:latin typeface="Noto Sans CJK TC Regular" panose="020B0500000000000000" pitchFamily="34" charset="-128"/>
                <a:ea typeface="Noto Sans CJK TC Regular" panose="020B0500000000000000" pitchFamily="34" charset="-128"/>
              </a:rPr>
              <a:t>地質防災監測</a:t>
            </a:r>
            <a:r>
              <a:rPr lang="en-US" altLang="zh-TW" sz="2800" b="1" i="0" u="none" strike="noStrike" dirty="0">
                <a:solidFill>
                  <a:srgbClr val="000000"/>
                </a:solidFill>
                <a:effectLst/>
                <a:latin typeface="Noto Sans CJK TC Regular" panose="020B0500000000000000" pitchFamily="34" charset="-128"/>
                <a:ea typeface="Noto Sans CJK TC Regular" panose="020B0500000000000000" pitchFamily="34" charset="-128"/>
              </a:rPr>
              <a:t>/</a:t>
            </a:r>
            <a:r>
              <a:rPr lang="zh-TW" altLang="en-US" sz="2800" b="1" i="0" u="none" strike="noStrike" dirty="0">
                <a:solidFill>
                  <a:srgbClr val="000000"/>
                </a:solidFill>
                <a:effectLst/>
                <a:latin typeface="Noto Sans CJK TC Regular" panose="020B0500000000000000" pitchFamily="34" charset="-128"/>
                <a:ea typeface="Noto Sans CJK TC Regular" panose="020B0500000000000000" pitchFamily="34" charset="-128"/>
              </a:rPr>
              <a:t>工程地質</a:t>
            </a:r>
            <a:endParaRPr lang="zh-TW" altLang="en-US" sz="2800" b="1" dirty="0">
              <a:effectLst/>
              <a:latin typeface="Noto Sans CJK TC Regular" panose="020B0500000000000000" pitchFamily="34" charset="-128"/>
              <a:ea typeface="Noto Sans CJK TC Regular" panose="020B0500000000000000" pitchFamily="34" charset="-128"/>
            </a:endParaRPr>
          </a:p>
          <a:p>
            <a:pPr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zh-TW" altLang="en-US" sz="2800" b="1" i="0" u="none" strike="noStrike" dirty="0">
                <a:solidFill>
                  <a:srgbClr val="000000"/>
                </a:solidFill>
                <a:effectLst/>
                <a:latin typeface="Noto Sans CJK TC Regular" panose="020B0500000000000000" pitchFamily="34" charset="-128"/>
                <a:ea typeface="Noto Sans CJK TC Regular" panose="020B0500000000000000" pitchFamily="34" charset="-128"/>
              </a:rPr>
              <a:t>能源與永續</a:t>
            </a:r>
            <a:endParaRPr lang="zh-TW" altLang="en-US" sz="2800" b="1" dirty="0">
              <a:effectLst/>
              <a:latin typeface="Noto Sans CJK TC Regular" panose="020B0500000000000000" pitchFamily="34" charset="-128"/>
              <a:ea typeface="Noto Sans CJK TC Regular" panose="020B0500000000000000" pitchFamily="34" charset="-128"/>
            </a:endParaRPr>
          </a:p>
          <a:p>
            <a:pPr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zh-TW" altLang="en-US" sz="2800" b="1" i="0" u="none" strike="noStrike" dirty="0">
                <a:solidFill>
                  <a:srgbClr val="000000"/>
                </a:solidFill>
                <a:effectLst/>
                <a:latin typeface="Noto Sans CJK TC Regular" panose="020B0500000000000000" pitchFamily="34" charset="-128"/>
                <a:ea typeface="Noto Sans CJK TC Regular" panose="020B0500000000000000" pitchFamily="34" charset="-128"/>
              </a:rPr>
              <a:t>地殼與構造</a:t>
            </a:r>
            <a:endParaRPr lang="zh-TW" altLang="en-US" sz="2800" b="1" dirty="0">
              <a:effectLst/>
              <a:latin typeface="Noto Sans CJK TC Regular" panose="020B0500000000000000" pitchFamily="34" charset="-128"/>
              <a:ea typeface="Noto Sans CJK TC Regular" panose="020B0500000000000000" pitchFamily="34" charset="-128"/>
            </a:endParaRPr>
          </a:p>
          <a:p>
            <a:pPr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zh-TW" altLang="en-US" sz="2800" b="1" i="0" u="none" strike="noStrike" dirty="0">
                <a:solidFill>
                  <a:srgbClr val="000000"/>
                </a:solidFill>
                <a:effectLst/>
                <a:latin typeface="Noto Sans CJK TC Regular" panose="020B0500000000000000" pitchFamily="34" charset="-128"/>
                <a:ea typeface="Noto Sans CJK TC Regular" panose="020B0500000000000000" pitchFamily="34" charset="-128"/>
              </a:rPr>
              <a:t>地震防災</a:t>
            </a:r>
            <a:endParaRPr lang="zh-TW" altLang="en-US" sz="2800" b="1" dirty="0">
              <a:effectLst/>
              <a:latin typeface="Noto Sans CJK TC Regular" panose="020B0500000000000000" pitchFamily="34" charset="-128"/>
              <a:ea typeface="Noto Sans CJK TC Regular" panose="020B0500000000000000" pitchFamily="34" charset="-128"/>
            </a:endParaRPr>
          </a:p>
          <a:p>
            <a:pPr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zh-TW" altLang="en-US" sz="2800" b="1" i="0" u="none" strike="noStrike" dirty="0">
                <a:solidFill>
                  <a:srgbClr val="000000"/>
                </a:solidFill>
                <a:effectLst/>
                <a:latin typeface="Noto Sans CJK TC Regular" panose="020B0500000000000000" pitchFamily="34" charset="-128"/>
                <a:ea typeface="Noto Sans CJK TC Regular" panose="020B0500000000000000" pitchFamily="34" charset="-128"/>
              </a:rPr>
              <a:t>礦物物理</a:t>
            </a:r>
            <a:r>
              <a:rPr lang="en-US" altLang="zh-TW" sz="2800" b="1" i="0" u="none" strike="noStrike" dirty="0">
                <a:solidFill>
                  <a:srgbClr val="000000"/>
                </a:solidFill>
                <a:effectLst/>
                <a:latin typeface="Noto Sans CJK TC Regular" panose="020B0500000000000000" pitchFamily="34" charset="-128"/>
                <a:ea typeface="Noto Sans CJK TC Regular" panose="020B0500000000000000" pitchFamily="34" charset="-128"/>
              </a:rPr>
              <a:t>&amp;</a:t>
            </a:r>
            <a:r>
              <a:rPr lang="zh-TW" altLang="en-US" sz="2800" b="1" i="0" u="none" strike="noStrike" dirty="0">
                <a:solidFill>
                  <a:srgbClr val="000000"/>
                </a:solidFill>
                <a:effectLst/>
                <a:latin typeface="Noto Sans CJK TC Regular" panose="020B0500000000000000" pitchFamily="34" charset="-128"/>
                <a:ea typeface="Noto Sans CJK TC Regular" panose="020B0500000000000000" pitchFamily="34" charset="-128"/>
              </a:rPr>
              <a:t>半導體科技</a:t>
            </a:r>
            <a:endParaRPr lang="zh-TW" altLang="en-US" sz="2800" b="1" dirty="0">
              <a:effectLst/>
              <a:latin typeface="Noto Sans CJK TC Regular" panose="020B0500000000000000" pitchFamily="34" charset="-128"/>
              <a:ea typeface="Noto Sans CJK TC Regular" panose="020B0500000000000000" pitchFamily="34" charset="-128"/>
            </a:endParaRPr>
          </a:p>
          <a:p>
            <a:pPr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zh-TW" altLang="en-US" sz="2800" b="1" i="0" u="none" strike="noStrike" dirty="0">
                <a:solidFill>
                  <a:srgbClr val="000000"/>
                </a:solidFill>
                <a:effectLst/>
                <a:latin typeface="Noto Sans CJK TC Regular" panose="020B0500000000000000" pitchFamily="34" charset="-128"/>
                <a:ea typeface="Noto Sans CJK TC Regular" panose="020B0500000000000000" pitchFamily="34" charset="-128"/>
              </a:rPr>
              <a:t>深部地球</a:t>
            </a:r>
            <a:endParaRPr lang="en-US" sz="2800" b="1" dirty="0">
              <a:latin typeface="Noto Sans CJK TC Regular" panose="020B0500000000000000" pitchFamily="34" charset="-128"/>
              <a:ea typeface="Noto Sans CJK TC Regular" panose="020B0500000000000000" pitchFamily="34" charset="-12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2C1F35-BF09-B267-C1D3-2C0729A91128}"/>
              </a:ext>
            </a:extLst>
          </p:cNvPr>
          <p:cNvSpPr txBox="1"/>
          <p:nvPr/>
        </p:nvSpPr>
        <p:spPr>
          <a:xfrm>
            <a:off x="657441" y="272806"/>
            <a:ext cx="31806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5400" b="1" dirty="0">
                <a:latin typeface="Noto Sans CJK TC Regular" panose="020B0500000000000000" pitchFamily="34" charset="-128"/>
                <a:ea typeface="Noto Sans CJK TC Regular" panose="020B0500000000000000" pitchFamily="34" charset="-128"/>
              </a:rPr>
              <a:t>研究面向 </a:t>
            </a:r>
            <a:endParaRPr lang="en-US" sz="5400" b="1" dirty="0">
              <a:latin typeface="Noto Sans CJK TC Regular" panose="020B0500000000000000" pitchFamily="34" charset="-128"/>
              <a:ea typeface="Noto Sans CJK TC Regular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33057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ollage of different types of land and water&#10;&#10;AI-generated content may be incorrect.">
            <a:extLst>
              <a:ext uri="{FF2B5EF4-FFF2-40B4-BE49-F238E27FC236}">
                <a16:creationId xmlns:a16="http://schemas.microsoft.com/office/drawing/2014/main" id="{2C1EC64D-220F-3CA2-D762-C17A7BB4A7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5583" r="2703"/>
          <a:stretch>
            <a:fillRect/>
          </a:stretch>
        </p:blipFill>
        <p:spPr>
          <a:xfrm>
            <a:off x="1915551" y="741936"/>
            <a:ext cx="8360898" cy="6077522"/>
          </a:xfrm>
          <a:prstGeom prst="rect">
            <a:avLst/>
          </a:prstGeom>
          <a:effectLst>
            <a:softEdge rad="496901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9B021C4-9A0B-B0B7-E46A-AA5BAF955B68}"/>
              </a:ext>
            </a:extLst>
          </p:cNvPr>
          <p:cNvSpPr txBox="1"/>
          <p:nvPr/>
        </p:nvSpPr>
        <p:spPr>
          <a:xfrm>
            <a:off x="0" y="4066689"/>
            <a:ext cx="2428870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Noto Sans CJK TC Regular" panose="020B0500000000000000" pitchFamily="34" charset="-128"/>
                <a:ea typeface="Noto Sans CJK TC Regular" panose="020B0500000000000000" pitchFamily="34" charset="-128"/>
              </a:rPr>
              <a:t> 💻 </a:t>
            </a:r>
            <a:r>
              <a:rPr lang="zh-TW" altLang="en-US" sz="2400" b="1" dirty="0">
                <a:latin typeface="Noto Sans CJK TC Regular" panose="020B0500000000000000" pitchFamily="34" charset="-128"/>
                <a:ea typeface="Noto Sans CJK TC Regular" panose="020B0500000000000000" pitchFamily="34" charset="-128"/>
              </a:rPr>
              <a:t>礦物</a:t>
            </a:r>
            <a:r>
              <a:rPr lang="en-US" altLang="zh-TW" sz="2400" b="1" dirty="0">
                <a:latin typeface="Noto Sans CJK TC Regular" panose="020B0500000000000000" pitchFamily="34" charset="-128"/>
                <a:ea typeface="Noto Sans CJK TC Regular" panose="020B0500000000000000" pitchFamily="34" charset="-128"/>
              </a:rPr>
              <a:t>&amp;</a:t>
            </a:r>
            <a:r>
              <a:rPr lang="zh-TW" altLang="en-US" sz="2400" b="1" dirty="0">
                <a:latin typeface="Noto Sans CJK TC Regular" panose="020B0500000000000000" pitchFamily="34" charset="-128"/>
                <a:ea typeface="Noto Sans CJK TC Regular" panose="020B0500000000000000" pitchFamily="34" charset="-128"/>
              </a:rPr>
              <a:t>半導體</a:t>
            </a:r>
            <a:endParaRPr lang="en-US" altLang="zh-TW" sz="2400" b="1" dirty="0">
              <a:latin typeface="Noto Sans CJK TC Regular" panose="020B0500000000000000" pitchFamily="34" charset="-128"/>
              <a:ea typeface="Noto Sans CJK TC Regular" panose="020B0500000000000000" pitchFamily="34" charset="-128"/>
            </a:endParaRPr>
          </a:p>
          <a:p>
            <a:r>
              <a:rPr lang="zh-TW" altLang="en-US" sz="2400" b="1" dirty="0">
                <a:latin typeface="Noto Sans CJK TC Regular" panose="020B0500000000000000" pitchFamily="34" charset="-128"/>
                <a:ea typeface="Noto Sans CJK TC Regular" panose="020B0500000000000000" pitchFamily="34" charset="-128"/>
              </a:rPr>
              <a:t>中鋼</a:t>
            </a:r>
            <a:endParaRPr lang="en-US" altLang="zh-TW" sz="2400" b="1" dirty="0">
              <a:latin typeface="Noto Sans CJK TC Regular" panose="020B0500000000000000" pitchFamily="34" charset="-128"/>
              <a:ea typeface="Noto Sans CJK TC Regular" panose="020B0500000000000000" pitchFamily="34" charset="-128"/>
            </a:endParaRPr>
          </a:p>
          <a:p>
            <a:r>
              <a:rPr lang="zh-TW" altLang="en-US" sz="2400" b="1" dirty="0">
                <a:latin typeface="Noto Sans CJK TC Regular" panose="020B0500000000000000" pitchFamily="34" charset="-128"/>
                <a:ea typeface="Noto Sans CJK TC Regular" panose="020B0500000000000000" pitchFamily="34" charset="-128"/>
              </a:rPr>
              <a:t>寶石礦物 </a:t>
            </a:r>
          </a:p>
          <a:p>
            <a:r>
              <a:rPr lang="zh-TW" altLang="en-US" sz="2400" b="1" dirty="0">
                <a:latin typeface="Noto Sans CJK TC Regular" panose="020B0500000000000000" pitchFamily="34" charset="-128"/>
                <a:ea typeface="Noto Sans CJK TC Regular" panose="020B0500000000000000" pitchFamily="34" charset="-128"/>
              </a:rPr>
              <a:t>材料科學</a:t>
            </a:r>
            <a:endParaRPr lang="en-US" altLang="zh-TW" sz="2400" b="1" dirty="0">
              <a:latin typeface="Noto Sans CJK TC Regular" panose="020B0500000000000000" pitchFamily="34" charset="-128"/>
              <a:ea typeface="Noto Sans CJK TC Regular" panose="020B0500000000000000" pitchFamily="34" charset="-128"/>
            </a:endParaRPr>
          </a:p>
          <a:p>
            <a:r>
              <a:rPr lang="zh-TW" altLang="en-US" sz="2400" b="1" dirty="0">
                <a:latin typeface="Noto Sans CJK TC Regular" panose="020B0500000000000000" pitchFamily="34" charset="-128"/>
                <a:ea typeface="Noto Sans CJK TC Regular" panose="020B0500000000000000" pitchFamily="34" charset="-128"/>
              </a:rPr>
              <a:t>臺積電 </a:t>
            </a:r>
            <a:endParaRPr lang="en-US" altLang="zh-TW" sz="2400" b="1" dirty="0">
              <a:latin typeface="Noto Sans CJK TC Regular" panose="020B0500000000000000" pitchFamily="34" charset="-128"/>
              <a:ea typeface="Noto Sans CJK TC Regular" panose="020B0500000000000000" pitchFamily="34" charset="-128"/>
            </a:endParaRPr>
          </a:p>
          <a:p>
            <a:r>
              <a:rPr lang="en-US" altLang="zh-TW" sz="2400" b="1" dirty="0">
                <a:latin typeface="Noto Sans CJK TC Regular" panose="020B0500000000000000" pitchFamily="34" charset="-128"/>
                <a:ea typeface="Noto Sans CJK TC Regular" panose="020B0500000000000000" pitchFamily="34" charset="-128"/>
              </a:rPr>
              <a:t>…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8FCF7C-0F89-DFAB-B4BB-B894FF9A5792}"/>
              </a:ext>
            </a:extLst>
          </p:cNvPr>
          <p:cNvSpPr txBox="1"/>
          <p:nvPr/>
        </p:nvSpPr>
        <p:spPr>
          <a:xfrm>
            <a:off x="0" y="1059767"/>
            <a:ext cx="203934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Noto Sans CJK TC Regular" panose="020B0500000000000000" pitchFamily="34" charset="-128"/>
                <a:ea typeface="Noto Sans CJK TC Regular" panose="020B0500000000000000" pitchFamily="34" charset="-128"/>
              </a:rPr>
              <a:t>🌏 </a:t>
            </a:r>
            <a:r>
              <a:rPr lang="en-US" sz="2400" b="1" dirty="0" err="1">
                <a:latin typeface="Noto Sans CJK TC Regular" panose="020B0500000000000000" pitchFamily="34" charset="-128"/>
                <a:ea typeface="Noto Sans CJK TC Regular" panose="020B0500000000000000" pitchFamily="34" charset="-128"/>
              </a:rPr>
              <a:t>地質</a:t>
            </a:r>
            <a:r>
              <a:rPr lang="en-US" sz="2400" b="1" dirty="0">
                <a:latin typeface="Noto Sans CJK TC Regular" panose="020B0500000000000000" pitchFamily="34" charset="-128"/>
                <a:ea typeface="Noto Sans CJK TC Regular" panose="020B0500000000000000" pitchFamily="34" charset="-128"/>
              </a:rPr>
              <a:t>&amp;</a:t>
            </a:r>
            <a:r>
              <a:rPr lang="zh-TW" altLang="en-US" sz="2400" b="1" dirty="0">
                <a:latin typeface="Noto Sans CJK TC Regular" panose="020B0500000000000000" pitchFamily="34" charset="-128"/>
                <a:ea typeface="Noto Sans CJK TC Regular" panose="020B0500000000000000" pitchFamily="34" charset="-128"/>
              </a:rPr>
              <a:t>防災</a:t>
            </a:r>
          </a:p>
          <a:p>
            <a:r>
              <a:rPr lang="zh-TW" altLang="en-US" sz="2400" b="1" dirty="0">
                <a:latin typeface="Noto Sans CJK TC Regular" panose="020B0500000000000000" pitchFamily="34" charset="-128"/>
                <a:ea typeface="Noto Sans CJK TC Regular" panose="020B0500000000000000" pitchFamily="34" charset="-128"/>
              </a:rPr>
              <a:t>地礦中心</a:t>
            </a:r>
            <a:endParaRPr lang="en-US" altLang="zh-TW" sz="2400" b="1" dirty="0">
              <a:latin typeface="Noto Sans CJK TC Regular" panose="020B0500000000000000" pitchFamily="34" charset="-128"/>
              <a:ea typeface="Noto Sans CJK TC Regular" panose="020B0500000000000000" pitchFamily="34" charset="-128"/>
            </a:endParaRPr>
          </a:p>
          <a:p>
            <a:r>
              <a:rPr lang="zh-TW" altLang="en-US" sz="2400" b="1" dirty="0">
                <a:latin typeface="Noto Sans CJK TC Regular" panose="020B0500000000000000" pitchFamily="34" charset="-128"/>
                <a:ea typeface="Noto Sans CJK TC Regular" panose="020B0500000000000000" pitchFamily="34" charset="-128"/>
              </a:rPr>
              <a:t>氣象署</a:t>
            </a:r>
            <a:endParaRPr lang="en-US" altLang="zh-TW" sz="2400" b="1" dirty="0">
              <a:latin typeface="Noto Sans CJK TC Regular" panose="020B0500000000000000" pitchFamily="34" charset="-128"/>
              <a:ea typeface="Noto Sans CJK TC Regular" panose="020B0500000000000000" pitchFamily="34" charset="-128"/>
            </a:endParaRPr>
          </a:p>
          <a:p>
            <a:r>
              <a:rPr lang="zh-TW" altLang="en-US" sz="2400" b="1" dirty="0">
                <a:latin typeface="Noto Sans CJK TC Regular" panose="020B0500000000000000" pitchFamily="34" charset="-128"/>
                <a:ea typeface="Noto Sans CJK TC Regular" panose="020B0500000000000000" pitchFamily="34" charset="-128"/>
              </a:rPr>
              <a:t>防災中心</a:t>
            </a:r>
            <a:endParaRPr lang="en-US" altLang="zh-TW" sz="2400" b="1" dirty="0">
              <a:latin typeface="Noto Sans CJK TC Regular" panose="020B0500000000000000" pitchFamily="34" charset="-128"/>
              <a:ea typeface="Noto Sans CJK TC Regular" panose="020B0500000000000000" pitchFamily="34" charset="-128"/>
            </a:endParaRPr>
          </a:p>
          <a:p>
            <a:r>
              <a:rPr lang="zh-TW" altLang="en-US" sz="2400" b="1" dirty="0">
                <a:latin typeface="Noto Sans CJK TC Regular" panose="020B0500000000000000" pitchFamily="34" charset="-128"/>
                <a:ea typeface="Noto Sans CJK TC Regular" panose="020B0500000000000000" pitchFamily="34" charset="-128"/>
              </a:rPr>
              <a:t>工程地質</a:t>
            </a:r>
            <a:endParaRPr lang="en-US" altLang="zh-TW" sz="2400" b="1" dirty="0">
              <a:latin typeface="Noto Sans CJK TC Regular" panose="020B0500000000000000" pitchFamily="34" charset="-128"/>
              <a:ea typeface="Noto Sans CJK TC Regular" panose="020B0500000000000000" pitchFamily="34" charset="-128"/>
            </a:endParaRPr>
          </a:p>
          <a:p>
            <a:r>
              <a:rPr lang="zh-TW" altLang="en-US" sz="2400" b="1" dirty="0">
                <a:latin typeface="Noto Sans CJK TC Regular" panose="020B0500000000000000" pitchFamily="34" charset="-128"/>
                <a:ea typeface="Noto Sans CJK TC Regular" panose="020B0500000000000000" pitchFamily="34" charset="-128"/>
              </a:rPr>
              <a:t>地質技師</a:t>
            </a:r>
            <a:r>
              <a:rPr lang="en-US" altLang="zh-TW" sz="2400" b="1" dirty="0">
                <a:latin typeface="Noto Sans CJK TC Regular" panose="020B0500000000000000" pitchFamily="34" charset="-128"/>
                <a:ea typeface="Noto Sans CJK TC Regular" panose="020B0500000000000000" pitchFamily="34" charset="-128"/>
              </a:rPr>
              <a:t>…</a:t>
            </a:r>
            <a:r>
              <a:rPr lang="zh-TW" altLang="en-US" sz="2400" b="1" dirty="0">
                <a:latin typeface="Noto Sans CJK TC Regular" panose="020B0500000000000000" pitchFamily="34" charset="-128"/>
                <a:ea typeface="Noto Sans CJK TC Regular" panose="020B0500000000000000" pitchFamily="34" charset="-128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260999-0EE8-8459-812E-1D9CD990C973}"/>
              </a:ext>
            </a:extLst>
          </p:cNvPr>
          <p:cNvSpPr txBox="1"/>
          <p:nvPr/>
        </p:nvSpPr>
        <p:spPr>
          <a:xfrm>
            <a:off x="10152659" y="1075623"/>
            <a:ext cx="203934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>
                <a:latin typeface="Noto Sans CJK TC Regular" panose="020B0500000000000000" pitchFamily="34" charset="-128"/>
                <a:ea typeface="Noto Sans CJK TC Regular" panose="020B0500000000000000" pitchFamily="34" charset="-128"/>
              </a:rPr>
              <a:t>⚡ 能源</a:t>
            </a:r>
            <a:r>
              <a:rPr lang="en-US" altLang="zh-TW" sz="2400" b="1" dirty="0">
                <a:latin typeface="Noto Sans CJK TC Regular" panose="020B0500000000000000" pitchFamily="34" charset="-128"/>
                <a:ea typeface="Noto Sans CJK TC Regular" panose="020B0500000000000000" pitchFamily="34" charset="-128"/>
              </a:rPr>
              <a:t>&amp;</a:t>
            </a:r>
            <a:r>
              <a:rPr lang="zh-TW" altLang="en-US" sz="2400" b="1" dirty="0">
                <a:latin typeface="Noto Sans CJK TC Regular" panose="020B0500000000000000" pitchFamily="34" charset="-128"/>
                <a:ea typeface="Noto Sans CJK TC Regular" panose="020B0500000000000000" pitchFamily="34" charset="-128"/>
              </a:rPr>
              <a:t>永續</a:t>
            </a:r>
          </a:p>
          <a:p>
            <a:r>
              <a:rPr lang="zh-TW" altLang="en-US" sz="2400" b="1" dirty="0">
                <a:latin typeface="Noto Sans CJK TC Regular" panose="020B0500000000000000" pitchFamily="34" charset="-128"/>
                <a:ea typeface="Noto Sans CJK TC Regular" panose="020B0500000000000000" pitchFamily="34" charset="-128"/>
              </a:rPr>
              <a:t>地熱發電</a:t>
            </a:r>
            <a:endParaRPr lang="en-US" altLang="zh-TW" sz="2400" b="1" dirty="0">
              <a:latin typeface="Noto Sans CJK TC Regular" panose="020B0500000000000000" pitchFamily="34" charset="-128"/>
              <a:ea typeface="Noto Sans CJK TC Regular" panose="020B0500000000000000" pitchFamily="34" charset="-128"/>
            </a:endParaRPr>
          </a:p>
          <a:p>
            <a:r>
              <a:rPr lang="zh-TW" altLang="en-US" sz="2400" b="1" dirty="0">
                <a:latin typeface="Noto Sans CJK TC Regular" panose="020B0500000000000000" pitchFamily="34" charset="-128"/>
                <a:ea typeface="Noto Sans CJK TC Regular" panose="020B0500000000000000" pitchFamily="34" charset="-128"/>
              </a:rPr>
              <a:t>碳封存</a:t>
            </a:r>
            <a:endParaRPr lang="en-US" altLang="zh-TW" sz="2400" b="1" dirty="0">
              <a:latin typeface="Noto Sans CJK TC Regular" panose="020B0500000000000000" pitchFamily="34" charset="-128"/>
              <a:ea typeface="Noto Sans CJK TC Regular" panose="020B0500000000000000" pitchFamily="34" charset="-128"/>
            </a:endParaRPr>
          </a:p>
          <a:p>
            <a:r>
              <a:rPr lang="zh-TW" altLang="en-US" sz="2400" b="1" dirty="0">
                <a:latin typeface="Noto Sans CJK TC Regular" panose="020B0500000000000000" pitchFamily="34" charset="-128"/>
                <a:ea typeface="Noto Sans CJK TC Regular" panose="020B0500000000000000" pitchFamily="34" charset="-128"/>
              </a:rPr>
              <a:t>離岸風電</a:t>
            </a:r>
            <a:endParaRPr lang="en-US" altLang="zh-TW" sz="2400" b="1" dirty="0">
              <a:latin typeface="Noto Sans CJK TC Regular" panose="020B0500000000000000" pitchFamily="34" charset="-128"/>
              <a:ea typeface="Noto Sans CJK TC Regular" panose="020B0500000000000000" pitchFamily="34" charset="-128"/>
            </a:endParaRPr>
          </a:p>
          <a:p>
            <a:r>
              <a:rPr lang="zh-TW" altLang="en-US" sz="2400" b="1" dirty="0">
                <a:latin typeface="Noto Sans CJK TC Regular" panose="020B0500000000000000" pitchFamily="34" charset="-128"/>
                <a:ea typeface="Noto Sans CJK TC Regular" panose="020B0500000000000000" pitchFamily="34" charset="-128"/>
              </a:rPr>
              <a:t>環境顧問</a:t>
            </a:r>
            <a:r>
              <a:rPr lang="en-US" altLang="zh-TW" sz="2400" b="1" dirty="0">
                <a:latin typeface="Noto Sans CJK TC Regular" panose="020B0500000000000000" pitchFamily="34" charset="-128"/>
                <a:ea typeface="Noto Sans CJK TC Regular" panose="020B0500000000000000" pitchFamily="34" charset="-128"/>
              </a:rPr>
              <a:t>…</a:t>
            </a:r>
            <a:endParaRPr lang="zh-TW" altLang="en-US" sz="2400" b="1" dirty="0">
              <a:latin typeface="Noto Sans CJK TC Regular" panose="020B0500000000000000" pitchFamily="34" charset="-128"/>
              <a:ea typeface="Noto Sans CJK TC Regular" panose="020B0500000000000000" pitchFamily="34" charset="-12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CB1A69-365B-9130-A82A-E038F3C8A88C}"/>
              </a:ext>
            </a:extLst>
          </p:cNvPr>
          <p:cNvSpPr txBox="1"/>
          <p:nvPr/>
        </p:nvSpPr>
        <p:spPr>
          <a:xfrm>
            <a:off x="10110455" y="4038553"/>
            <a:ext cx="2069797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Noto Sans CJK TC Regular" panose="020B0500000000000000" pitchFamily="34" charset="-128"/>
                <a:ea typeface="Noto Sans CJK TC Regular" panose="020B0500000000000000" pitchFamily="34" charset="-128"/>
              </a:rPr>
              <a:t>🎓 </a:t>
            </a:r>
            <a:r>
              <a:rPr lang="zh-TW" altLang="en-US" sz="2400" b="1" dirty="0">
                <a:latin typeface="Noto Sans CJK TC Regular" panose="020B0500000000000000" pitchFamily="34" charset="-128"/>
                <a:ea typeface="Noto Sans CJK TC Regular" panose="020B0500000000000000" pitchFamily="34" charset="-128"/>
              </a:rPr>
              <a:t>研究</a:t>
            </a:r>
            <a:r>
              <a:rPr lang="en-US" altLang="zh-TW" sz="2400" b="1" dirty="0">
                <a:latin typeface="Noto Sans CJK TC Regular" panose="020B0500000000000000" pitchFamily="34" charset="-128"/>
                <a:ea typeface="Noto Sans CJK TC Regular" panose="020B0500000000000000" pitchFamily="34" charset="-128"/>
              </a:rPr>
              <a:t>&amp;</a:t>
            </a:r>
            <a:r>
              <a:rPr lang="zh-TW" altLang="en-US" sz="2400" b="1" dirty="0">
                <a:latin typeface="Noto Sans CJK TC Regular" panose="020B0500000000000000" pitchFamily="34" charset="-128"/>
                <a:ea typeface="Noto Sans CJK TC Regular" panose="020B0500000000000000" pitchFamily="34" charset="-128"/>
              </a:rPr>
              <a:t>教學</a:t>
            </a:r>
          </a:p>
          <a:p>
            <a:r>
              <a:rPr lang="zh-TW" altLang="en-US" sz="2400" b="1" dirty="0">
                <a:latin typeface="Noto Sans CJK TC Regular" panose="020B0500000000000000" pitchFamily="34" charset="-128"/>
                <a:ea typeface="Noto Sans CJK TC Regular" panose="020B0500000000000000" pitchFamily="34" charset="-128"/>
              </a:rPr>
              <a:t>研究機構</a:t>
            </a:r>
            <a:endParaRPr lang="en-US" altLang="zh-TW" sz="2400" b="1" dirty="0">
              <a:latin typeface="Noto Sans CJK TC Regular" panose="020B0500000000000000" pitchFamily="34" charset="-128"/>
              <a:ea typeface="Noto Sans CJK TC Regular" panose="020B0500000000000000" pitchFamily="34" charset="-128"/>
            </a:endParaRPr>
          </a:p>
          <a:p>
            <a:r>
              <a:rPr lang="zh-TW" altLang="en-US" sz="2400" b="1" dirty="0">
                <a:latin typeface="Noto Sans CJK TC Regular" panose="020B0500000000000000" pitchFamily="34" charset="-128"/>
                <a:ea typeface="Noto Sans CJK TC Regular" panose="020B0500000000000000" pitchFamily="34" charset="-128"/>
              </a:rPr>
              <a:t>大專院校 </a:t>
            </a:r>
            <a:endParaRPr lang="en-US" altLang="zh-TW" sz="2400" b="1" dirty="0">
              <a:latin typeface="Noto Sans CJK TC Regular" panose="020B0500000000000000" pitchFamily="34" charset="-128"/>
              <a:ea typeface="Noto Sans CJK TC Regular" panose="020B0500000000000000" pitchFamily="34" charset="-128"/>
            </a:endParaRPr>
          </a:p>
          <a:p>
            <a:r>
              <a:rPr lang="zh-TW" altLang="en-US" sz="2400" b="1" dirty="0">
                <a:latin typeface="Noto Sans CJK TC Regular" panose="020B0500000000000000" pitchFamily="34" charset="-128"/>
                <a:ea typeface="Noto Sans CJK TC Regular" panose="020B0500000000000000" pitchFamily="34" charset="-128"/>
              </a:rPr>
              <a:t>科博館</a:t>
            </a:r>
            <a:endParaRPr lang="en-US" altLang="zh-TW" sz="2400" b="1" dirty="0">
              <a:latin typeface="Noto Sans CJK TC Regular" panose="020B0500000000000000" pitchFamily="34" charset="-128"/>
              <a:ea typeface="Noto Sans CJK TC Regular" panose="020B0500000000000000" pitchFamily="34" charset="-128"/>
            </a:endParaRPr>
          </a:p>
          <a:p>
            <a:r>
              <a:rPr lang="zh-TW" altLang="en-US" sz="2400" b="1" dirty="0">
                <a:latin typeface="Noto Sans CJK TC Regular" panose="020B0500000000000000" pitchFamily="34" charset="-128"/>
                <a:ea typeface="Noto Sans CJK TC Regular" panose="020B0500000000000000" pitchFamily="34" charset="-128"/>
              </a:rPr>
              <a:t>科工館</a:t>
            </a:r>
            <a:endParaRPr lang="en-US" altLang="zh-TW" sz="2400" b="1" dirty="0">
              <a:latin typeface="Noto Sans CJK TC Regular" panose="020B0500000000000000" pitchFamily="34" charset="-128"/>
              <a:ea typeface="Noto Sans CJK TC Regular" panose="020B0500000000000000" pitchFamily="34" charset="-128"/>
            </a:endParaRPr>
          </a:p>
          <a:p>
            <a:r>
              <a:rPr lang="zh-TW" altLang="en-US" sz="2400" b="1" dirty="0">
                <a:latin typeface="Noto Sans CJK TC Regular" panose="020B0500000000000000" pitchFamily="34" charset="-128"/>
                <a:ea typeface="Noto Sans CJK TC Regular" panose="020B0500000000000000" pitchFamily="34" charset="-128"/>
              </a:rPr>
              <a:t>國、高中教師</a:t>
            </a:r>
            <a:endParaRPr lang="en-US" altLang="zh-TW" sz="2400" b="1" dirty="0">
              <a:latin typeface="Noto Sans CJK TC Regular" panose="020B0500000000000000" pitchFamily="34" charset="-128"/>
              <a:ea typeface="Noto Sans CJK TC Regular" panose="020B0500000000000000" pitchFamily="34" charset="-128"/>
            </a:endParaRPr>
          </a:p>
          <a:p>
            <a:r>
              <a:rPr lang="en-US" altLang="zh-TW" sz="2400" b="1" dirty="0">
                <a:latin typeface="Noto Sans CJK TC Regular" panose="020B0500000000000000" pitchFamily="34" charset="-128"/>
                <a:ea typeface="Noto Sans CJK TC Regular" panose="020B0500000000000000" pitchFamily="34" charset="-128"/>
              </a:rPr>
              <a:t>…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AE0681-E9A5-596D-CDD5-BF650EEF7E14}"/>
              </a:ext>
            </a:extLst>
          </p:cNvPr>
          <p:cNvSpPr txBox="1"/>
          <p:nvPr/>
        </p:nvSpPr>
        <p:spPr>
          <a:xfrm>
            <a:off x="3882894" y="-19095"/>
            <a:ext cx="44262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5400" b="1" dirty="0">
                <a:latin typeface="Noto Sans CJK TC Regular" panose="020B0500000000000000" pitchFamily="34" charset="-128"/>
                <a:ea typeface="Noto Sans CJK TC Regular" panose="020B0500000000000000" pitchFamily="34" charset="-128"/>
              </a:rPr>
              <a:t>未來發展方向</a:t>
            </a:r>
          </a:p>
        </p:txBody>
      </p:sp>
    </p:spTree>
    <p:extLst>
      <p:ext uri="{BB962C8B-B14F-4D97-AF65-F5344CB8AC3E}">
        <p14:creationId xmlns:p14="http://schemas.microsoft.com/office/powerpoint/2010/main" val="392751706"/>
      </p:ext>
    </p:extLst>
  </p:cSld>
  <p:clrMapOvr>
    <a:masterClrMapping/>
  </p:clrMapOvr>
</p:sld>
</file>

<file path=ppt/theme/theme1.xml><?xml version="1.0" encoding="utf-8"?>
<a:theme xmlns:a="http://schemas.openxmlformats.org/drawingml/2006/main" name="圖片_themes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F364654-9B33-6748-AE29-4DBEBAAC4CF7}" vid="{18A3445E-72BF-9248-BB23-949E854225B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圖片_themes</Template>
  <TotalTime>78</TotalTime>
  <Words>163</Words>
  <Application>Microsoft Macintosh PowerPoint</Application>
  <PresentationFormat>Widescreen</PresentationFormat>
  <Paragraphs>38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Noto Sans CJK TC Regular</vt:lpstr>
      <vt:lpstr>Arial</vt:lpstr>
      <vt:lpstr>Calibri</vt:lpstr>
      <vt:lpstr>Calibri Light</vt:lpstr>
      <vt:lpstr>圖片_themes</vt:lpstr>
      <vt:lpstr>成大地科：從地函到太空  研究地球系統 × 培養跨域能力 × 面對未來挑戰  🔹 讀懂地球的訊號 🔹 用科技解決真實問題 🔹 用AI與數據理解世界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李恩瑞</dc:creator>
  <cp:lastModifiedBy>李恩瑞</cp:lastModifiedBy>
  <cp:revision>2</cp:revision>
  <dcterms:created xsi:type="dcterms:W3CDTF">2026-02-24T15:05:52Z</dcterms:created>
  <dcterms:modified xsi:type="dcterms:W3CDTF">2026-02-24T16:25:45Z</dcterms:modified>
</cp:coreProperties>
</file>