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4630400" cy="8229600"/>
  <p:notesSz cx="8229600" cy="146304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52"/>
    <p:restoredTop sz="94610"/>
  </p:normalViewPr>
  <p:slideViewPr>
    <p:cSldViewPr snapToGrid="0" snapToObjects="1">
      <p:cViewPr varScale="1">
        <p:scale>
          <a:sx n="76" d="100"/>
          <a:sy n="76" d="100"/>
        </p:scale>
        <p:origin x="224"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259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txBody>
          <a:bodyPr/>
          <a:lstStyle/>
          <a:p>
            <a:endParaRPr lang="zh-TW" altLang="en-US"/>
          </a:p>
        </p:txBody>
      </p:sp>
      <p:sp>
        <p:nvSpPr>
          <p:cNvPr id="3" name="Shape 1"/>
          <p:cNvSpPr/>
          <p:nvPr/>
        </p:nvSpPr>
        <p:spPr>
          <a:xfrm>
            <a:off x="0" y="0"/>
            <a:ext cx="14630400" cy="8229600"/>
          </a:xfrm>
          <a:prstGeom prst="rect">
            <a:avLst/>
          </a:prstGeom>
          <a:solidFill>
            <a:srgbClr val="FAFFFA"/>
          </a:solidFill>
          <a:ln/>
        </p:spPr>
        <p:txBody>
          <a:bodyPr/>
          <a:lstStyle/>
          <a:p>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txBody>
          <a:bodyPr/>
          <a:lstStyle/>
          <a:p>
            <a:endParaRPr lang="zh-TW" altLang="en-US"/>
          </a:p>
        </p:txBody>
      </p:sp>
      <p:sp>
        <p:nvSpPr>
          <p:cNvPr id="3" name="Shape 1"/>
          <p:cNvSpPr/>
          <p:nvPr/>
        </p:nvSpPr>
        <p:spPr>
          <a:xfrm>
            <a:off x="0" y="0"/>
            <a:ext cx="14630400" cy="8229600"/>
          </a:xfrm>
          <a:prstGeom prst="rect">
            <a:avLst/>
          </a:prstGeom>
          <a:solidFill>
            <a:srgbClr val="FAFFFA"/>
          </a:solidFill>
          <a:ln/>
        </p:spPr>
        <p:txBody>
          <a:bodyPr/>
          <a:lstStyle/>
          <a:p>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txBody>
          <a:bodyPr/>
          <a:lstStyle/>
          <a:p>
            <a:endParaRPr lang="zh-TW" altLang="en-US"/>
          </a:p>
        </p:txBody>
      </p:sp>
      <p:sp>
        <p:nvSpPr>
          <p:cNvPr id="3" name="Shape 1"/>
          <p:cNvSpPr/>
          <p:nvPr/>
        </p:nvSpPr>
        <p:spPr>
          <a:xfrm>
            <a:off x="0" y="0"/>
            <a:ext cx="14630400" cy="8229600"/>
          </a:xfrm>
          <a:prstGeom prst="rect">
            <a:avLst/>
          </a:prstGeom>
          <a:solidFill>
            <a:srgbClr val="FAFFFA"/>
          </a:solidFill>
          <a:ln/>
        </p:spPr>
        <p:txBody>
          <a:bodyPr/>
          <a:lstStyle/>
          <a:p>
            <a:endParaRPr lang="zh-TW"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txBody>
          <a:bodyPr/>
          <a:lstStyle/>
          <a:p>
            <a:endParaRPr lang="zh-TW" altLang="en-US"/>
          </a:p>
        </p:txBody>
      </p:sp>
      <p:sp>
        <p:nvSpPr>
          <p:cNvPr id="3" name="Shape 1"/>
          <p:cNvSpPr/>
          <p:nvPr/>
        </p:nvSpPr>
        <p:spPr>
          <a:xfrm>
            <a:off x="0" y="0"/>
            <a:ext cx="14630400" cy="8229600"/>
          </a:xfrm>
          <a:prstGeom prst="rect">
            <a:avLst/>
          </a:prstGeom>
          <a:solidFill>
            <a:srgbClr val="FAFFFA"/>
          </a:solidFill>
          <a:ln/>
        </p:spPr>
        <p:txBody>
          <a:bodyPr/>
          <a:lstStyle/>
          <a:p>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txBody>
          <a:bodyPr/>
          <a:lstStyle/>
          <a:p>
            <a:endParaRPr lang="zh-TW" altLang="en-US"/>
          </a:p>
        </p:txBody>
      </p:sp>
      <p:sp>
        <p:nvSpPr>
          <p:cNvPr id="3" name="Shape 1"/>
          <p:cNvSpPr/>
          <p:nvPr/>
        </p:nvSpPr>
        <p:spPr>
          <a:xfrm>
            <a:off x="0" y="0"/>
            <a:ext cx="14630400" cy="8229600"/>
          </a:xfrm>
          <a:prstGeom prst="rect">
            <a:avLst/>
          </a:prstGeom>
          <a:solidFill>
            <a:srgbClr val="FAFFFA"/>
          </a:solidFill>
          <a:ln/>
        </p:spPr>
        <p:txBody>
          <a:bodyPr/>
          <a:lstStyle/>
          <a:p>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txBody>
          <a:bodyPr/>
          <a:lstStyle/>
          <a:p>
            <a:endParaRPr lang="zh-TW" altLang="en-US"/>
          </a:p>
        </p:txBody>
      </p:sp>
      <p:sp>
        <p:nvSpPr>
          <p:cNvPr id="3" name="Shape 1"/>
          <p:cNvSpPr/>
          <p:nvPr/>
        </p:nvSpPr>
        <p:spPr>
          <a:xfrm>
            <a:off x="0" y="0"/>
            <a:ext cx="14630400" cy="8229600"/>
          </a:xfrm>
          <a:prstGeom prst="rect">
            <a:avLst/>
          </a:prstGeom>
          <a:solidFill>
            <a:srgbClr val="FAFFFA"/>
          </a:solidFill>
          <a:ln/>
        </p:spPr>
        <p:txBody>
          <a:bodyPr/>
          <a:lstStyle/>
          <a:p>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txBody>
          <a:bodyPr/>
          <a:lstStyle/>
          <a:p>
            <a:endParaRPr lang="zh-TW" altLang="en-US"/>
          </a:p>
        </p:txBody>
      </p:sp>
      <p:sp>
        <p:nvSpPr>
          <p:cNvPr id="3" name="Shape 1"/>
          <p:cNvSpPr/>
          <p:nvPr/>
        </p:nvSpPr>
        <p:spPr>
          <a:xfrm>
            <a:off x="0" y="0"/>
            <a:ext cx="14630400" cy="8229600"/>
          </a:xfrm>
          <a:prstGeom prst="rect">
            <a:avLst/>
          </a:prstGeom>
          <a:solidFill>
            <a:srgbClr val="FAFFFA"/>
          </a:solidFill>
          <a:ln/>
        </p:spPr>
        <p:txBody>
          <a:bodyPr/>
          <a:lstStyle/>
          <a:p>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txBody>
          <a:bodyPr/>
          <a:lstStyle/>
          <a:p>
            <a:endParaRPr lang="zh-TW" altLang="en-US"/>
          </a:p>
        </p:txBody>
      </p:sp>
      <p:sp>
        <p:nvSpPr>
          <p:cNvPr id="3" name="Shape 1"/>
          <p:cNvSpPr/>
          <p:nvPr/>
        </p:nvSpPr>
        <p:spPr>
          <a:xfrm>
            <a:off x="0" y="0"/>
            <a:ext cx="14630400" cy="8229600"/>
          </a:xfrm>
          <a:prstGeom prst="rect">
            <a:avLst/>
          </a:prstGeom>
          <a:solidFill>
            <a:srgbClr val="FAFFFA"/>
          </a:solidFill>
          <a:ln/>
        </p:spPr>
        <p:txBody>
          <a:bodyPr/>
          <a:lstStyle/>
          <a:p>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txBody>
          <a:bodyPr/>
          <a:lstStyle/>
          <a:p>
            <a:endParaRPr lang="zh-TW" altLang="en-US"/>
          </a:p>
        </p:txBody>
      </p:sp>
      <p:sp>
        <p:nvSpPr>
          <p:cNvPr id="3" name="Shape 1"/>
          <p:cNvSpPr/>
          <p:nvPr/>
        </p:nvSpPr>
        <p:spPr>
          <a:xfrm>
            <a:off x="0" y="0"/>
            <a:ext cx="14630400" cy="8229600"/>
          </a:xfrm>
          <a:prstGeom prst="rect">
            <a:avLst/>
          </a:prstGeom>
          <a:solidFill>
            <a:srgbClr val="FAFFFA"/>
          </a:solidFill>
          <a:ln/>
        </p:spPr>
        <p:txBody>
          <a:bodyPr/>
          <a:lstStyle/>
          <a:p>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txBody>
          <a:bodyPr/>
          <a:lstStyle/>
          <a:p>
            <a:endParaRPr lang="zh-TW" altLang="en-US"/>
          </a:p>
        </p:txBody>
      </p:sp>
      <p:sp>
        <p:nvSpPr>
          <p:cNvPr id="3" name="Shape 1"/>
          <p:cNvSpPr/>
          <p:nvPr/>
        </p:nvSpPr>
        <p:spPr>
          <a:xfrm>
            <a:off x="0" y="0"/>
            <a:ext cx="14630400" cy="8229600"/>
          </a:xfrm>
          <a:prstGeom prst="rect">
            <a:avLst/>
          </a:prstGeom>
          <a:solidFill>
            <a:srgbClr val="FAFFFA"/>
          </a:solidFill>
          <a:ln/>
        </p:spPr>
        <p:txBody>
          <a:bodyPr/>
          <a:lstStyle/>
          <a:p>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txBody>
          <a:bodyPr/>
          <a:lstStyle/>
          <a:p>
            <a:endParaRPr lang="zh-TW" altLang="en-US"/>
          </a:p>
        </p:txBody>
      </p:sp>
      <p:sp>
        <p:nvSpPr>
          <p:cNvPr id="3" name="Shape 1"/>
          <p:cNvSpPr/>
          <p:nvPr/>
        </p:nvSpPr>
        <p:spPr>
          <a:xfrm>
            <a:off x="0" y="0"/>
            <a:ext cx="14630400" cy="8229600"/>
          </a:xfrm>
          <a:prstGeom prst="rect">
            <a:avLst/>
          </a:prstGeom>
          <a:solidFill>
            <a:srgbClr val="FAFFFA"/>
          </a:solidFill>
          <a:ln/>
        </p:spPr>
        <p:txBody>
          <a:bodyPr/>
          <a:lstStyle/>
          <a:p>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txBody>
          <a:bodyPr/>
          <a:lstStyle/>
          <a:p>
            <a:endParaRPr lang="zh-TW" altLang="en-US"/>
          </a:p>
        </p:txBody>
      </p:sp>
      <p:sp>
        <p:nvSpPr>
          <p:cNvPr id="3" name="Shape 1"/>
          <p:cNvSpPr/>
          <p:nvPr/>
        </p:nvSpPr>
        <p:spPr>
          <a:xfrm>
            <a:off x="0" y="0"/>
            <a:ext cx="14630400" cy="8229600"/>
          </a:xfrm>
          <a:prstGeom prst="rect">
            <a:avLst/>
          </a:prstGeom>
          <a:solidFill>
            <a:srgbClr val="FAFFFA"/>
          </a:solidFill>
          <a:ln/>
        </p:spPr>
        <p:txBody>
          <a:bodyPr/>
          <a:lstStyle/>
          <a:p>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video" Target="https://www.youtube.com/embed/LxqPjkeuSKc?feature=oembed" TargetMode="Externa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video" Target="https://www.youtube.com/embed/c0Gv03v9Fao?feature=oembed" TargetMode="External"/><Relationship Id="rId5" Type="http://schemas.openxmlformats.org/officeDocument/2006/relationships/image" Target="../media/image7.jpeg"/><Relationship Id="rId4" Type="http://schemas.openxmlformats.org/officeDocument/2006/relationships/hyperlink" Target="https://www.youtube.com/shorts/c0Gv03v9Fao"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ideo" Target="https://www.youtube.com/embed/yYuLDEIkuYo?feature=oembed" TargetMode="Externa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sites.google.com/view/carbon-neutrality-re"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video" Target="https://www.youtube.com/embed/pJkXBhpFzoA?feature=oembed" TargetMode="Externa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819150"/>
            <a:ext cx="5555456" cy="672108"/>
          </a:xfrm>
          <a:prstGeom prst="rect">
            <a:avLst/>
          </a:prstGeom>
          <a:noFill/>
          <a:ln/>
        </p:spPr>
        <p:txBody>
          <a:bodyPr wrap="none" lIns="0" tIns="0" rIns="0" bIns="0" rtlCol="0" anchor="t"/>
          <a:lstStyle/>
          <a:p>
            <a:pPr marL="0" indent="0" algn="l">
              <a:lnSpc>
                <a:spcPts val="5200"/>
              </a:lnSpc>
              <a:buNone/>
            </a:pPr>
            <a:r>
              <a:rPr lang="en-US" sz="4150" dirty="0">
                <a:solidFill>
                  <a:srgbClr val="000000"/>
                </a:solidFill>
                <a:latin typeface="Kaiti SC" panose="02010600040101010101" pitchFamily="2" charset="-122"/>
                <a:ea typeface="Kaiti SC" panose="02010600040101010101" pitchFamily="2" charset="-122"/>
                <a:cs typeface="Fraunces Extra Bold" pitchFamily="34" charset="-120"/>
              </a:rPr>
              <a:t>🌏</a:t>
            </a:r>
            <a:r>
              <a:rPr lang="en-US" sz="4150" dirty="0">
                <a:solidFill>
                  <a:srgbClr val="3B4540"/>
                </a:solidFill>
                <a:latin typeface="Kaiti SC" panose="02010600040101010101" pitchFamily="2" charset="-122"/>
                <a:ea typeface="Kaiti SC" panose="02010600040101010101" pitchFamily="2" charset="-122"/>
                <a:cs typeface="Fraunces Extra Bold" pitchFamily="34" charset="-120"/>
              </a:rPr>
              <a:t> 探索地球・守護未來</a:t>
            </a:r>
            <a:endParaRPr lang="en-US" sz="4150" dirty="0"/>
          </a:p>
        </p:txBody>
      </p:sp>
      <p:sp>
        <p:nvSpPr>
          <p:cNvPr id="4" name="Text 1"/>
          <p:cNvSpPr/>
          <p:nvPr/>
        </p:nvSpPr>
        <p:spPr>
          <a:xfrm>
            <a:off x="793790" y="1554956"/>
            <a:ext cx="6927175" cy="531614"/>
          </a:xfrm>
          <a:prstGeom prst="rect">
            <a:avLst/>
          </a:prstGeom>
          <a:noFill/>
          <a:ln/>
        </p:spPr>
        <p:txBody>
          <a:bodyPr wrap="none" lIns="0" tIns="0" rIns="0" bIns="0" rtlCol="0" anchor="t"/>
          <a:lstStyle/>
          <a:p>
            <a:pPr marL="0" indent="0" algn="l">
              <a:lnSpc>
                <a:spcPts val="4150"/>
              </a:lnSpc>
              <a:buNone/>
            </a:pPr>
            <a:r>
              <a:rPr lang="en-US" sz="3300" dirty="0">
                <a:solidFill>
                  <a:srgbClr val="3B4540"/>
                </a:solidFill>
                <a:latin typeface="Kaiti SC" panose="02010600040101010101" pitchFamily="2" charset="-122"/>
                <a:ea typeface="Kaiti SC" panose="02010600040101010101" pitchFamily="2" charset="-122"/>
                <a:cs typeface="Fraunces Extra Bold" pitchFamily="34" charset="-120"/>
              </a:rPr>
              <a:t>國立東華大學 — 自然資源與環境學系</a:t>
            </a:r>
            <a:endParaRPr lang="en-US" sz="3300" dirty="0"/>
          </a:p>
        </p:txBody>
      </p:sp>
      <p:sp>
        <p:nvSpPr>
          <p:cNvPr id="7" name="Text 4"/>
          <p:cNvSpPr/>
          <p:nvPr/>
        </p:nvSpPr>
        <p:spPr>
          <a:xfrm>
            <a:off x="1972092" y="2396734"/>
            <a:ext cx="1789390" cy="701635"/>
          </a:xfrm>
          <a:prstGeom prst="rect">
            <a:avLst/>
          </a:prstGeom>
          <a:noFill/>
          <a:ln/>
        </p:spPr>
        <p:txBody>
          <a:bodyPr wrap="none" lIns="0" tIns="0" rIns="0" bIns="0" rtlCol="0" anchor="t"/>
          <a:lstStyle/>
          <a:p>
            <a:pPr marL="0" indent="0" algn="ctr">
              <a:lnSpc>
                <a:spcPts val="5500"/>
              </a:lnSpc>
              <a:buNone/>
            </a:pPr>
            <a:r>
              <a:rPr lang="en-US" sz="5500" dirty="0">
                <a:solidFill>
                  <a:srgbClr val="405449"/>
                </a:solidFill>
                <a:latin typeface="Kaiti SC" panose="02010600040101010101" pitchFamily="2" charset="-122"/>
                <a:ea typeface="Kaiti SC" panose="02010600040101010101" pitchFamily="2" charset="-122"/>
                <a:cs typeface="Fraunces Extra Bold" pitchFamily="34" charset="-120"/>
              </a:rPr>
              <a:t>9,064萬</a:t>
            </a:r>
            <a:endParaRPr lang="en-US" sz="5500" dirty="0"/>
          </a:p>
        </p:txBody>
      </p:sp>
      <p:sp>
        <p:nvSpPr>
          <p:cNvPr id="8" name="Text 5"/>
          <p:cNvSpPr/>
          <p:nvPr/>
        </p:nvSpPr>
        <p:spPr>
          <a:xfrm>
            <a:off x="1673841" y="3324231"/>
            <a:ext cx="2385893" cy="332303"/>
          </a:xfrm>
          <a:prstGeom prst="rect">
            <a:avLst/>
          </a:prstGeom>
          <a:noFill/>
          <a:ln/>
        </p:spPr>
        <p:txBody>
          <a:bodyPr wrap="none" lIns="0" tIns="0" rIns="0" bIns="0" rtlCol="0" anchor="t"/>
          <a:lstStyle/>
          <a:p>
            <a:pPr marL="0" indent="0" algn="ctr">
              <a:lnSpc>
                <a:spcPts val="2600"/>
              </a:lnSpc>
              <a:buNone/>
            </a:pPr>
            <a:r>
              <a:rPr lang="en-US" sz="2400" dirty="0">
                <a:solidFill>
                  <a:srgbClr val="405449"/>
                </a:solidFill>
                <a:latin typeface="Kaiti SC" panose="02010600040101010101" pitchFamily="2" charset="-122"/>
                <a:ea typeface="Kaiti SC" panose="02010600040101010101" pitchFamily="2" charset="-122"/>
                <a:cs typeface="Fraunces Extra Bold" pitchFamily="34" charset="-120"/>
              </a:rPr>
              <a:t>年度研究計畫經費</a:t>
            </a:r>
            <a:endParaRPr lang="en-US" sz="2400" dirty="0"/>
          </a:p>
        </p:txBody>
      </p:sp>
      <p:sp>
        <p:nvSpPr>
          <p:cNvPr id="9" name="Text 6"/>
          <p:cNvSpPr/>
          <p:nvPr/>
        </p:nvSpPr>
        <p:spPr>
          <a:xfrm>
            <a:off x="6262449" y="2432090"/>
            <a:ext cx="1789509" cy="701635"/>
          </a:xfrm>
          <a:prstGeom prst="rect">
            <a:avLst/>
          </a:prstGeom>
          <a:noFill/>
          <a:ln/>
        </p:spPr>
        <p:txBody>
          <a:bodyPr wrap="none" lIns="0" tIns="0" rIns="0" bIns="0" rtlCol="0" anchor="t"/>
          <a:lstStyle/>
          <a:p>
            <a:pPr marL="0" indent="0" algn="ctr">
              <a:lnSpc>
                <a:spcPts val="5500"/>
              </a:lnSpc>
              <a:buNone/>
            </a:pPr>
            <a:r>
              <a:rPr lang="en-US" sz="5500" dirty="0">
                <a:solidFill>
                  <a:srgbClr val="405449"/>
                </a:solidFill>
                <a:latin typeface="Kaiti SC" panose="02010600040101010101" pitchFamily="2" charset="-122"/>
                <a:ea typeface="Kaiti SC" panose="02010600040101010101" pitchFamily="2" charset="-122"/>
                <a:cs typeface="Fraunces Extra Bold" pitchFamily="34" charset="-120"/>
              </a:rPr>
              <a:t>20+</a:t>
            </a:r>
            <a:endParaRPr lang="en-US" sz="5500" dirty="0"/>
          </a:p>
        </p:txBody>
      </p:sp>
      <p:sp>
        <p:nvSpPr>
          <p:cNvPr id="10" name="Text 7"/>
          <p:cNvSpPr/>
          <p:nvPr/>
        </p:nvSpPr>
        <p:spPr>
          <a:xfrm>
            <a:off x="5964198" y="3359587"/>
            <a:ext cx="2386013" cy="332303"/>
          </a:xfrm>
          <a:prstGeom prst="rect">
            <a:avLst/>
          </a:prstGeom>
          <a:noFill/>
          <a:ln/>
        </p:spPr>
        <p:txBody>
          <a:bodyPr wrap="none" lIns="0" tIns="0" rIns="0" bIns="0" rtlCol="0" anchor="t"/>
          <a:lstStyle/>
          <a:p>
            <a:pPr marL="0" indent="0" algn="ctr">
              <a:lnSpc>
                <a:spcPts val="2600"/>
              </a:lnSpc>
              <a:buNone/>
            </a:pPr>
            <a:r>
              <a:rPr lang="en-US" sz="2400" dirty="0">
                <a:solidFill>
                  <a:srgbClr val="405449"/>
                </a:solidFill>
                <a:latin typeface="Kaiti SC" panose="02010600040101010101" pitchFamily="2" charset="-122"/>
                <a:ea typeface="Kaiti SC" panose="02010600040101010101" pitchFamily="2" charset="-122"/>
                <a:cs typeface="Fraunces Extra Bold" pitchFamily="34" charset="-120"/>
              </a:rPr>
              <a:t>國際學生來源國家</a:t>
            </a:r>
            <a:endParaRPr lang="en-US" sz="2400" dirty="0"/>
          </a:p>
        </p:txBody>
      </p:sp>
      <p:sp>
        <p:nvSpPr>
          <p:cNvPr id="11" name="Shape 8"/>
          <p:cNvSpPr/>
          <p:nvPr/>
        </p:nvSpPr>
        <p:spPr>
          <a:xfrm>
            <a:off x="793790" y="3871198"/>
            <a:ext cx="7556421" cy="765215"/>
          </a:xfrm>
          <a:prstGeom prst="roundRect">
            <a:avLst>
              <a:gd name="adj" fmla="val 25011"/>
            </a:avLst>
          </a:prstGeom>
          <a:solidFill>
            <a:srgbClr val="E8F3E8"/>
          </a:solidFill>
          <a:ln/>
        </p:spPr>
        <p:txBody>
          <a:bodyPr/>
          <a:lstStyle/>
          <a:p>
            <a:endParaRPr lang="zh-TW" altLang="en-US" sz="2000"/>
          </a:p>
        </p:txBody>
      </p:sp>
      <p:sp>
        <p:nvSpPr>
          <p:cNvPr id="12" name="Text 9"/>
          <p:cNvSpPr/>
          <p:nvPr/>
        </p:nvSpPr>
        <p:spPr>
          <a:xfrm>
            <a:off x="1006435" y="4083844"/>
            <a:ext cx="2658070" cy="339923"/>
          </a:xfrm>
          <a:prstGeom prst="rect">
            <a:avLst/>
          </a:prstGeom>
          <a:noFill/>
          <a:ln/>
        </p:spPr>
        <p:txBody>
          <a:bodyPr wrap="none" lIns="0" tIns="0" rIns="0" bIns="0" rtlCol="0" anchor="t"/>
          <a:lstStyle/>
          <a:p>
            <a:pPr marL="0" indent="0" algn="l">
              <a:lnSpc>
                <a:spcPts val="2600"/>
              </a:lnSpc>
              <a:buNone/>
            </a:pPr>
            <a:r>
              <a:rPr lang="en-US" sz="2400" dirty="0">
                <a:solidFill>
                  <a:srgbClr val="000000"/>
                </a:solidFill>
                <a:latin typeface="Kaiti SC" panose="02010600040101010101" pitchFamily="2" charset="-122"/>
                <a:ea typeface="Kaiti SC" panose="02010600040101010101" pitchFamily="2" charset="-122"/>
                <a:cs typeface="Fraunces Extra Bold" pitchFamily="34" charset="-120"/>
              </a:rPr>
              <a:t>🌏</a:t>
            </a:r>
            <a:r>
              <a:rPr lang="en-US" sz="2400" dirty="0">
                <a:solidFill>
                  <a:srgbClr val="405449"/>
                </a:solidFill>
                <a:latin typeface="Kaiti SC" panose="02010600040101010101" pitchFamily="2" charset="-122"/>
                <a:ea typeface="Kaiti SC" panose="02010600040101010101" pitchFamily="2" charset="-122"/>
                <a:cs typeface="Fraunces Extra Bold" pitchFamily="34" charset="-120"/>
              </a:rPr>
              <a:t> 地球科學</a:t>
            </a:r>
            <a:endParaRPr lang="en-US" sz="2400" dirty="0"/>
          </a:p>
        </p:txBody>
      </p:sp>
      <p:sp>
        <p:nvSpPr>
          <p:cNvPr id="13" name="Shape 10"/>
          <p:cNvSpPr/>
          <p:nvPr/>
        </p:nvSpPr>
        <p:spPr>
          <a:xfrm>
            <a:off x="793790" y="4795838"/>
            <a:ext cx="7556421" cy="765215"/>
          </a:xfrm>
          <a:prstGeom prst="roundRect">
            <a:avLst>
              <a:gd name="adj" fmla="val 25011"/>
            </a:avLst>
          </a:prstGeom>
          <a:solidFill>
            <a:srgbClr val="E8F3E8"/>
          </a:solidFill>
          <a:ln/>
        </p:spPr>
        <p:txBody>
          <a:bodyPr/>
          <a:lstStyle/>
          <a:p>
            <a:endParaRPr lang="zh-TW" altLang="en-US" sz="2000"/>
          </a:p>
        </p:txBody>
      </p:sp>
      <p:sp>
        <p:nvSpPr>
          <p:cNvPr id="14" name="Text 11"/>
          <p:cNvSpPr/>
          <p:nvPr/>
        </p:nvSpPr>
        <p:spPr>
          <a:xfrm>
            <a:off x="1006435" y="5008483"/>
            <a:ext cx="2658070" cy="339923"/>
          </a:xfrm>
          <a:prstGeom prst="rect">
            <a:avLst/>
          </a:prstGeom>
          <a:noFill/>
          <a:ln/>
        </p:spPr>
        <p:txBody>
          <a:bodyPr wrap="none" lIns="0" tIns="0" rIns="0" bIns="0" rtlCol="0" anchor="t"/>
          <a:lstStyle/>
          <a:p>
            <a:pPr marL="0" indent="0" algn="l">
              <a:lnSpc>
                <a:spcPts val="2600"/>
              </a:lnSpc>
              <a:buNone/>
            </a:pPr>
            <a:r>
              <a:rPr lang="en-US" sz="2400" dirty="0">
                <a:solidFill>
                  <a:srgbClr val="000000"/>
                </a:solidFill>
                <a:latin typeface="Kaiti SC" panose="02010600040101010101" pitchFamily="2" charset="-122"/>
                <a:ea typeface="Kaiti SC" panose="02010600040101010101" pitchFamily="2" charset="-122"/>
                <a:cs typeface="Fraunces Extra Bold" pitchFamily="34" charset="-120"/>
              </a:rPr>
              <a:t>🌱</a:t>
            </a:r>
            <a:r>
              <a:rPr lang="en-US" sz="2400" dirty="0">
                <a:solidFill>
                  <a:srgbClr val="405449"/>
                </a:solidFill>
                <a:latin typeface="Kaiti SC" panose="02010600040101010101" pitchFamily="2" charset="-122"/>
                <a:ea typeface="Kaiti SC" panose="02010600040101010101" pitchFamily="2" charset="-122"/>
                <a:cs typeface="Fraunces Extra Bold" pitchFamily="34" charset="-120"/>
              </a:rPr>
              <a:t> 碳中和研究</a:t>
            </a:r>
            <a:endParaRPr lang="en-US" sz="2400" dirty="0"/>
          </a:p>
        </p:txBody>
      </p:sp>
      <p:sp>
        <p:nvSpPr>
          <p:cNvPr id="15" name="Shape 12"/>
          <p:cNvSpPr/>
          <p:nvPr/>
        </p:nvSpPr>
        <p:spPr>
          <a:xfrm>
            <a:off x="793790" y="5720477"/>
            <a:ext cx="7556421" cy="765215"/>
          </a:xfrm>
          <a:prstGeom prst="roundRect">
            <a:avLst>
              <a:gd name="adj" fmla="val 25011"/>
            </a:avLst>
          </a:prstGeom>
          <a:solidFill>
            <a:srgbClr val="E8F3E8"/>
          </a:solidFill>
          <a:ln/>
        </p:spPr>
        <p:txBody>
          <a:bodyPr/>
          <a:lstStyle/>
          <a:p>
            <a:endParaRPr lang="zh-TW" altLang="en-US" sz="2000"/>
          </a:p>
        </p:txBody>
      </p:sp>
      <p:sp>
        <p:nvSpPr>
          <p:cNvPr id="16" name="Text 13"/>
          <p:cNvSpPr/>
          <p:nvPr/>
        </p:nvSpPr>
        <p:spPr>
          <a:xfrm>
            <a:off x="1006435" y="5933123"/>
            <a:ext cx="2658070" cy="339923"/>
          </a:xfrm>
          <a:prstGeom prst="rect">
            <a:avLst/>
          </a:prstGeom>
          <a:noFill/>
          <a:ln/>
        </p:spPr>
        <p:txBody>
          <a:bodyPr wrap="none" lIns="0" tIns="0" rIns="0" bIns="0" rtlCol="0" anchor="t"/>
          <a:lstStyle/>
          <a:p>
            <a:pPr marL="0" indent="0" algn="l">
              <a:lnSpc>
                <a:spcPts val="2600"/>
              </a:lnSpc>
              <a:buNone/>
            </a:pPr>
            <a:r>
              <a:rPr lang="en-US" sz="2400" dirty="0">
                <a:solidFill>
                  <a:srgbClr val="000000"/>
                </a:solidFill>
                <a:latin typeface="Kaiti SC" panose="02010600040101010101" pitchFamily="2" charset="-122"/>
                <a:ea typeface="Kaiti SC" panose="02010600040101010101" pitchFamily="2" charset="-122"/>
                <a:cs typeface="Fraunces Extra Bold" pitchFamily="34" charset="-120"/>
              </a:rPr>
              <a:t>🌳</a:t>
            </a:r>
            <a:r>
              <a:rPr lang="en-US" sz="2400" dirty="0">
                <a:solidFill>
                  <a:srgbClr val="405449"/>
                </a:solidFill>
                <a:latin typeface="Kaiti SC" panose="02010600040101010101" pitchFamily="2" charset="-122"/>
                <a:ea typeface="Kaiti SC" panose="02010600040101010101" pitchFamily="2" charset="-122"/>
                <a:cs typeface="Fraunces Extra Bold" pitchFamily="34" charset="-120"/>
              </a:rPr>
              <a:t> 生態保育</a:t>
            </a:r>
            <a:endParaRPr lang="en-US" sz="2400" dirty="0"/>
          </a:p>
        </p:txBody>
      </p:sp>
      <p:sp>
        <p:nvSpPr>
          <p:cNvPr id="17" name="Shape 14"/>
          <p:cNvSpPr/>
          <p:nvPr/>
        </p:nvSpPr>
        <p:spPr>
          <a:xfrm>
            <a:off x="793790" y="6645116"/>
            <a:ext cx="7556421" cy="765215"/>
          </a:xfrm>
          <a:prstGeom prst="roundRect">
            <a:avLst>
              <a:gd name="adj" fmla="val 25011"/>
            </a:avLst>
          </a:prstGeom>
          <a:solidFill>
            <a:srgbClr val="E8F3E8"/>
          </a:solidFill>
          <a:ln/>
        </p:spPr>
        <p:txBody>
          <a:bodyPr/>
          <a:lstStyle/>
          <a:p>
            <a:endParaRPr lang="zh-TW" altLang="en-US" sz="2000"/>
          </a:p>
        </p:txBody>
      </p:sp>
      <p:sp>
        <p:nvSpPr>
          <p:cNvPr id="18" name="Text 15"/>
          <p:cNvSpPr/>
          <p:nvPr/>
        </p:nvSpPr>
        <p:spPr>
          <a:xfrm>
            <a:off x="1006435" y="6857762"/>
            <a:ext cx="2658070" cy="339923"/>
          </a:xfrm>
          <a:prstGeom prst="rect">
            <a:avLst/>
          </a:prstGeom>
          <a:noFill/>
          <a:ln/>
        </p:spPr>
        <p:txBody>
          <a:bodyPr wrap="none" lIns="0" tIns="0" rIns="0" bIns="0" rtlCol="0" anchor="t"/>
          <a:lstStyle/>
          <a:p>
            <a:pPr marL="0" indent="0" algn="l">
              <a:lnSpc>
                <a:spcPts val="2600"/>
              </a:lnSpc>
              <a:buNone/>
            </a:pPr>
            <a:r>
              <a:rPr lang="en-US" sz="2400" dirty="0">
                <a:solidFill>
                  <a:srgbClr val="000000"/>
                </a:solidFill>
                <a:latin typeface="Kaiti SC" panose="02010600040101010101" pitchFamily="2" charset="-122"/>
                <a:ea typeface="Kaiti SC" panose="02010600040101010101" pitchFamily="2" charset="-122"/>
                <a:cs typeface="Fraunces Extra Bold" pitchFamily="34" charset="-120"/>
              </a:rPr>
              <a:t>📊</a:t>
            </a:r>
            <a:r>
              <a:rPr lang="en-US" sz="2400" dirty="0">
                <a:solidFill>
                  <a:srgbClr val="405449"/>
                </a:solidFill>
                <a:latin typeface="Kaiti SC" panose="02010600040101010101" pitchFamily="2" charset="-122"/>
                <a:ea typeface="Kaiti SC" panose="02010600040101010101" pitchFamily="2" charset="-122"/>
                <a:cs typeface="Fraunces Extra Bold" pitchFamily="34" charset="-120"/>
              </a:rPr>
              <a:t> ESG與永續發展</a:t>
            </a:r>
            <a:endParaRPr lang="en-US"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797719"/>
            <a:ext cx="6025039" cy="760690"/>
          </a:xfrm>
          <a:prstGeom prst="rect">
            <a:avLst/>
          </a:prstGeom>
          <a:noFill/>
          <a:ln/>
        </p:spPr>
        <p:txBody>
          <a:bodyPr wrap="none" lIns="0" tIns="0" rIns="0" bIns="0" rtlCol="0" anchor="t"/>
          <a:lstStyle/>
          <a:p>
            <a:pPr marL="0" indent="0" algn="l">
              <a:lnSpc>
                <a:spcPts val="5900"/>
              </a:lnSpc>
              <a:buNone/>
            </a:pPr>
            <a:r>
              <a:rPr lang="en-US" sz="4700" dirty="0">
                <a:solidFill>
                  <a:srgbClr val="000000"/>
                </a:solidFill>
                <a:latin typeface="Kaiti SC" panose="02010600040101010101" pitchFamily="2" charset="-122"/>
                <a:ea typeface="Kaiti SC" panose="02010600040101010101" pitchFamily="2" charset="-122"/>
                <a:cs typeface="Fraunces Extra Bold" pitchFamily="34" charset="-120"/>
              </a:rPr>
              <a:t>🌍</a:t>
            </a:r>
            <a:r>
              <a:rPr lang="en-US" sz="4700" dirty="0">
                <a:solidFill>
                  <a:srgbClr val="3B4540"/>
                </a:solidFill>
                <a:latin typeface="Kaiti SC" panose="02010600040101010101" pitchFamily="2" charset="-122"/>
                <a:ea typeface="Kaiti SC" panose="02010600040101010101" pitchFamily="2" charset="-122"/>
                <a:cs typeface="Fraunces Extra Bold" pitchFamily="34" charset="-120"/>
              </a:rPr>
              <a:t> 地球科學研究</a:t>
            </a:r>
            <a:endParaRPr lang="en-US" sz="4700" dirty="0"/>
          </a:p>
        </p:txBody>
      </p:sp>
      <p:sp>
        <p:nvSpPr>
          <p:cNvPr id="4" name="Text 1"/>
          <p:cNvSpPr/>
          <p:nvPr/>
        </p:nvSpPr>
        <p:spPr>
          <a:xfrm>
            <a:off x="793790" y="2070378"/>
            <a:ext cx="3012519" cy="376476"/>
          </a:xfrm>
          <a:prstGeom prst="rect">
            <a:avLst/>
          </a:prstGeom>
          <a:noFill/>
          <a:ln/>
        </p:spPr>
        <p:txBody>
          <a:bodyPr wrap="none" lIns="0" tIns="0" rIns="0" bIns="0" rtlCol="0" anchor="t"/>
          <a:lstStyle/>
          <a:p>
            <a:pPr marL="0" indent="0" algn="l">
              <a:lnSpc>
                <a:spcPts val="2950"/>
              </a:lnSpc>
              <a:buNone/>
            </a:pPr>
            <a:r>
              <a:rPr lang="en-US" sz="2350" dirty="0">
                <a:solidFill>
                  <a:srgbClr val="3B4540"/>
                </a:solidFill>
                <a:latin typeface="Kaiti SC" panose="02010600040101010101" pitchFamily="2" charset="-122"/>
                <a:ea typeface="Kaiti SC" panose="02010600040101010101" pitchFamily="2" charset="-122"/>
                <a:cs typeface="Fraunces Extra Bold" pitchFamily="34" charset="-120"/>
              </a:rPr>
              <a:t>研究領域</a:t>
            </a:r>
            <a:endParaRPr lang="en-US" sz="2350" dirty="0"/>
          </a:p>
        </p:txBody>
      </p:sp>
      <p:pic>
        <p:nvPicPr>
          <p:cNvPr id="5"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3790" y="2677239"/>
            <a:ext cx="602456" cy="602456"/>
          </a:xfrm>
          <a:prstGeom prst="rect">
            <a:avLst/>
          </a:prstGeom>
        </p:spPr>
      </p:pic>
      <p:sp>
        <p:nvSpPr>
          <p:cNvPr id="6" name="Text 2"/>
          <p:cNvSpPr/>
          <p:nvPr/>
        </p:nvSpPr>
        <p:spPr>
          <a:xfrm>
            <a:off x="793790" y="3535680"/>
            <a:ext cx="3012519" cy="376476"/>
          </a:xfrm>
          <a:prstGeom prst="rect">
            <a:avLst/>
          </a:prstGeom>
          <a:noFill/>
          <a:ln/>
        </p:spPr>
        <p:txBody>
          <a:bodyPr wrap="none" lIns="0" tIns="0" rIns="0" bIns="0" rtlCol="0" anchor="t"/>
          <a:lstStyle/>
          <a:p>
            <a:pPr marL="0" indent="0" algn="l">
              <a:lnSpc>
                <a:spcPts val="2950"/>
              </a:lnSpc>
              <a:buNone/>
            </a:pPr>
            <a:r>
              <a:rPr lang="en-US" sz="2350" dirty="0">
                <a:solidFill>
                  <a:srgbClr val="405449"/>
                </a:solidFill>
                <a:latin typeface="Kaiti SC" panose="02010600040101010101" pitchFamily="2" charset="-122"/>
                <a:ea typeface="Kaiti SC" panose="02010600040101010101" pitchFamily="2" charset="-122"/>
                <a:cs typeface="Fraunces Extra Bold" pitchFamily="34" charset="-120"/>
              </a:rPr>
              <a:t>地質學</a:t>
            </a:r>
            <a:endParaRPr lang="en-US" sz="2350" dirty="0"/>
          </a:p>
        </p:txBody>
      </p:sp>
      <p:pic>
        <p:nvPicPr>
          <p:cNvPr id="7"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3790" y="4321850"/>
            <a:ext cx="602456" cy="602456"/>
          </a:xfrm>
          <a:prstGeom prst="rect">
            <a:avLst/>
          </a:prstGeom>
        </p:spPr>
      </p:pic>
      <p:sp>
        <p:nvSpPr>
          <p:cNvPr id="8" name="Text 3"/>
          <p:cNvSpPr/>
          <p:nvPr/>
        </p:nvSpPr>
        <p:spPr>
          <a:xfrm>
            <a:off x="793790" y="5180290"/>
            <a:ext cx="3012519" cy="376476"/>
          </a:xfrm>
          <a:prstGeom prst="rect">
            <a:avLst/>
          </a:prstGeom>
          <a:noFill/>
          <a:ln/>
        </p:spPr>
        <p:txBody>
          <a:bodyPr wrap="none" lIns="0" tIns="0" rIns="0" bIns="0" rtlCol="0" anchor="t"/>
          <a:lstStyle/>
          <a:p>
            <a:pPr marL="0" indent="0" algn="l">
              <a:lnSpc>
                <a:spcPts val="2950"/>
              </a:lnSpc>
              <a:buNone/>
            </a:pPr>
            <a:r>
              <a:rPr lang="en-US" sz="2350" dirty="0">
                <a:solidFill>
                  <a:srgbClr val="405449"/>
                </a:solidFill>
                <a:latin typeface="Kaiti SC" panose="02010600040101010101" pitchFamily="2" charset="-122"/>
                <a:ea typeface="Kaiti SC" panose="02010600040101010101" pitchFamily="2" charset="-122"/>
                <a:cs typeface="Fraunces Extra Bold" pitchFamily="34" charset="-120"/>
              </a:rPr>
              <a:t>地球物理</a:t>
            </a:r>
            <a:endParaRPr lang="en-US" sz="2350" dirty="0"/>
          </a:p>
        </p:txBody>
      </p:sp>
      <p:pic>
        <p:nvPicPr>
          <p:cNvPr id="9"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3790" y="5966460"/>
            <a:ext cx="602456" cy="602456"/>
          </a:xfrm>
          <a:prstGeom prst="rect">
            <a:avLst/>
          </a:prstGeom>
        </p:spPr>
      </p:pic>
      <p:sp>
        <p:nvSpPr>
          <p:cNvPr id="10" name="Text 4"/>
          <p:cNvSpPr/>
          <p:nvPr/>
        </p:nvSpPr>
        <p:spPr>
          <a:xfrm>
            <a:off x="793790" y="6824901"/>
            <a:ext cx="3012519" cy="376476"/>
          </a:xfrm>
          <a:prstGeom prst="rect">
            <a:avLst/>
          </a:prstGeom>
          <a:noFill/>
          <a:ln/>
        </p:spPr>
        <p:txBody>
          <a:bodyPr wrap="none" lIns="0" tIns="0" rIns="0" bIns="0" rtlCol="0" anchor="t"/>
          <a:lstStyle/>
          <a:p>
            <a:pPr marL="0" indent="0" algn="l">
              <a:lnSpc>
                <a:spcPts val="2950"/>
              </a:lnSpc>
              <a:buNone/>
            </a:pPr>
            <a:r>
              <a:rPr lang="en-US" sz="2350" dirty="0">
                <a:solidFill>
                  <a:srgbClr val="405449"/>
                </a:solidFill>
                <a:latin typeface="Kaiti SC" panose="02010600040101010101" pitchFamily="2" charset="-122"/>
                <a:ea typeface="Kaiti SC" panose="02010600040101010101" pitchFamily="2" charset="-122"/>
                <a:cs typeface="Fraunces Extra Bold" pitchFamily="34" charset="-120"/>
              </a:rPr>
              <a:t>地震與防災</a:t>
            </a:r>
            <a:endParaRPr lang="en-US" sz="2350" dirty="0"/>
          </a:p>
        </p:txBody>
      </p:sp>
      <p:sp>
        <p:nvSpPr>
          <p:cNvPr id="11" name="Shape 5"/>
          <p:cNvSpPr/>
          <p:nvPr/>
        </p:nvSpPr>
        <p:spPr>
          <a:xfrm>
            <a:off x="4700111" y="1865590"/>
            <a:ext cx="3831193" cy="5566172"/>
          </a:xfrm>
          <a:prstGeom prst="roundRect">
            <a:avLst>
              <a:gd name="adj" fmla="val 9058"/>
            </a:avLst>
          </a:prstGeom>
          <a:solidFill>
            <a:srgbClr val="0A988B"/>
          </a:solidFill>
          <a:ln/>
        </p:spPr>
        <p:txBody>
          <a:bodyPr/>
          <a:lstStyle/>
          <a:p>
            <a:endParaRPr lang="zh-TW" altLang="en-US"/>
          </a:p>
        </p:txBody>
      </p:sp>
      <p:sp>
        <p:nvSpPr>
          <p:cNvPr id="12" name="Text 6"/>
          <p:cNvSpPr/>
          <p:nvPr/>
        </p:nvSpPr>
        <p:spPr>
          <a:xfrm>
            <a:off x="4941094" y="2070378"/>
            <a:ext cx="3012519" cy="384096"/>
          </a:xfrm>
          <a:prstGeom prst="rect">
            <a:avLst/>
          </a:prstGeom>
          <a:noFill/>
          <a:ln/>
        </p:spPr>
        <p:txBody>
          <a:bodyPr wrap="none" lIns="0" tIns="0" rIns="0" bIns="0" rtlCol="0" anchor="t"/>
          <a:lstStyle/>
          <a:p>
            <a:pPr marL="0" indent="0" algn="l">
              <a:lnSpc>
                <a:spcPts val="2950"/>
              </a:lnSpc>
              <a:buNone/>
            </a:pPr>
            <a:r>
              <a:rPr lang="en-US" sz="2350" dirty="0">
                <a:solidFill>
                  <a:srgbClr val="000000"/>
                </a:solidFill>
                <a:latin typeface="Kaiti SC" panose="02010600040101010101" pitchFamily="2" charset="-122"/>
                <a:ea typeface="Kaiti SC" panose="02010600040101010101" pitchFamily="2" charset="-122"/>
                <a:cs typeface="Fraunces Extra Bold" pitchFamily="34" charset="-120"/>
              </a:rPr>
              <a:t>📊 </a:t>
            </a:r>
            <a:r>
              <a:rPr lang="en-US" sz="3200" dirty="0">
                <a:solidFill>
                  <a:srgbClr val="000000"/>
                </a:solidFill>
                <a:latin typeface="Kaiti SC" panose="02010600040101010101" pitchFamily="2" charset="-122"/>
                <a:ea typeface="Kaiti SC" panose="02010600040101010101" pitchFamily="2" charset="-122"/>
                <a:cs typeface="Fraunces Extra Bold" pitchFamily="34" charset="-120"/>
              </a:rPr>
              <a:t>台灣地震數量</a:t>
            </a:r>
            <a:endParaRPr lang="en-US" sz="2350" dirty="0"/>
          </a:p>
        </p:txBody>
      </p:sp>
      <p:sp>
        <p:nvSpPr>
          <p:cNvPr id="13" name="Text 7"/>
          <p:cNvSpPr/>
          <p:nvPr/>
        </p:nvSpPr>
        <p:spPr>
          <a:xfrm>
            <a:off x="4941094" y="2659261"/>
            <a:ext cx="3349228" cy="356592"/>
          </a:xfrm>
          <a:prstGeom prst="rect">
            <a:avLst/>
          </a:prstGeom>
          <a:noFill/>
          <a:ln/>
        </p:spPr>
        <p:txBody>
          <a:bodyPr wrap="none" lIns="0" tIns="0" rIns="0" bIns="0" rtlCol="0" anchor="t"/>
          <a:lstStyle/>
          <a:p>
            <a:pPr marL="0" indent="0" algn="l">
              <a:lnSpc>
                <a:spcPts val="2800"/>
              </a:lnSpc>
              <a:buNone/>
            </a:pPr>
            <a:r>
              <a:rPr lang="en-US" sz="3200" dirty="0">
                <a:solidFill>
                  <a:srgbClr val="000000"/>
                </a:solidFill>
                <a:latin typeface="Kaiti SC" panose="02010600040101010101" pitchFamily="2" charset="-122"/>
                <a:ea typeface="Kaiti SC" panose="02010600040101010101" pitchFamily="2" charset="-122"/>
                <a:cs typeface="Nobile" pitchFamily="34" charset="-120"/>
              </a:rPr>
              <a:t>平均每年超過</a:t>
            </a:r>
            <a:endParaRPr lang="en-US" sz="3200" dirty="0"/>
          </a:p>
        </p:txBody>
      </p:sp>
      <p:sp>
        <p:nvSpPr>
          <p:cNvPr id="14" name="Text 8"/>
          <p:cNvSpPr/>
          <p:nvPr/>
        </p:nvSpPr>
        <p:spPr>
          <a:xfrm>
            <a:off x="4941094" y="3220641"/>
            <a:ext cx="3349228" cy="1039178"/>
          </a:xfrm>
          <a:prstGeom prst="rect">
            <a:avLst/>
          </a:prstGeom>
          <a:noFill/>
          <a:ln/>
        </p:spPr>
        <p:txBody>
          <a:bodyPr wrap="none" lIns="0" tIns="0" rIns="0" bIns="0" rtlCol="0" anchor="t"/>
          <a:lstStyle/>
          <a:p>
            <a:pPr marL="0" indent="0" algn="l">
              <a:lnSpc>
                <a:spcPts val="8150"/>
              </a:lnSpc>
              <a:buNone/>
            </a:pPr>
            <a:r>
              <a:rPr lang="en-US" sz="6500" dirty="0">
                <a:solidFill>
                  <a:srgbClr val="000000"/>
                </a:solidFill>
                <a:latin typeface="Kaiti SC" panose="02010600040101010101" pitchFamily="2" charset="-122"/>
                <a:ea typeface="Kaiti SC" panose="02010600040101010101" pitchFamily="2" charset="-122"/>
                <a:cs typeface="Fraunces Extra Bold" pitchFamily="34" charset="-120"/>
              </a:rPr>
              <a:t>2萬次</a:t>
            </a:r>
            <a:endParaRPr lang="en-US" sz="6500" dirty="0"/>
          </a:p>
        </p:txBody>
      </p:sp>
      <p:sp>
        <p:nvSpPr>
          <p:cNvPr id="15" name="Text 9"/>
          <p:cNvSpPr/>
          <p:nvPr/>
        </p:nvSpPr>
        <p:spPr>
          <a:xfrm>
            <a:off x="4941094" y="4464606"/>
            <a:ext cx="3349228" cy="713184"/>
          </a:xfrm>
          <a:prstGeom prst="rect">
            <a:avLst/>
          </a:prstGeom>
          <a:noFill/>
          <a:ln/>
        </p:spPr>
        <p:txBody>
          <a:bodyPr wrap="square" lIns="0" tIns="0" rIns="0" bIns="0" rtlCol="0" anchor="t"/>
          <a:lstStyle/>
          <a:p>
            <a:pPr marL="0" indent="0" algn="l">
              <a:lnSpc>
                <a:spcPct val="150000"/>
              </a:lnSpc>
              <a:buNone/>
            </a:pPr>
            <a:r>
              <a:rPr lang="en-US" sz="2400" dirty="0">
                <a:solidFill>
                  <a:srgbClr val="000000"/>
                </a:solidFill>
                <a:latin typeface="Kaiti SC" panose="02010600040101010101" pitchFamily="2" charset="-122"/>
                <a:ea typeface="Kaiti SC" panose="02010600040101010101" pitchFamily="2" charset="-122"/>
                <a:cs typeface="Nobile" pitchFamily="34" charset="-120"/>
              </a:rPr>
              <a:t>是世界重要的 地球科學研究區域</a:t>
            </a:r>
            <a:endParaRPr lang="en-US"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3" name="Text 0"/>
          <p:cNvSpPr/>
          <p:nvPr/>
        </p:nvSpPr>
        <p:spPr>
          <a:xfrm>
            <a:off x="793790" y="829151"/>
            <a:ext cx="11347410" cy="1513761"/>
          </a:xfrm>
          <a:prstGeom prst="rect">
            <a:avLst/>
          </a:prstGeom>
          <a:noFill/>
          <a:ln/>
        </p:spPr>
        <p:txBody>
          <a:bodyPr wrap="square" lIns="0" tIns="0" rIns="0" bIns="0" rtlCol="0" anchor="t"/>
          <a:lstStyle/>
          <a:p>
            <a:pPr marL="0" indent="0" algn="l">
              <a:lnSpc>
                <a:spcPts val="5900"/>
              </a:lnSpc>
              <a:buNone/>
            </a:pPr>
            <a:r>
              <a:rPr lang="en-US" sz="4700" dirty="0">
                <a:solidFill>
                  <a:srgbClr val="000000"/>
                </a:solidFill>
                <a:latin typeface="Kaiti SC" panose="02010600040101010101" pitchFamily="2" charset="-122"/>
                <a:ea typeface="Kaiti SC" panose="02010600040101010101" pitchFamily="2" charset="-122"/>
                <a:cs typeface="Fraunces Extra Bold" pitchFamily="34" charset="-120"/>
              </a:rPr>
              <a:t>🌏</a:t>
            </a:r>
            <a:r>
              <a:rPr lang="en-US" sz="4700" dirty="0">
                <a:solidFill>
                  <a:srgbClr val="3B4540"/>
                </a:solidFill>
                <a:latin typeface="Kaiti SC" panose="02010600040101010101" pitchFamily="2" charset="-122"/>
                <a:ea typeface="Kaiti SC" panose="02010600040101010101" pitchFamily="2" charset="-122"/>
                <a:cs typeface="Fraunces Extra Bold" pitchFamily="34" charset="-120"/>
              </a:rPr>
              <a:t> </a:t>
            </a:r>
            <a:r>
              <a:rPr lang="en-US" sz="4700" dirty="0" err="1">
                <a:solidFill>
                  <a:srgbClr val="3B4540"/>
                </a:solidFill>
                <a:latin typeface="Kaiti SC" panose="02010600040101010101" pitchFamily="2" charset="-122"/>
                <a:ea typeface="Kaiti SC" panose="02010600040101010101" pitchFamily="2" charset="-122"/>
                <a:cs typeface="Fraunces Extra Bold" pitchFamily="34" charset="-120"/>
              </a:rPr>
              <a:t>國立東華大學台灣東部地震研究中心</a:t>
            </a:r>
            <a:endParaRPr lang="en-US" sz="4700" dirty="0"/>
          </a:p>
        </p:txBody>
      </p:sp>
      <p:sp>
        <p:nvSpPr>
          <p:cNvPr id="4" name="Text 1"/>
          <p:cNvSpPr/>
          <p:nvPr/>
        </p:nvSpPr>
        <p:spPr>
          <a:xfrm>
            <a:off x="336590" y="2342912"/>
            <a:ext cx="7556421" cy="713184"/>
          </a:xfrm>
          <a:prstGeom prst="rect">
            <a:avLst/>
          </a:prstGeom>
          <a:noFill/>
          <a:ln/>
        </p:spPr>
        <p:txBody>
          <a:bodyPr wrap="square" lIns="0" tIns="0" rIns="0" bIns="0" rtlCol="0" anchor="t"/>
          <a:lstStyle/>
          <a:p>
            <a:pPr marL="0" indent="0" algn="l">
              <a:lnSpc>
                <a:spcPts val="2800"/>
              </a:lnSpc>
              <a:buNone/>
            </a:pPr>
            <a:r>
              <a:rPr lang="en-US" sz="2400" dirty="0">
                <a:solidFill>
                  <a:srgbClr val="405449"/>
                </a:solidFill>
                <a:latin typeface="Kaiti SC" panose="02010600040101010101" pitchFamily="2" charset="-122"/>
                <a:ea typeface="Kaiti SC" panose="02010600040101010101" pitchFamily="2" charset="-122"/>
                <a:cs typeface="Nobile" pitchFamily="34" charset="-120"/>
              </a:rPr>
              <a:t>台灣位於 歐亞板塊 × 菲律賓海板塊 交界處，提供最佳地球科學研究場域。</a:t>
            </a:r>
            <a:endParaRPr lang="en-US" sz="2400" dirty="0"/>
          </a:p>
        </p:txBody>
      </p:sp>
      <p:sp>
        <p:nvSpPr>
          <p:cNvPr id="5" name="Text 2"/>
          <p:cNvSpPr/>
          <p:nvPr/>
        </p:nvSpPr>
        <p:spPr>
          <a:xfrm>
            <a:off x="610314" y="3406974"/>
            <a:ext cx="3102650" cy="795218"/>
          </a:xfrm>
          <a:prstGeom prst="rect">
            <a:avLst/>
          </a:prstGeom>
          <a:noFill/>
          <a:ln/>
        </p:spPr>
        <p:txBody>
          <a:bodyPr wrap="none" lIns="0" tIns="0" rIns="0" bIns="0" rtlCol="0" anchor="t"/>
          <a:lstStyle/>
          <a:p>
            <a:pPr marL="0" indent="0" algn="ctr">
              <a:lnSpc>
                <a:spcPts val="6250"/>
              </a:lnSpc>
              <a:buNone/>
            </a:pPr>
            <a:r>
              <a:rPr lang="en-US" sz="6250" dirty="0">
                <a:solidFill>
                  <a:srgbClr val="405449"/>
                </a:solidFill>
                <a:latin typeface="Kaiti SC" panose="02010600040101010101" pitchFamily="2" charset="-122"/>
                <a:ea typeface="Kaiti SC" panose="02010600040101010101" pitchFamily="2" charset="-122"/>
                <a:cs typeface="Fraunces Extra Bold" pitchFamily="34" charset="-120"/>
              </a:rPr>
              <a:t>200+</a:t>
            </a:r>
            <a:endParaRPr lang="en-US" sz="6250" dirty="0"/>
          </a:p>
        </p:txBody>
      </p:sp>
      <p:sp>
        <p:nvSpPr>
          <p:cNvPr id="6" name="Text 3"/>
          <p:cNvSpPr/>
          <p:nvPr/>
        </p:nvSpPr>
        <p:spPr>
          <a:xfrm>
            <a:off x="655439" y="4476274"/>
            <a:ext cx="3012519" cy="376476"/>
          </a:xfrm>
          <a:prstGeom prst="rect">
            <a:avLst/>
          </a:prstGeom>
          <a:noFill/>
          <a:ln/>
        </p:spPr>
        <p:txBody>
          <a:bodyPr wrap="none" lIns="0" tIns="0" rIns="0" bIns="0" rtlCol="0" anchor="t"/>
          <a:lstStyle/>
          <a:p>
            <a:pPr marL="0" indent="0" algn="ctr">
              <a:lnSpc>
                <a:spcPts val="2950"/>
              </a:lnSpc>
              <a:buNone/>
            </a:pPr>
            <a:r>
              <a:rPr lang="en-US" sz="2350" dirty="0">
                <a:solidFill>
                  <a:srgbClr val="405449"/>
                </a:solidFill>
                <a:latin typeface="Kaiti SC" panose="02010600040101010101" pitchFamily="2" charset="-122"/>
                <a:ea typeface="Kaiti SC" panose="02010600040101010101" pitchFamily="2" charset="-122"/>
                <a:cs typeface="Fraunces Extra Bold" pitchFamily="34" charset="-120"/>
              </a:rPr>
              <a:t>超過3,000公尺山峰</a:t>
            </a:r>
            <a:endParaRPr lang="en-US" sz="2350" dirty="0"/>
          </a:p>
        </p:txBody>
      </p:sp>
      <p:sp>
        <p:nvSpPr>
          <p:cNvPr id="7" name="Text 4"/>
          <p:cNvSpPr/>
          <p:nvPr/>
        </p:nvSpPr>
        <p:spPr>
          <a:xfrm>
            <a:off x="336590" y="4975622"/>
            <a:ext cx="3650218" cy="713184"/>
          </a:xfrm>
          <a:prstGeom prst="rect">
            <a:avLst/>
          </a:prstGeom>
          <a:noFill/>
          <a:ln/>
        </p:spPr>
        <p:txBody>
          <a:bodyPr wrap="square" lIns="0" tIns="0" rIns="0" bIns="0" rtlCol="0" anchor="t"/>
          <a:lstStyle/>
          <a:p>
            <a:pPr marL="0" indent="0" algn="ctr">
              <a:lnSpc>
                <a:spcPts val="2800"/>
              </a:lnSpc>
              <a:buNone/>
            </a:pPr>
            <a:r>
              <a:rPr lang="en-US" sz="1850" dirty="0">
                <a:solidFill>
                  <a:srgbClr val="405449"/>
                </a:solidFill>
                <a:latin typeface="Kaiti SC" panose="02010600040101010101" pitchFamily="2" charset="-122"/>
                <a:ea typeface="Kaiti SC" panose="02010600040101010101" pitchFamily="2" charset="-122"/>
                <a:cs typeface="Nobile" pitchFamily="34" charset="-120"/>
              </a:rPr>
              <a:t>超過200座，提供最佳地球科學研究場域。</a:t>
            </a:r>
            <a:endParaRPr lang="en-US" sz="1850" dirty="0"/>
          </a:p>
        </p:txBody>
      </p:sp>
      <p:sp>
        <p:nvSpPr>
          <p:cNvPr id="8" name="Text 5"/>
          <p:cNvSpPr/>
          <p:nvPr/>
        </p:nvSpPr>
        <p:spPr>
          <a:xfrm>
            <a:off x="4516517" y="3406974"/>
            <a:ext cx="3102650" cy="795218"/>
          </a:xfrm>
          <a:prstGeom prst="rect">
            <a:avLst/>
          </a:prstGeom>
          <a:noFill/>
          <a:ln/>
        </p:spPr>
        <p:txBody>
          <a:bodyPr wrap="none" lIns="0" tIns="0" rIns="0" bIns="0" rtlCol="0" anchor="t"/>
          <a:lstStyle/>
          <a:p>
            <a:pPr marL="0" indent="0" algn="ctr">
              <a:lnSpc>
                <a:spcPts val="6250"/>
              </a:lnSpc>
              <a:buNone/>
            </a:pPr>
            <a:r>
              <a:rPr lang="en-US" sz="6250" dirty="0">
                <a:solidFill>
                  <a:srgbClr val="405449"/>
                </a:solidFill>
                <a:latin typeface="Kaiti SC" panose="02010600040101010101" pitchFamily="2" charset="-122"/>
                <a:ea typeface="Kaiti SC" panose="02010600040101010101" pitchFamily="2" charset="-122"/>
                <a:cs typeface="Fraunces Extra Bold" pitchFamily="34" charset="-120"/>
              </a:rPr>
              <a:t>2</a:t>
            </a:r>
            <a:endParaRPr lang="en-US" sz="6250" dirty="0"/>
          </a:p>
        </p:txBody>
      </p:sp>
      <p:sp>
        <p:nvSpPr>
          <p:cNvPr id="9" name="Text 6"/>
          <p:cNvSpPr/>
          <p:nvPr/>
        </p:nvSpPr>
        <p:spPr>
          <a:xfrm>
            <a:off x="4561642" y="4476274"/>
            <a:ext cx="3012519" cy="376476"/>
          </a:xfrm>
          <a:prstGeom prst="rect">
            <a:avLst/>
          </a:prstGeom>
          <a:noFill/>
          <a:ln/>
        </p:spPr>
        <p:txBody>
          <a:bodyPr wrap="none" lIns="0" tIns="0" rIns="0" bIns="0" rtlCol="0" anchor="t"/>
          <a:lstStyle/>
          <a:p>
            <a:pPr marL="0" indent="0" algn="ctr">
              <a:lnSpc>
                <a:spcPts val="2950"/>
              </a:lnSpc>
              <a:buNone/>
            </a:pPr>
            <a:r>
              <a:rPr lang="en-US" sz="2350" dirty="0">
                <a:solidFill>
                  <a:srgbClr val="405449"/>
                </a:solidFill>
                <a:latin typeface="Kaiti SC" panose="02010600040101010101" pitchFamily="2" charset="-122"/>
                <a:ea typeface="Kaiti SC" panose="02010600040101010101" pitchFamily="2" charset="-122"/>
                <a:cs typeface="Fraunces Extra Bold" pitchFamily="34" charset="-120"/>
              </a:rPr>
              <a:t>板塊交界</a:t>
            </a:r>
            <a:endParaRPr lang="en-US" sz="2350" dirty="0"/>
          </a:p>
        </p:txBody>
      </p:sp>
      <p:sp>
        <p:nvSpPr>
          <p:cNvPr id="10" name="Text 7"/>
          <p:cNvSpPr/>
          <p:nvPr/>
        </p:nvSpPr>
        <p:spPr>
          <a:xfrm>
            <a:off x="4242792" y="4975622"/>
            <a:ext cx="3650218" cy="356592"/>
          </a:xfrm>
          <a:prstGeom prst="rect">
            <a:avLst/>
          </a:prstGeom>
          <a:noFill/>
          <a:ln/>
        </p:spPr>
        <p:txBody>
          <a:bodyPr wrap="none" lIns="0" tIns="0" rIns="0" bIns="0" rtlCol="0" anchor="t"/>
          <a:lstStyle/>
          <a:p>
            <a:pPr marL="0" indent="0" algn="ctr">
              <a:lnSpc>
                <a:spcPts val="2800"/>
              </a:lnSpc>
              <a:buNone/>
            </a:pPr>
            <a:r>
              <a:rPr lang="en-US" sz="1850" dirty="0">
                <a:solidFill>
                  <a:srgbClr val="405449"/>
                </a:solidFill>
                <a:latin typeface="Kaiti SC" panose="02010600040101010101" pitchFamily="2" charset="-122"/>
                <a:ea typeface="Kaiti SC" panose="02010600040101010101" pitchFamily="2" charset="-122"/>
                <a:cs typeface="Nobile" pitchFamily="34" charset="-120"/>
              </a:rPr>
              <a:t>歐亞板塊 × 菲律賓海板塊</a:t>
            </a:r>
            <a:endParaRPr lang="en-US" sz="1850" dirty="0"/>
          </a:p>
        </p:txBody>
      </p:sp>
      <p:sp>
        <p:nvSpPr>
          <p:cNvPr id="11" name="Text 8"/>
          <p:cNvSpPr/>
          <p:nvPr/>
        </p:nvSpPr>
        <p:spPr>
          <a:xfrm>
            <a:off x="698063" y="6149578"/>
            <a:ext cx="7194947" cy="713184"/>
          </a:xfrm>
          <a:prstGeom prst="rect">
            <a:avLst/>
          </a:prstGeom>
          <a:noFill/>
          <a:ln/>
        </p:spPr>
        <p:txBody>
          <a:bodyPr wrap="square" lIns="0" tIns="0" rIns="0" bIns="0" rtlCol="0" anchor="t"/>
          <a:lstStyle/>
          <a:p>
            <a:pPr marL="0" indent="0" algn="l">
              <a:lnSpc>
                <a:spcPts val="2800"/>
              </a:lnSpc>
              <a:buNone/>
            </a:pPr>
            <a:r>
              <a:rPr lang="en-US" sz="2400" dirty="0" err="1">
                <a:solidFill>
                  <a:srgbClr val="405449"/>
                </a:solidFill>
                <a:latin typeface="Kaiti SC" panose="02010600040101010101" pitchFamily="2" charset="-122"/>
                <a:ea typeface="Kaiti SC" panose="02010600040101010101" pitchFamily="2" charset="-122"/>
                <a:cs typeface="Nobile" pitchFamily="34" charset="-120"/>
              </a:rPr>
              <a:t>台灣獨特的地質條件使其成為全球最重要的地球科學天然實驗室之一</a:t>
            </a:r>
            <a:r>
              <a:rPr lang="en-US" sz="2400" dirty="0">
                <a:solidFill>
                  <a:srgbClr val="405449"/>
                </a:solidFill>
                <a:latin typeface="Kaiti SC" panose="02010600040101010101" pitchFamily="2" charset="-122"/>
                <a:ea typeface="Kaiti SC" panose="02010600040101010101" pitchFamily="2" charset="-122"/>
                <a:cs typeface="Nobile" pitchFamily="34" charset="-120"/>
              </a:rPr>
              <a:t>。</a:t>
            </a:r>
            <a:endParaRPr lang="en-US" sz="2400" dirty="0"/>
          </a:p>
        </p:txBody>
      </p:sp>
      <p:sp>
        <p:nvSpPr>
          <p:cNvPr id="12" name="Shape 9"/>
          <p:cNvSpPr/>
          <p:nvPr/>
        </p:nvSpPr>
        <p:spPr>
          <a:xfrm>
            <a:off x="336590" y="5919192"/>
            <a:ext cx="30480" cy="1173956"/>
          </a:xfrm>
          <a:prstGeom prst="rect">
            <a:avLst/>
          </a:prstGeom>
          <a:solidFill>
            <a:srgbClr val="438951"/>
          </a:solidFill>
          <a:ln/>
        </p:spPr>
        <p:txBody>
          <a:bodyPr/>
          <a:lstStyle/>
          <a:p>
            <a:endParaRPr lang="zh-TW" altLang="en-US"/>
          </a:p>
        </p:txBody>
      </p:sp>
      <p:pic>
        <p:nvPicPr>
          <p:cNvPr id="15" name="線上媒體 14" descr="東部地震研究中心 今揭牌啟用 20130924">
            <a:hlinkClick r:id="" action="ppaction://media"/>
            <a:extLst>
              <a:ext uri="{FF2B5EF4-FFF2-40B4-BE49-F238E27FC236}">
                <a16:creationId xmlns:a16="http://schemas.microsoft.com/office/drawing/2014/main" id="{0E5A2951-D5CF-E8B0-F2D1-B3B806D56F50}"/>
              </a:ext>
            </a:extLst>
          </p:cNvPr>
          <p:cNvPicPr>
            <a:picLocks noRot="1" noChangeAspect="1"/>
          </p:cNvPicPr>
          <p:nvPr>
            <a:videoFile r:link="rId1"/>
          </p:nvPr>
        </p:nvPicPr>
        <p:blipFill>
          <a:blip r:embed="rId4"/>
          <a:stretch>
            <a:fillRect/>
          </a:stretch>
        </p:blipFill>
        <p:spPr>
          <a:xfrm>
            <a:off x="8224003" y="2573953"/>
            <a:ext cx="6069807" cy="45523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1079063"/>
            <a:ext cx="5670590" cy="716399"/>
          </a:xfrm>
          <a:prstGeom prst="rect">
            <a:avLst/>
          </a:prstGeom>
          <a:noFill/>
          <a:ln/>
        </p:spPr>
        <p:txBody>
          <a:bodyPr wrap="none" lIns="0" tIns="0" rIns="0" bIns="0" rtlCol="0" anchor="t"/>
          <a:lstStyle/>
          <a:p>
            <a:pPr marL="0" indent="0" algn="l">
              <a:lnSpc>
                <a:spcPts val="5550"/>
              </a:lnSpc>
              <a:buNone/>
            </a:pPr>
            <a:r>
              <a:rPr lang="en-US" sz="6000" dirty="0">
                <a:solidFill>
                  <a:srgbClr val="000000"/>
                </a:solidFill>
                <a:latin typeface="Kaiti SC" panose="02010600040101010101" pitchFamily="2" charset="-122"/>
                <a:ea typeface="Kaiti SC" panose="02010600040101010101" pitchFamily="2" charset="-122"/>
                <a:cs typeface="Fraunces Extra Bold" pitchFamily="34" charset="-120"/>
              </a:rPr>
              <a:t>👨‍💼</a:t>
            </a:r>
            <a:r>
              <a:rPr lang="en-US" sz="6000" dirty="0">
                <a:solidFill>
                  <a:srgbClr val="3B4540"/>
                </a:solidFill>
                <a:latin typeface="Kaiti SC" panose="02010600040101010101" pitchFamily="2" charset="-122"/>
                <a:ea typeface="Kaiti SC" panose="02010600040101010101" pitchFamily="2" charset="-122"/>
                <a:cs typeface="Fraunces Extra Bold" pitchFamily="34" charset="-120"/>
              </a:rPr>
              <a:t> 未來環境職業</a:t>
            </a:r>
            <a:endParaRPr lang="en-US" sz="6000" dirty="0"/>
          </a:p>
        </p:txBody>
      </p:sp>
      <p:sp>
        <p:nvSpPr>
          <p:cNvPr id="3" name="Shape 1"/>
          <p:cNvSpPr/>
          <p:nvPr/>
        </p:nvSpPr>
        <p:spPr>
          <a:xfrm>
            <a:off x="793790" y="2158365"/>
            <a:ext cx="13042821" cy="3931563"/>
          </a:xfrm>
          <a:prstGeom prst="roundRect">
            <a:avLst>
              <a:gd name="adj" fmla="val 5192"/>
            </a:avLst>
          </a:prstGeom>
          <a:noFill/>
          <a:ln w="7620">
            <a:solidFill>
              <a:srgbClr val="000000">
                <a:alpha val="8000"/>
              </a:srgbClr>
            </a:solidFill>
            <a:prstDash val="solid"/>
          </a:ln>
        </p:spPr>
        <p:txBody>
          <a:bodyPr/>
          <a:lstStyle/>
          <a:p>
            <a:endParaRPr lang="zh-TW" altLang="en-US" sz="2800"/>
          </a:p>
        </p:txBody>
      </p:sp>
      <p:sp>
        <p:nvSpPr>
          <p:cNvPr id="4" name="Shape 2"/>
          <p:cNvSpPr/>
          <p:nvPr/>
        </p:nvSpPr>
        <p:spPr>
          <a:xfrm>
            <a:off x="801410" y="2165985"/>
            <a:ext cx="13027581" cy="559475"/>
          </a:xfrm>
          <a:prstGeom prst="rect">
            <a:avLst/>
          </a:prstGeom>
          <a:solidFill>
            <a:srgbClr val="FFFFFF">
              <a:alpha val="4000"/>
            </a:srgbClr>
          </a:solidFill>
          <a:ln/>
        </p:spPr>
        <p:txBody>
          <a:bodyPr/>
          <a:lstStyle/>
          <a:p>
            <a:endParaRPr lang="zh-TW" altLang="en-US" sz="2800"/>
          </a:p>
        </p:txBody>
      </p:sp>
      <p:sp>
        <p:nvSpPr>
          <p:cNvPr id="5" name="Text 3"/>
          <p:cNvSpPr/>
          <p:nvPr/>
        </p:nvSpPr>
        <p:spPr>
          <a:xfrm>
            <a:off x="1028462" y="2282428"/>
            <a:ext cx="3885843" cy="326588"/>
          </a:xfrm>
          <a:prstGeom prst="rect">
            <a:avLst/>
          </a:prstGeom>
          <a:noFill/>
          <a:ln/>
        </p:spPr>
        <p:txBody>
          <a:bodyPr wrap="none" lIns="0" tIns="0" rIns="0" bIns="0" rtlCol="0" anchor="t"/>
          <a:lstStyle/>
          <a:p>
            <a:pPr marL="0" indent="0" algn="l">
              <a:lnSpc>
                <a:spcPts val="2550"/>
              </a:lnSpc>
              <a:buNone/>
            </a:pPr>
            <a:r>
              <a:rPr lang="en-US" sz="2400" dirty="0">
                <a:solidFill>
                  <a:srgbClr val="405449"/>
                </a:solidFill>
                <a:latin typeface="Kaiti SC" panose="02010600040101010101" pitchFamily="2" charset="-122"/>
                <a:ea typeface="Kaiti SC" panose="02010600040101010101" pitchFamily="2" charset="-122"/>
                <a:cs typeface="Nobile" pitchFamily="34" charset="-120"/>
              </a:rPr>
              <a:t>領域</a:t>
            </a:r>
            <a:endParaRPr lang="en-US" sz="2400" dirty="0"/>
          </a:p>
        </p:txBody>
      </p:sp>
      <p:sp>
        <p:nvSpPr>
          <p:cNvPr id="6" name="Text 4"/>
          <p:cNvSpPr/>
          <p:nvPr/>
        </p:nvSpPr>
        <p:spPr>
          <a:xfrm>
            <a:off x="5375553" y="2282428"/>
            <a:ext cx="4532114" cy="326588"/>
          </a:xfrm>
          <a:prstGeom prst="rect">
            <a:avLst/>
          </a:prstGeom>
          <a:noFill/>
          <a:ln/>
        </p:spPr>
        <p:txBody>
          <a:bodyPr wrap="none" lIns="0" tIns="0" rIns="0" bIns="0" rtlCol="0" anchor="t"/>
          <a:lstStyle/>
          <a:p>
            <a:pPr marL="0" indent="0" algn="l">
              <a:lnSpc>
                <a:spcPts val="2550"/>
              </a:lnSpc>
              <a:buNone/>
            </a:pPr>
            <a:r>
              <a:rPr lang="en-US" sz="2400" dirty="0">
                <a:solidFill>
                  <a:srgbClr val="405449"/>
                </a:solidFill>
                <a:latin typeface="Kaiti SC" panose="02010600040101010101" pitchFamily="2" charset="-122"/>
                <a:ea typeface="Kaiti SC" panose="02010600040101010101" pitchFamily="2" charset="-122"/>
                <a:cs typeface="Nobile" pitchFamily="34" charset="-120"/>
              </a:rPr>
              <a:t>職業</a:t>
            </a:r>
            <a:endParaRPr lang="en-US" sz="2400" dirty="0"/>
          </a:p>
        </p:txBody>
      </p:sp>
      <p:sp>
        <p:nvSpPr>
          <p:cNvPr id="7" name="Text 5"/>
          <p:cNvSpPr/>
          <p:nvPr/>
        </p:nvSpPr>
        <p:spPr>
          <a:xfrm>
            <a:off x="10368915" y="2282428"/>
            <a:ext cx="3233261" cy="326588"/>
          </a:xfrm>
          <a:prstGeom prst="rect">
            <a:avLst/>
          </a:prstGeom>
          <a:noFill/>
          <a:ln/>
        </p:spPr>
        <p:txBody>
          <a:bodyPr wrap="none" lIns="0" tIns="0" rIns="0" bIns="0" rtlCol="0" anchor="t"/>
          <a:lstStyle/>
          <a:p>
            <a:pPr marL="0" indent="0" algn="l">
              <a:lnSpc>
                <a:spcPts val="2550"/>
              </a:lnSpc>
              <a:buNone/>
            </a:pPr>
            <a:r>
              <a:rPr lang="en-US" sz="2400" dirty="0">
                <a:solidFill>
                  <a:srgbClr val="405449"/>
                </a:solidFill>
                <a:latin typeface="Kaiti SC" panose="02010600040101010101" pitchFamily="2" charset="-122"/>
                <a:ea typeface="Kaiti SC" panose="02010600040101010101" pitchFamily="2" charset="-122"/>
                <a:cs typeface="Nobile" pitchFamily="34" charset="-120"/>
              </a:rPr>
              <a:t>需求</a:t>
            </a:r>
            <a:endParaRPr lang="en-US" sz="2400" dirty="0"/>
          </a:p>
        </p:txBody>
      </p:sp>
      <p:sp>
        <p:nvSpPr>
          <p:cNvPr id="8" name="Shape 6"/>
          <p:cNvSpPr/>
          <p:nvPr/>
        </p:nvSpPr>
        <p:spPr>
          <a:xfrm>
            <a:off x="801410" y="2725460"/>
            <a:ext cx="13027581" cy="559475"/>
          </a:xfrm>
          <a:prstGeom prst="rect">
            <a:avLst/>
          </a:prstGeom>
          <a:solidFill>
            <a:srgbClr val="000000">
              <a:alpha val="4000"/>
            </a:srgbClr>
          </a:solidFill>
          <a:ln/>
        </p:spPr>
        <p:txBody>
          <a:bodyPr/>
          <a:lstStyle/>
          <a:p>
            <a:endParaRPr lang="zh-TW" altLang="en-US" sz="2800"/>
          </a:p>
        </p:txBody>
      </p:sp>
      <p:sp>
        <p:nvSpPr>
          <p:cNvPr id="9" name="Text 7"/>
          <p:cNvSpPr/>
          <p:nvPr/>
        </p:nvSpPr>
        <p:spPr>
          <a:xfrm>
            <a:off x="1028462" y="2841903"/>
            <a:ext cx="3885843" cy="326588"/>
          </a:xfrm>
          <a:prstGeom prst="rect">
            <a:avLst/>
          </a:prstGeom>
          <a:noFill/>
          <a:ln/>
        </p:spPr>
        <p:txBody>
          <a:bodyPr wrap="none" lIns="0" tIns="0" rIns="0" bIns="0" rtlCol="0" anchor="t"/>
          <a:lstStyle/>
          <a:p>
            <a:pPr marL="0" indent="0" algn="l">
              <a:lnSpc>
                <a:spcPts val="2550"/>
              </a:lnSpc>
              <a:buNone/>
            </a:pPr>
            <a:r>
              <a:rPr lang="en-US" sz="2400" dirty="0">
                <a:solidFill>
                  <a:srgbClr val="405449"/>
                </a:solidFill>
                <a:latin typeface="Kaiti SC" panose="02010600040101010101" pitchFamily="2" charset="-122"/>
                <a:ea typeface="Kaiti SC" panose="02010600040101010101" pitchFamily="2" charset="-122"/>
                <a:cs typeface="Nobile" pitchFamily="34" charset="-120"/>
              </a:rPr>
              <a:t>碳管理</a:t>
            </a:r>
            <a:endParaRPr lang="en-US" sz="2400" dirty="0"/>
          </a:p>
        </p:txBody>
      </p:sp>
      <p:sp>
        <p:nvSpPr>
          <p:cNvPr id="10" name="Text 8"/>
          <p:cNvSpPr/>
          <p:nvPr/>
        </p:nvSpPr>
        <p:spPr>
          <a:xfrm>
            <a:off x="5375553" y="2841903"/>
            <a:ext cx="4532114" cy="326588"/>
          </a:xfrm>
          <a:prstGeom prst="rect">
            <a:avLst/>
          </a:prstGeom>
          <a:noFill/>
          <a:ln/>
        </p:spPr>
        <p:txBody>
          <a:bodyPr wrap="none" lIns="0" tIns="0" rIns="0" bIns="0" rtlCol="0" anchor="t"/>
          <a:lstStyle/>
          <a:p>
            <a:pPr marL="0" indent="0" algn="l">
              <a:lnSpc>
                <a:spcPts val="2550"/>
              </a:lnSpc>
              <a:buNone/>
            </a:pPr>
            <a:r>
              <a:rPr lang="en-US" sz="2400" dirty="0">
                <a:solidFill>
                  <a:srgbClr val="405449"/>
                </a:solidFill>
                <a:latin typeface="Kaiti SC" panose="02010600040101010101" pitchFamily="2" charset="-122"/>
                <a:ea typeface="Kaiti SC" panose="02010600040101010101" pitchFamily="2" charset="-122"/>
                <a:cs typeface="Nobile" pitchFamily="34" charset="-120"/>
              </a:rPr>
              <a:t>碳盤查顧問</a:t>
            </a:r>
            <a:endParaRPr lang="en-US" sz="2400" dirty="0"/>
          </a:p>
        </p:txBody>
      </p:sp>
      <p:sp>
        <p:nvSpPr>
          <p:cNvPr id="11" name="Text 9"/>
          <p:cNvSpPr/>
          <p:nvPr/>
        </p:nvSpPr>
        <p:spPr>
          <a:xfrm>
            <a:off x="10368915" y="2841903"/>
            <a:ext cx="3233261" cy="326588"/>
          </a:xfrm>
          <a:prstGeom prst="rect">
            <a:avLst/>
          </a:prstGeom>
          <a:noFill/>
          <a:ln/>
        </p:spPr>
        <p:txBody>
          <a:bodyPr wrap="none" lIns="0" tIns="0" rIns="0" bIns="0" rtlCol="0" anchor="t"/>
          <a:lstStyle/>
          <a:p>
            <a:pPr marL="0" indent="0" algn="l">
              <a:lnSpc>
                <a:spcPts val="2550"/>
              </a:lnSpc>
              <a:buNone/>
            </a:pPr>
            <a:r>
              <a:rPr lang="en-US" sz="2400" dirty="0">
                <a:solidFill>
                  <a:srgbClr val="405449"/>
                </a:solidFill>
                <a:latin typeface="Kaiti SC" panose="02010600040101010101" pitchFamily="2" charset="-122"/>
                <a:ea typeface="Kaiti SC" panose="02010600040101010101" pitchFamily="2" charset="-122"/>
                <a:cs typeface="Nobile" pitchFamily="34" charset="-120"/>
              </a:rPr>
              <a:t>高需求</a:t>
            </a:r>
            <a:endParaRPr lang="en-US" sz="2400" dirty="0"/>
          </a:p>
        </p:txBody>
      </p:sp>
      <p:sp>
        <p:nvSpPr>
          <p:cNvPr id="12" name="Shape 10"/>
          <p:cNvSpPr/>
          <p:nvPr/>
        </p:nvSpPr>
        <p:spPr>
          <a:xfrm>
            <a:off x="801410" y="3284934"/>
            <a:ext cx="13027581" cy="559475"/>
          </a:xfrm>
          <a:prstGeom prst="rect">
            <a:avLst/>
          </a:prstGeom>
          <a:solidFill>
            <a:srgbClr val="FFFFFF">
              <a:alpha val="4000"/>
            </a:srgbClr>
          </a:solidFill>
          <a:ln/>
        </p:spPr>
        <p:txBody>
          <a:bodyPr/>
          <a:lstStyle/>
          <a:p>
            <a:endParaRPr lang="zh-TW" altLang="en-US" sz="2800"/>
          </a:p>
        </p:txBody>
      </p:sp>
      <p:sp>
        <p:nvSpPr>
          <p:cNvPr id="13" name="Text 11"/>
          <p:cNvSpPr/>
          <p:nvPr/>
        </p:nvSpPr>
        <p:spPr>
          <a:xfrm>
            <a:off x="1028462" y="3401378"/>
            <a:ext cx="3885843" cy="326588"/>
          </a:xfrm>
          <a:prstGeom prst="rect">
            <a:avLst/>
          </a:prstGeom>
          <a:noFill/>
          <a:ln/>
        </p:spPr>
        <p:txBody>
          <a:bodyPr wrap="none" lIns="0" tIns="0" rIns="0" bIns="0" rtlCol="0" anchor="t"/>
          <a:lstStyle/>
          <a:p>
            <a:pPr marL="0" indent="0" algn="l">
              <a:lnSpc>
                <a:spcPts val="2550"/>
              </a:lnSpc>
              <a:buNone/>
            </a:pPr>
            <a:r>
              <a:rPr lang="en-US" sz="2400" dirty="0">
                <a:solidFill>
                  <a:srgbClr val="405449"/>
                </a:solidFill>
                <a:latin typeface="Kaiti SC" panose="02010600040101010101" pitchFamily="2" charset="-122"/>
                <a:ea typeface="Kaiti SC" panose="02010600040101010101" pitchFamily="2" charset="-122"/>
                <a:cs typeface="Nobile" pitchFamily="34" charset="-120"/>
              </a:rPr>
              <a:t>ESG</a:t>
            </a:r>
            <a:endParaRPr lang="en-US" sz="2400" dirty="0"/>
          </a:p>
        </p:txBody>
      </p:sp>
      <p:sp>
        <p:nvSpPr>
          <p:cNvPr id="14" name="Text 12"/>
          <p:cNvSpPr/>
          <p:nvPr/>
        </p:nvSpPr>
        <p:spPr>
          <a:xfrm>
            <a:off x="5375553" y="3401378"/>
            <a:ext cx="4532114" cy="326588"/>
          </a:xfrm>
          <a:prstGeom prst="rect">
            <a:avLst/>
          </a:prstGeom>
          <a:noFill/>
          <a:ln/>
        </p:spPr>
        <p:txBody>
          <a:bodyPr wrap="none" lIns="0" tIns="0" rIns="0" bIns="0" rtlCol="0" anchor="t"/>
          <a:lstStyle/>
          <a:p>
            <a:pPr marL="0" indent="0" algn="l">
              <a:lnSpc>
                <a:spcPts val="2550"/>
              </a:lnSpc>
              <a:buNone/>
            </a:pPr>
            <a:r>
              <a:rPr lang="en-US" sz="2400" dirty="0">
                <a:solidFill>
                  <a:srgbClr val="405449"/>
                </a:solidFill>
                <a:latin typeface="Kaiti SC" panose="02010600040101010101" pitchFamily="2" charset="-122"/>
                <a:ea typeface="Kaiti SC" panose="02010600040101010101" pitchFamily="2" charset="-122"/>
                <a:cs typeface="Nobile" pitchFamily="34" charset="-120"/>
              </a:rPr>
              <a:t>ESG分析師</a:t>
            </a:r>
            <a:endParaRPr lang="en-US" sz="2400" dirty="0"/>
          </a:p>
        </p:txBody>
      </p:sp>
      <p:sp>
        <p:nvSpPr>
          <p:cNvPr id="15" name="Text 13"/>
          <p:cNvSpPr/>
          <p:nvPr/>
        </p:nvSpPr>
        <p:spPr>
          <a:xfrm>
            <a:off x="10368915" y="3401378"/>
            <a:ext cx="3233261" cy="326588"/>
          </a:xfrm>
          <a:prstGeom prst="rect">
            <a:avLst/>
          </a:prstGeom>
          <a:noFill/>
          <a:ln/>
        </p:spPr>
        <p:txBody>
          <a:bodyPr wrap="none" lIns="0" tIns="0" rIns="0" bIns="0" rtlCol="0" anchor="t"/>
          <a:lstStyle/>
          <a:p>
            <a:pPr marL="0" indent="0" algn="l">
              <a:lnSpc>
                <a:spcPts val="2550"/>
              </a:lnSpc>
              <a:buNone/>
            </a:pPr>
            <a:r>
              <a:rPr lang="en-US" sz="2400" dirty="0">
                <a:solidFill>
                  <a:srgbClr val="405449"/>
                </a:solidFill>
                <a:latin typeface="Kaiti SC" panose="02010600040101010101" pitchFamily="2" charset="-122"/>
                <a:ea typeface="Kaiti SC" panose="02010600040101010101" pitchFamily="2" charset="-122"/>
                <a:cs typeface="Nobile" pitchFamily="34" charset="-120"/>
              </a:rPr>
              <a:t>快速成長</a:t>
            </a:r>
            <a:endParaRPr lang="en-US" sz="2400" dirty="0"/>
          </a:p>
        </p:txBody>
      </p:sp>
      <p:sp>
        <p:nvSpPr>
          <p:cNvPr id="16" name="Shape 14"/>
          <p:cNvSpPr/>
          <p:nvPr/>
        </p:nvSpPr>
        <p:spPr>
          <a:xfrm>
            <a:off x="801410" y="3844409"/>
            <a:ext cx="13027581" cy="559475"/>
          </a:xfrm>
          <a:prstGeom prst="rect">
            <a:avLst/>
          </a:prstGeom>
          <a:solidFill>
            <a:srgbClr val="000000">
              <a:alpha val="4000"/>
            </a:srgbClr>
          </a:solidFill>
          <a:ln/>
        </p:spPr>
        <p:txBody>
          <a:bodyPr/>
          <a:lstStyle/>
          <a:p>
            <a:endParaRPr lang="zh-TW" altLang="en-US" sz="2800"/>
          </a:p>
        </p:txBody>
      </p:sp>
      <p:sp>
        <p:nvSpPr>
          <p:cNvPr id="17" name="Text 15"/>
          <p:cNvSpPr/>
          <p:nvPr/>
        </p:nvSpPr>
        <p:spPr>
          <a:xfrm>
            <a:off x="1028462" y="3960852"/>
            <a:ext cx="3885843" cy="326588"/>
          </a:xfrm>
          <a:prstGeom prst="rect">
            <a:avLst/>
          </a:prstGeom>
          <a:noFill/>
          <a:ln/>
        </p:spPr>
        <p:txBody>
          <a:bodyPr wrap="none" lIns="0" tIns="0" rIns="0" bIns="0" rtlCol="0" anchor="t"/>
          <a:lstStyle/>
          <a:p>
            <a:pPr marL="0" indent="0" algn="l">
              <a:lnSpc>
                <a:spcPts val="2550"/>
              </a:lnSpc>
              <a:buNone/>
            </a:pPr>
            <a:r>
              <a:rPr lang="en-US" sz="2400" dirty="0">
                <a:solidFill>
                  <a:srgbClr val="405449"/>
                </a:solidFill>
                <a:latin typeface="Kaiti SC" panose="02010600040101010101" pitchFamily="2" charset="-122"/>
                <a:ea typeface="Kaiti SC" panose="02010600040101010101" pitchFamily="2" charset="-122"/>
                <a:cs typeface="Nobile" pitchFamily="34" charset="-120"/>
              </a:rPr>
              <a:t>環境政策</a:t>
            </a:r>
            <a:endParaRPr lang="en-US" sz="2400" dirty="0"/>
          </a:p>
        </p:txBody>
      </p:sp>
      <p:sp>
        <p:nvSpPr>
          <p:cNvPr id="18" name="Text 16"/>
          <p:cNvSpPr/>
          <p:nvPr/>
        </p:nvSpPr>
        <p:spPr>
          <a:xfrm>
            <a:off x="5375553" y="3960852"/>
            <a:ext cx="4532114" cy="326588"/>
          </a:xfrm>
          <a:prstGeom prst="rect">
            <a:avLst/>
          </a:prstGeom>
          <a:noFill/>
          <a:ln/>
        </p:spPr>
        <p:txBody>
          <a:bodyPr wrap="none" lIns="0" tIns="0" rIns="0" bIns="0" rtlCol="0" anchor="t"/>
          <a:lstStyle/>
          <a:p>
            <a:pPr marL="0" indent="0" algn="l">
              <a:lnSpc>
                <a:spcPts val="2550"/>
              </a:lnSpc>
              <a:buNone/>
            </a:pPr>
            <a:r>
              <a:rPr lang="en-US" sz="2400" dirty="0">
                <a:solidFill>
                  <a:srgbClr val="405449"/>
                </a:solidFill>
                <a:latin typeface="Kaiti SC" panose="02010600040101010101" pitchFamily="2" charset="-122"/>
                <a:ea typeface="Kaiti SC" panose="02010600040101010101" pitchFamily="2" charset="-122"/>
                <a:cs typeface="Nobile" pitchFamily="34" charset="-120"/>
              </a:rPr>
              <a:t>政府環境部門</a:t>
            </a:r>
            <a:endParaRPr lang="en-US" sz="2400" dirty="0"/>
          </a:p>
        </p:txBody>
      </p:sp>
      <p:sp>
        <p:nvSpPr>
          <p:cNvPr id="19" name="Text 17"/>
          <p:cNvSpPr/>
          <p:nvPr/>
        </p:nvSpPr>
        <p:spPr>
          <a:xfrm>
            <a:off x="10368915" y="3960852"/>
            <a:ext cx="3233261" cy="326588"/>
          </a:xfrm>
          <a:prstGeom prst="rect">
            <a:avLst/>
          </a:prstGeom>
          <a:noFill/>
          <a:ln/>
        </p:spPr>
        <p:txBody>
          <a:bodyPr wrap="none" lIns="0" tIns="0" rIns="0" bIns="0" rtlCol="0" anchor="t"/>
          <a:lstStyle/>
          <a:p>
            <a:pPr marL="0" indent="0" algn="l">
              <a:lnSpc>
                <a:spcPts val="2550"/>
              </a:lnSpc>
              <a:buNone/>
            </a:pPr>
            <a:r>
              <a:rPr lang="en-US" sz="2400" dirty="0">
                <a:solidFill>
                  <a:srgbClr val="405449"/>
                </a:solidFill>
                <a:latin typeface="Kaiti SC" panose="02010600040101010101" pitchFamily="2" charset="-122"/>
                <a:ea typeface="Kaiti SC" panose="02010600040101010101" pitchFamily="2" charset="-122"/>
                <a:cs typeface="Nobile" pitchFamily="34" charset="-120"/>
              </a:rPr>
              <a:t>穩定需求</a:t>
            </a:r>
            <a:endParaRPr lang="en-US" sz="2400" dirty="0"/>
          </a:p>
        </p:txBody>
      </p:sp>
      <p:sp>
        <p:nvSpPr>
          <p:cNvPr id="20" name="Shape 18"/>
          <p:cNvSpPr/>
          <p:nvPr/>
        </p:nvSpPr>
        <p:spPr>
          <a:xfrm>
            <a:off x="801410" y="4403884"/>
            <a:ext cx="13027581" cy="559475"/>
          </a:xfrm>
          <a:prstGeom prst="rect">
            <a:avLst/>
          </a:prstGeom>
          <a:solidFill>
            <a:srgbClr val="FFFFFF">
              <a:alpha val="4000"/>
            </a:srgbClr>
          </a:solidFill>
          <a:ln/>
        </p:spPr>
        <p:txBody>
          <a:bodyPr/>
          <a:lstStyle/>
          <a:p>
            <a:endParaRPr lang="zh-TW" altLang="en-US" sz="2800"/>
          </a:p>
        </p:txBody>
      </p:sp>
      <p:sp>
        <p:nvSpPr>
          <p:cNvPr id="21" name="Text 19"/>
          <p:cNvSpPr/>
          <p:nvPr/>
        </p:nvSpPr>
        <p:spPr>
          <a:xfrm>
            <a:off x="1028462" y="4520327"/>
            <a:ext cx="3885843" cy="326588"/>
          </a:xfrm>
          <a:prstGeom prst="rect">
            <a:avLst/>
          </a:prstGeom>
          <a:noFill/>
          <a:ln/>
        </p:spPr>
        <p:txBody>
          <a:bodyPr wrap="none" lIns="0" tIns="0" rIns="0" bIns="0" rtlCol="0" anchor="t"/>
          <a:lstStyle/>
          <a:p>
            <a:pPr marL="0" indent="0" algn="l">
              <a:lnSpc>
                <a:spcPts val="2550"/>
              </a:lnSpc>
              <a:buNone/>
            </a:pPr>
            <a:r>
              <a:rPr lang="en-US" sz="2400" dirty="0">
                <a:solidFill>
                  <a:srgbClr val="405449"/>
                </a:solidFill>
                <a:latin typeface="Kaiti SC" panose="02010600040101010101" pitchFamily="2" charset="-122"/>
                <a:ea typeface="Kaiti SC" panose="02010600040101010101" pitchFamily="2" charset="-122"/>
                <a:cs typeface="Nobile" pitchFamily="34" charset="-120"/>
              </a:rPr>
              <a:t>自然保育</a:t>
            </a:r>
            <a:endParaRPr lang="en-US" sz="2400" dirty="0"/>
          </a:p>
        </p:txBody>
      </p:sp>
      <p:sp>
        <p:nvSpPr>
          <p:cNvPr id="22" name="Text 20"/>
          <p:cNvSpPr/>
          <p:nvPr/>
        </p:nvSpPr>
        <p:spPr>
          <a:xfrm>
            <a:off x="5375553" y="4520327"/>
            <a:ext cx="4532114" cy="326588"/>
          </a:xfrm>
          <a:prstGeom prst="rect">
            <a:avLst/>
          </a:prstGeom>
          <a:noFill/>
          <a:ln/>
        </p:spPr>
        <p:txBody>
          <a:bodyPr wrap="none" lIns="0" tIns="0" rIns="0" bIns="0" rtlCol="0" anchor="t"/>
          <a:lstStyle/>
          <a:p>
            <a:pPr marL="0" indent="0" algn="l">
              <a:lnSpc>
                <a:spcPts val="2550"/>
              </a:lnSpc>
              <a:buNone/>
            </a:pPr>
            <a:r>
              <a:rPr lang="en-US" sz="2400" dirty="0">
                <a:solidFill>
                  <a:srgbClr val="405449"/>
                </a:solidFill>
                <a:latin typeface="Kaiti SC" panose="02010600040101010101" pitchFamily="2" charset="-122"/>
                <a:ea typeface="Kaiti SC" panose="02010600040101010101" pitchFamily="2" charset="-122"/>
                <a:cs typeface="Nobile" pitchFamily="34" charset="-120"/>
              </a:rPr>
              <a:t>生態研究員</a:t>
            </a:r>
            <a:endParaRPr lang="en-US" sz="2400" dirty="0"/>
          </a:p>
        </p:txBody>
      </p:sp>
      <p:sp>
        <p:nvSpPr>
          <p:cNvPr id="23" name="Text 21"/>
          <p:cNvSpPr/>
          <p:nvPr/>
        </p:nvSpPr>
        <p:spPr>
          <a:xfrm>
            <a:off x="10368915" y="4520327"/>
            <a:ext cx="3233261" cy="326588"/>
          </a:xfrm>
          <a:prstGeom prst="rect">
            <a:avLst/>
          </a:prstGeom>
          <a:noFill/>
          <a:ln/>
        </p:spPr>
        <p:txBody>
          <a:bodyPr wrap="none" lIns="0" tIns="0" rIns="0" bIns="0" rtlCol="0" anchor="t"/>
          <a:lstStyle/>
          <a:p>
            <a:pPr marL="0" indent="0" algn="l">
              <a:lnSpc>
                <a:spcPts val="2550"/>
              </a:lnSpc>
              <a:buNone/>
            </a:pPr>
            <a:r>
              <a:rPr lang="en-US" sz="2400" dirty="0">
                <a:solidFill>
                  <a:srgbClr val="405449"/>
                </a:solidFill>
                <a:latin typeface="Kaiti SC" panose="02010600040101010101" pitchFamily="2" charset="-122"/>
                <a:ea typeface="Kaiti SC" panose="02010600040101010101" pitchFamily="2" charset="-122"/>
                <a:cs typeface="Nobile" pitchFamily="34" charset="-120"/>
              </a:rPr>
              <a:t>穩定需求</a:t>
            </a:r>
            <a:endParaRPr lang="en-US" sz="2400" dirty="0"/>
          </a:p>
        </p:txBody>
      </p:sp>
      <p:sp>
        <p:nvSpPr>
          <p:cNvPr id="24" name="Shape 22"/>
          <p:cNvSpPr/>
          <p:nvPr/>
        </p:nvSpPr>
        <p:spPr>
          <a:xfrm>
            <a:off x="801410" y="4963358"/>
            <a:ext cx="13027581" cy="559475"/>
          </a:xfrm>
          <a:prstGeom prst="rect">
            <a:avLst/>
          </a:prstGeom>
          <a:solidFill>
            <a:srgbClr val="000000">
              <a:alpha val="4000"/>
            </a:srgbClr>
          </a:solidFill>
          <a:ln/>
        </p:spPr>
        <p:txBody>
          <a:bodyPr/>
          <a:lstStyle/>
          <a:p>
            <a:endParaRPr lang="zh-TW" altLang="en-US" sz="2800"/>
          </a:p>
        </p:txBody>
      </p:sp>
      <p:sp>
        <p:nvSpPr>
          <p:cNvPr id="25" name="Text 23"/>
          <p:cNvSpPr/>
          <p:nvPr/>
        </p:nvSpPr>
        <p:spPr>
          <a:xfrm>
            <a:off x="1028462" y="5079802"/>
            <a:ext cx="3885843" cy="326588"/>
          </a:xfrm>
          <a:prstGeom prst="rect">
            <a:avLst/>
          </a:prstGeom>
          <a:noFill/>
          <a:ln/>
        </p:spPr>
        <p:txBody>
          <a:bodyPr wrap="none" lIns="0" tIns="0" rIns="0" bIns="0" rtlCol="0" anchor="t"/>
          <a:lstStyle/>
          <a:p>
            <a:pPr marL="0" indent="0" algn="l">
              <a:lnSpc>
                <a:spcPts val="2550"/>
              </a:lnSpc>
              <a:buNone/>
            </a:pPr>
            <a:r>
              <a:rPr lang="en-US" sz="2400" dirty="0">
                <a:solidFill>
                  <a:srgbClr val="405449"/>
                </a:solidFill>
                <a:latin typeface="Kaiti SC" panose="02010600040101010101" pitchFamily="2" charset="-122"/>
                <a:ea typeface="Kaiti SC" panose="02010600040101010101" pitchFamily="2" charset="-122"/>
                <a:cs typeface="Nobile" pitchFamily="34" charset="-120"/>
              </a:rPr>
              <a:t>地球科學</a:t>
            </a:r>
            <a:endParaRPr lang="en-US" sz="2400" dirty="0"/>
          </a:p>
        </p:txBody>
      </p:sp>
      <p:sp>
        <p:nvSpPr>
          <p:cNvPr id="26" name="Text 24"/>
          <p:cNvSpPr/>
          <p:nvPr/>
        </p:nvSpPr>
        <p:spPr>
          <a:xfrm>
            <a:off x="5375553" y="5079802"/>
            <a:ext cx="4532114" cy="326588"/>
          </a:xfrm>
          <a:prstGeom prst="rect">
            <a:avLst/>
          </a:prstGeom>
          <a:noFill/>
          <a:ln/>
        </p:spPr>
        <p:txBody>
          <a:bodyPr wrap="none" lIns="0" tIns="0" rIns="0" bIns="0" rtlCol="0" anchor="t"/>
          <a:lstStyle/>
          <a:p>
            <a:pPr marL="0" indent="0" algn="l">
              <a:lnSpc>
                <a:spcPts val="2550"/>
              </a:lnSpc>
              <a:buNone/>
            </a:pPr>
            <a:r>
              <a:rPr lang="en-US" sz="2400" dirty="0">
                <a:solidFill>
                  <a:srgbClr val="405449"/>
                </a:solidFill>
                <a:latin typeface="Kaiti SC" panose="02010600040101010101" pitchFamily="2" charset="-122"/>
                <a:ea typeface="Kaiti SC" panose="02010600040101010101" pitchFamily="2" charset="-122"/>
                <a:cs typeface="Nobile" pitchFamily="34" charset="-120"/>
              </a:rPr>
              <a:t>地質研究員</a:t>
            </a:r>
            <a:endParaRPr lang="en-US" sz="2400" dirty="0"/>
          </a:p>
        </p:txBody>
      </p:sp>
      <p:sp>
        <p:nvSpPr>
          <p:cNvPr id="27" name="Text 25"/>
          <p:cNvSpPr/>
          <p:nvPr/>
        </p:nvSpPr>
        <p:spPr>
          <a:xfrm>
            <a:off x="10368915" y="5079802"/>
            <a:ext cx="3233261" cy="326588"/>
          </a:xfrm>
          <a:prstGeom prst="rect">
            <a:avLst/>
          </a:prstGeom>
          <a:noFill/>
          <a:ln/>
        </p:spPr>
        <p:txBody>
          <a:bodyPr wrap="none" lIns="0" tIns="0" rIns="0" bIns="0" rtlCol="0" anchor="t"/>
          <a:lstStyle/>
          <a:p>
            <a:pPr marL="0" indent="0" algn="l">
              <a:lnSpc>
                <a:spcPts val="2550"/>
              </a:lnSpc>
              <a:buNone/>
            </a:pPr>
            <a:r>
              <a:rPr lang="en-US" sz="2400" dirty="0">
                <a:solidFill>
                  <a:srgbClr val="405449"/>
                </a:solidFill>
                <a:latin typeface="Kaiti SC" panose="02010600040101010101" pitchFamily="2" charset="-122"/>
                <a:ea typeface="Kaiti SC" panose="02010600040101010101" pitchFamily="2" charset="-122"/>
                <a:cs typeface="Nobile" pitchFamily="34" charset="-120"/>
              </a:rPr>
              <a:t>穩定需求</a:t>
            </a:r>
            <a:endParaRPr lang="en-US" sz="2400" dirty="0"/>
          </a:p>
        </p:txBody>
      </p:sp>
      <p:sp>
        <p:nvSpPr>
          <p:cNvPr id="28" name="Shape 26"/>
          <p:cNvSpPr/>
          <p:nvPr/>
        </p:nvSpPr>
        <p:spPr>
          <a:xfrm>
            <a:off x="801410" y="5522833"/>
            <a:ext cx="13027581" cy="559475"/>
          </a:xfrm>
          <a:prstGeom prst="rect">
            <a:avLst/>
          </a:prstGeom>
          <a:solidFill>
            <a:srgbClr val="FFFFFF">
              <a:alpha val="4000"/>
            </a:srgbClr>
          </a:solidFill>
          <a:ln/>
        </p:spPr>
        <p:txBody>
          <a:bodyPr/>
          <a:lstStyle/>
          <a:p>
            <a:endParaRPr lang="zh-TW" altLang="en-US" sz="2800"/>
          </a:p>
        </p:txBody>
      </p:sp>
      <p:sp>
        <p:nvSpPr>
          <p:cNvPr id="29" name="Text 27"/>
          <p:cNvSpPr/>
          <p:nvPr/>
        </p:nvSpPr>
        <p:spPr>
          <a:xfrm>
            <a:off x="1028462" y="5639276"/>
            <a:ext cx="3885843" cy="326588"/>
          </a:xfrm>
          <a:prstGeom prst="rect">
            <a:avLst/>
          </a:prstGeom>
          <a:noFill/>
          <a:ln/>
        </p:spPr>
        <p:txBody>
          <a:bodyPr wrap="none" lIns="0" tIns="0" rIns="0" bIns="0" rtlCol="0" anchor="t"/>
          <a:lstStyle/>
          <a:p>
            <a:pPr marL="0" indent="0" algn="l">
              <a:lnSpc>
                <a:spcPts val="2550"/>
              </a:lnSpc>
              <a:buNone/>
            </a:pPr>
            <a:r>
              <a:rPr lang="en-US" sz="2400" dirty="0">
                <a:solidFill>
                  <a:srgbClr val="405449"/>
                </a:solidFill>
                <a:latin typeface="Kaiti SC" panose="02010600040101010101" pitchFamily="2" charset="-122"/>
                <a:ea typeface="Kaiti SC" panose="02010600040101010101" pitchFamily="2" charset="-122"/>
                <a:cs typeface="Nobile" pitchFamily="34" charset="-120"/>
              </a:rPr>
              <a:t>氣候研究</a:t>
            </a:r>
            <a:endParaRPr lang="en-US" sz="2400" dirty="0"/>
          </a:p>
        </p:txBody>
      </p:sp>
      <p:sp>
        <p:nvSpPr>
          <p:cNvPr id="30" name="Text 28"/>
          <p:cNvSpPr/>
          <p:nvPr/>
        </p:nvSpPr>
        <p:spPr>
          <a:xfrm>
            <a:off x="5375553" y="5639276"/>
            <a:ext cx="4532114" cy="326588"/>
          </a:xfrm>
          <a:prstGeom prst="rect">
            <a:avLst/>
          </a:prstGeom>
          <a:noFill/>
          <a:ln/>
        </p:spPr>
        <p:txBody>
          <a:bodyPr wrap="none" lIns="0" tIns="0" rIns="0" bIns="0" rtlCol="0" anchor="t"/>
          <a:lstStyle/>
          <a:p>
            <a:pPr marL="0" indent="0" algn="l">
              <a:lnSpc>
                <a:spcPts val="2550"/>
              </a:lnSpc>
              <a:buNone/>
            </a:pPr>
            <a:r>
              <a:rPr lang="en-US" sz="2400" dirty="0">
                <a:solidFill>
                  <a:srgbClr val="405449"/>
                </a:solidFill>
                <a:latin typeface="Kaiti SC" panose="02010600040101010101" pitchFamily="2" charset="-122"/>
                <a:ea typeface="Kaiti SC" panose="02010600040101010101" pitchFamily="2" charset="-122"/>
                <a:cs typeface="Nobile" pitchFamily="34" charset="-120"/>
              </a:rPr>
              <a:t>氣候資料分析</a:t>
            </a:r>
            <a:endParaRPr lang="en-US" sz="2400" dirty="0"/>
          </a:p>
        </p:txBody>
      </p:sp>
      <p:sp>
        <p:nvSpPr>
          <p:cNvPr id="31" name="Text 29"/>
          <p:cNvSpPr/>
          <p:nvPr/>
        </p:nvSpPr>
        <p:spPr>
          <a:xfrm>
            <a:off x="10368915" y="5639276"/>
            <a:ext cx="3233261" cy="326588"/>
          </a:xfrm>
          <a:prstGeom prst="rect">
            <a:avLst/>
          </a:prstGeom>
          <a:noFill/>
          <a:ln/>
        </p:spPr>
        <p:txBody>
          <a:bodyPr wrap="none" lIns="0" tIns="0" rIns="0" bIns="0" rtlCol="0" anchor="t"/>
          <a:lstStyle/>
          <a:p>
            <a:pPr marL="0" indent="0" algn="l">
              <a:lnSpc>
                <a:spcPts val="2550"/>
              </a:lnSpc>
              <a:buNone/>
            </a:pPr>
            <a:r>
              <a:rPr lang="en-US" sz="2400" dirty="0">
                <a:solidFill>
                  <a:srgbClr val="405449"/>
                </a:solidFill>
                <a:latin typeface="Kaiti SC" panose="02010600040101010101" pitchFamily="2" charset="-122"/>
                <a:ea typeface="Kaiti SC" panose="02010600040101010101" pitchFamily="2" charset="-122"/>
                <a:cs typeface="Nobile" pitchFamily="34" charset="-120"/>
              </a:rPr>
              <a:t>高需求</a:t>
            </a:r>
            <a:endParaRPr lang="en-US" sz="2400" dirty="0"/>
          </a:p>
        </p:txBody>
      </p:sp>
      <p:sp>
        <p:nvSpPr>
          <p:cNvPr id="32" name="Shape 30"/>
          <p:cNvSpPr/>
          <p:nvPr/>
        </p:nvSpPr>
        <p:spPr>
          <a:xfrm>
            <a:off x="793790" y="6294001"/>
            <a:ext cx="13042821" cy="856536"/>
          </a:xfrm>
          <a:prstGeom prst="roundRect">
            <a:avLst>
              <a:gd name="adj" fmla="val 23834"/>
            </a:avLst>
          </a:prstGeom>
          <a:solidFill>
            <a:srgbClr val="CCE6D1"/>
          </a:solidFill>
          <a:ln/>
        </p:spPr>
        <p:txBody>
          <a:bodyPr/>
          <a:lstStyle/>
          <a:p>
            <a:endParaRPr lang="zh-TW" altLang="en-US" sz="2800"/>
          </a:p>
        </p:txBody>
      </p:sp>
      <p:pic>
        <p:nvPicPr>
          <p:cNvPr id="33" name="Image 0" descr="preencoded.png"/>
          <p:cNvPicPr>
            <a:picLocks noChangeAspect="1"/>
          </p:cNvPicPr>
          <p:nvPr/>
        </p:nvPicPr>
        <p:blipFill>
          <a:blip r:embed="rId3"/>
          <a:stretch>
            <a:fillRect/>
          </a:stretch>
        </p:blipFill>
        <p:spPr>
          <a:xfrm>
            <a:off x="1020604" y="6599992"/>
            <a:ext cx="283488" cy="226814"/>
          </a:xfrm>
          <a:prstGeom prst="rect">
            <a:avLst/>
          </a:prstGeom>
        </p:spPr>
      </p:pic>
      <p:sp>
        <p:nvSpPr>
          <p:cNvPr id="34" name="Text 31"/>
          <p:cNvSpPr/>
          <p:nvPr/>
        </p:nvSpPr>
        <p:spPr>
          <a:xfrm>
            <a:off x="1530906" y="6532126"/>
            <a:ext cx="12078891" cy="341828"/>
          </a:xfrm>
          <a:prstGeom prst="rect">
            <a:avLst/>
          </a:prstGeom>
          <a:noFill/>
          <a:ln/>
        </p:spPr>
        <p:txBody>
          <a:bodyPr wrap="none" lIns="0" tIns="0" rIns="0" bIns="0" rtlCol="0" anchor="t"/>
          <a:lstStyle/>
          <a:p>
            <a:pPr marL="0" indent="0" algn="l">
              <a:lnSpc>
                <a:spcPts val="2550"/>
              </a:lnSpc>
              <a:buNone/>
            </a:pPr>
            <a:r>
              <a:rPr lang="en-US" sz="2400" dirty="0">
                <a:solidFill>
                  <a:srgbClr val="000000"/>
                </a:solidFill>
                <a:latin typeface="Kaiti SC" panose="02010600040101010101" pitchFamily="2" charset="-122"/>
                <a:ea typeface="Kaiti SC" panose="02010600040101010101" pitchFamily="2" charset="-122"/>
                <a:cs typeface="Nobile" pitchFamily="34" charset="-120"/>
              </a:rPr>
              <a:t>📊 </a:t>
            </a:r>
            <a:r>
              <a:rPr lang="en-US" sz="3600" dirty="0">
                <a:solidFill>
                  <a:srgbClr val="000000"/>
                </a:solidFill>
                <a:latin typeface="Kaiti SC" panose="02010600040101010101" pitchFamily="2" charset="-122"/>
                <a:ea typeface="Kaiti SC" panose="02010600040101010101" pitchFamily="2" charset="-122"/>
                <a:cs typeface="Nobile" pitchFamily="34" charset="-120"/>
              </a:rPr>
              <a:t>根據國際研究，綠色職業需求 2030年前將成長約30%</a:t>
            </a:r>
            <a:endParaRPr lang="en-US"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1"/>
          <p:cNvSpPr/>
          <p:nvPr/>
        </p:nvSpPr>
        <p:spPr>
          <a:xfrm>
            <a:off x="6280190" y="1203603"/>
            <a:ext cx="5926217" cy="716399"/>
          </a:xfrm>
          <a:prstGeom prst="rect">
            <a:avLst/>
          </a:prstGeom>
          <a:noFill/>
          <a:ln/>
        </p:spPr>
        <p:txBody>
          <a:bodyPr wrap="none" lIns="0" tIns="0" rIns="0" bIns="0" rtlCol="0" anchor="t"/>
          <a:lstStyle/>
          <a:p>
            <a:pPr marL="0" indent="0" algn="l">
              <a:lnSpc>
                <a:spcPts val="5550"/>
              </a:lnSpc>
              <a:buNone/>
            </a:pPr>
            <a:r>
              <a:rPr lang="en-US" sz="4450" dirty="0">
                <a:solidFill>
                  <a:srgbClr val="000000"/>
                </a:solidFill>
                <a:latin typeface="Kaiti SC" panose="02010600040101010101" pitchFamily="2" charset="-122"/>
                <a:ea typeface="Kaiti SC" panose="02010600040101010101" pitchFamily="2" charset="-122"/>
                <a:cs typeface="Fraunces Extra Bold" pitchFamily="34" charset="-120"/>
              </a:rPr>
              <a:t>🌏</a:t>
            </a:r>
            <a:r>
              <a:rPr lang="en-US" sz="4450" dirty="0">
                <a:solidFill>
                  <a:srgbClr val="3B4540"/>
                </a:solidFill>
                <a:latin typeface="Kaiti SC" panose="02010600040101010101" pitchFamily="2" charset="-122"/>
                <a:ea typeface="Kaiti SC" panose="02010600040101010101" pitchFamily="2" charset="-122"/>
                <a:cs typeface="Fraunces Extra Bold" pitchFamily="34" charset="-120"/>
              </a:rPr>
              <a:t> 世界排名與永續研究</a:t>
            </a:r>
            <a:endParaRPr lang="en-US" sz="4450" dirty="0"/>
          </a:p>
        </p:txBody>
      </p:sp>
      <p:sp>
        <p:nvSpPr>
          <p:cNvPr id="6" name="Text 2"/>
          <p:cNvSpPr/>
          <p:nvPr/>
        </p:nvSpPr>
        <p:spPr>
          <a:xfrm>
            <a:off x="6280190" y="1992511"/>
            <a:ext cx="6445568" cy="566976"/>
          </a:xfrm>
          <a:prstGeom prst="rect">
            <a:avLst/>
          </a:prstGeom>
          <a:noFill/>
          <a:ln/>
        </p:spPr>
        <p:txBody>
          <a:bodyPr wrap="none" lIns="0" tIns="0" rIns="0" bIns="0" rtlCol="0" anchor="t"/>
          <a:lstStyle/>
          <a:p>
            <a:pPr marL="0" indent="0" algn="l">
              <a:lnSpc>
                <a:spcPts val="4450"/>
              </a:lnSpc>
              <a:buNone/>
            </a:pPr>
            <a:r>
              <a:rPr lang="en-US" sz="3550" dirty="0">
                <a:solidFill>
                  <a:srgbClr val="3B4540"/>
                </a:solidFill>
                <a:latin typeface="Kaiti SC" panose="02010600040101010101" pitchFamily="2" charset="-122"/>
                <a:ea typeface="Kaiti SC" panose="02010600040101010101" pitchFamily="2" charset="-122"/>
                <a:cs typeface="Fraunces Extra Bold" pitchFamily="34" charset="-120"/>
              </a:rPr>
              <a:t>2024 THE世界大學影響力排名</a:t>
            </a:r>
            <a:endParaRPr lang="en-US" sz="3550" dirty="0"/>
          </a:p>
        </p:txBody>
      </p:sp>
      <p:sp>
        <p:nvSpPr>
          <p:cNvPr id="7" name="Shape 3"/>
          <p:cNvSpPr/>
          <p:nvPr/>
        </p:nvSpPr>
        <p:spPr>
          <a:xfrm>
            <a:off x="6116836" y="2831663"/>
            <a:ext cx="3422690" cy="4194215"/>
          </a:xfrm>
          <a:prstGeom prst="roundRect">
            <a:avLst>
              <a:gd name="adj" fmla="val 9543"/>
            </a:avLst>
          </a:prstGeom>
          <a:solidFill>
            <a:srgbClr val="0A988B"/>
          </a:solidFill>
          <a:ln/>
        </p:spPr>
        <p:txBody>
          <a:bodyPr/>
          <a:lstStyle/>
          <a:p>
            <a:endParaRPr lang="zh-TW" altLang="en-US"/>
          </a:p>
        </p:txBody>
      </p:sp>
      <p:sp>
        <p:nvSpPr>
          <p:cNvPr id="8" name="Text 4"/>
          <p:cNvSpPr/>
          <p:nvPr/>
        </p:nvSpPr>
        <p:spPr>
          <a:xfrm>
            <a:off x="6343650" y="301311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000000"/>
                </a:solidFill>
                <a:latin typeface="Kaiti SC" panose="02010600040101010101" pitchFamily="2" charset="-122"/>
                <a:ea typeface="Kaiti SC" panose="02010600040101010101" pitchFamily="2" charset="-122"/>
                <a:cs typeface="Fraunces Extra Bold" pitchFamily="34" charset="-120"/>
              </a:rPr>
              <a:t>東華大學</a:t>
            </a:r>
            <a:endParaRPr lang="en-US" sz="2200" dirty="0"/>
          </a:p>
        </p:txBody>
      </p:sp>
      <p:sp>
        <p:nvSpPr>
          <p:cNvPr id="9" name="Text 5"/>
          <p:cNvSpPr/>
          <p:nvPr/>
        </p:nvSpPr>
        <p:spPr>
          <a:xfrm>
            <a:off x="6343650" y="3548896"/>
            <a:ext cx="2969062" cy="2934653"/>
          </a:xfrm>
          <a:prstGeom prst="rect">
            <a:avLst/>
          </a:prstGeom>
          <a:noFill/>
          <a:ln/>
        </p:spPr>
        <p:txBody>
          <a:bodyPr wrap="square" lIns="0" tIns="0" rIns="0" bIns="0" rtlCol="0" anchor="t"/>
          <a:lstStyle/>
          <a:p>
            <a:pPr marL="0" indent="0" algn="l">
              <a:lnSpc>
                <a:spcPts val="7700"/>
              </a:lnSpc>
              <a:buNone/>
            </a:pPr>
            <a:r>
              <a:rPr lang="en-US" sz="6150" dirty="0">
                <a:solidFill>
                  <a:srgbClr val="000000"/>
                </a:solidFill>
                <a:latin typeface="Kaiti SC" panose="02010600040101010101" pitchFamily="2" charset="-122"/>
                <a:ea typeface="Kaiti SC" panose="02010600040101010101" pitchFamily="2" charset="-122"/>
                <a:cs typeface="Fraunces Extra Bold" pitchFamily="34" charset="-120"/>
              </a:rPr>
              <a:t>3項指標全球前200名</a:t>
            </a:r>
            <a:endParaRPr lang="en-US" sz="6150" dirty="0"/>
          </a:p>
        </p:txBody>
      </p:sp>
      <p:sp>
        <p:nvSpPr>
          <p:cNvPr id="10" name="Text 6"/>
          <p:cNvSpPr/>
          <p:nvPr/>
        </p:nvSpPr>
        <p:spPr>
          <a:xfrm>
            <a:off x="9937194" y="2994898"/>
            <a:ext cx="3906917" cy="653177"/>
          </a:xfrm>
          <a:prstGeom prst="rect">
            <a:avLst/>
          </a:prstGeom>
          <a:noFill/>
          <a:ln/>
        </p:spPr>
        <p:txBody>
          <a:bodyPr wrap="square" lIns="0" tIns="0" rIns="0" bIns="0" rtlCol="0" anchor="t"/>
          <a:lstStyle/>
          <a:p>
            <a:pPr marL="0" indent="0" algn="l">
              <a:lnSpc>
                <a:spcPts val="2550"/>
              </a:lnSpc>
              <a:buNone/>
            </a:pPr>
            <a:r>
              <a:rPr lang="en-US" sz="1750" dirty="0">
                <a:solidFill>
                  <a:srgbClr val="405449"/>
                </a:solidFill>
                <a:latin typeface="Kaiti SC" panose="02010600040101010101" pitchFamily="2" charset="-122"/>
                <a:ea typeface="Kaiti SC" panose="02010600040101010101" pitchFamily="2" charset="-122"/>
                <a:cs typeface="Nobile" pitchFamily="34" charset="-120"/>
              </a:rPr>
              <a:t>包括以下三大核心領域，顯示東華在全球永續研究領域具重要影響力：</a:t>
            </a:r>
            <a:endParaRPr lang="en-US" sz="1750" dirty="0"/>
          </a:p>
        </p:txBody>
      </p:sp>
      <p:sp>
        <p:nvSpPr>
          <p:cNvPr id="11" name="Shape 7"/>
          <p:cNvSpPr/>
          <p:nvPr/>
        </p:nvSpPr>
        <p:spPr>
          <a:xfrm>
            <a:off x="9937194" y="3852148"/>
            <a:ext cx="3906917" cy="868918"/>
          </a:xfrm>
          <a:prstGeom prst="roundRect">
            <a:avLst>
              <a:gd name="adj" fmla="val 16837"/>
            </a:avLst>
          </a:prstGeom>
          <a:solidFill>
            <a:srgbClr val="FAFFFA"/>
          </a:solidFill>
          <a:ln w="30480">
            <a:solidFill>
              <a:srgbClr val="CED9CE"/>
            </a:solidFill>
            <a:prstDash val="solid"/>
          </a:ln>
        </p:spPr>
        <p:txBody>
          <a:bodyPr/>
          <a:lstStyle/>
          <a:p>
            <a:endParaRPr lang="zh-TW" altLang="en-US"/>
          </a:p>
        </p:txBody>
      </p:sp>
      <p:sp>
        <p:nvSpPr>
          <p:cNvPr id="12" name="Shape 8"/>
          <p:cNvSpPr/>
          <p:nvPr/>
        </p:nvSpPr>
        <p:spPr>
          <a:xfrm>
            <a:off x="9906714" y="3852148"/>
            <a:ext cx="121920" cy="868918"/>
          </a:xfrm>
          <a:prstGeom prst="roundRect">
            <a:avLst>
              <a:gd name="adj" fmla="val 167442"/>
            </a:avLst>
          </a:prstGeom>
          <a:solidFill>
            <a:srgbClr val="438951"/>
          </a:solidFill>
          <a:ln/>
        </p:spPr>
        <p:txBody>
          <a:bodyPr/>
          <a:lstStyle/>
          <a:p>
            <a:endParaRPr lang="zh-TW" altLang="en-US"/>
          </a:p>
        </p:txBody>
      </p:sp>
      <p:sp>
        <p:nvSpPr>
          <p:cNvPr id="13" name="Text 9"/>
          <p:cNvSpPr/>
          <p:nvPr/>
        </p:nvSpPr>
        <p:spPr>
          <a:xfrm>
            <a:off x="10285928" y="410944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05449"/>
                </a:solidFill>
                <a:latin typeface="Kaiti SC" panose="02010600040101010101" pitchFamily="2" charset="-122"/>
                <a:ea typeface="Kaiti SC" panose="02010600040101010101" pitchFamily="2" charset="-122"/>
                <a:cs typeface="Fraunces Extra Bold" pitchFamily="34" charset="-120"/>
              </a:rPr>
              <a:t>永續發展</a:t>
            </a:r>
            <a:endParaRPr lang="en-US" sz="2200" dirty="0"/>
          </a:p>
        </p:txBody>
      </p:sp>
      <p:sp>
        <p:nvSpPr>
          <p:cNvPr id="14" name="Shape 10"/>
          <p:cNvSpPr/>
          <p:nvPr/>
        </p:nvSpPr>
        <p:spPr>
          <a:xfrm>
            <a:off x="9937194" y="4902518"/>
            <a:ext cx="3906917" cy="868918"/>
          </a:xfrm>
          <a:prstGeom prst="roundRect">
            <a:avLst>
              <a:gd name="adj" fmla="val 16837"/>
            </a:avLst>
          </a:prstGeom>
          <a:solidFill>
            <a:srgbClr val="FAFFFA"/>
          </a:solidFill>
          <a:ln w="30480">
            <a:solidFill>
              <a:srgbClr val="CED9CE"/>
            </a:solidFill>
            <a:prstDash val="solid"/>
          </a:ln>
        </p:spPr>
        <p:txBody>
          <a:bodyPr/>
          <a:lstStyle/>
          <a:p>
            <a:endParaRPr lang="zh-TW" altLang="en-US"/>
          </a:p>
        </p:txBody>
      </p:sp>
      <p:sp>
        <p:nvSpPr>
          <p:cNvPr id="15" name="Shape 11"/>
          <p:cNvSpPr/>
          <p:nvPr/>
        </p:nvSpPr>
        <p:spPr>
          <a:xfrm>
            <a:off x="9906714" y="4902518"/>
            <a:ext cx="121920" cy="868918"/>
          </a:xfrm>
          <a:prstGeom prst="roundRect">
            <a:avLst>
              <a:gd name="adj" fmla="val 167442"/>
            </a:avLst>
          </a:prstGeom>
          <a:solidFill>
            <a:srgbClr val="438951"/>
          </a:solidFill>
          <a:ln/>
        </p:spPr>
        <p:txBody>
          <a:bodyPr/>
          <a:lstStyle/>
          <a:p>
            <a:endParaRPr lang="zh-TW" altLang="en-US"/>
          </a:p>
        </p:txBody>
      </p:sp>
      <p:sp>
        <p:nvSpPr>
          <p:cNvPr id="16" name="Text 12"/>
          <p:cNvSpPr/>
          <p:nvPr/>
        </p:nvSpPr>
        <p:spPr>
          <a:xfrm>
            <a:off x="10285928" y="515981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05449"/>
                </a:solidFill>
                <a:latin typeface="Kaiti SC" panose="02010600040101010101" pitchFamily="2" charset="-122"/>
                <a:ea typeface="Kaiti SC" panose="02010600040101010101" pitchFamily="2" charset="-122"/>
                <a:cs typeface="Fraunces Extra Bold" pitchFamily="34" charset="-120"/>
              </a:rPr>
              <a:t>氣候行動</a:t>
            </a:r>
            <a:endParaRPr lang="en-US" sz="2200" dirty="0"/>
          </a:p>
        </p:txBody>
      </p:sp>
      <p:sp>
        <p:nvSpPr>
          <p:cNvPr id="17" name="Shape 13"/>
          <p:cNvSpPr/>
          <p:nvPr/>
        </p:nvSpPr>
        <p:spPr>
          <a:xfrm>
            <a:off x="9937194" y="5952887"/>
            <a:ext cx="3906917" cy="868918"/>
          </a:xfrm>
          <a:prstGeom prst="roundRect">
            <a:avLst>
              <a:gd name="adj" fmla="val 16837"/>
            </a:avLst>
          </a:prstGeom>
          <a:solidFill>
            <a:srgbClr val="FAFFFA"/>
          </a:solidFill>
          <a:ln w="30480">
            <a:solidFill>
              <a:srgbClr val="CED9CE"/>
            </a:solidFill>
            <a:prstDash val="solid"/>
          </a:ln>
        </p:spPr>
        <p:txBody>
          <a:bodyPr/>
          <a:lstStyle/>
          <a:p>
            <a:endParaRPr lang="zh-TW" altLang="en-US"/>
          </a:p>
        </p:txBody>
      </p:sp>
      <p:sp>
        <p:nvSpPr>
          <p:cNvPr id="18" name="Shape 14"/>
          <p:cNvSpPr/>
          <p:nvPr/>
        </p:nvSpPr>
        <p:spPr>
          <a:xfrm>
            <a:off x="9906714" y="5952887"/>
            <a:ext cx="121920" cy="868918"/>
          </a:xfrm>
          <a:prstGeom prst="roundRect">
            <a:avLst>
              <a:gd name="adj" fmla="val 167442"/>
            </a:avLst>
          </a:prstGeom>
          <a:solidFill>
            <a:srgbClr val="438951"/>
          </a:solidFill>
          <a:ln/>
        </p:spPr>
        <p:txBody>
          <a:bodyPr/>
          <a:lstStyle/>
          <a:p>
            <a:endParaRPr lang="zh-TW" altLang="en-US"/>
          </a:p>
        </p:txBody>
      </p:sp>
      <p:sp>
        <p:nvSpPr>
          <p:cNvPr id="19" name="Text 15"/>
          <p:cNvSpPr/>
          <p:nvPr/>
        </p:nvSpPr>
        <p:spPr>
          <a:xfrm>
            <a:off x="10285928" y="6210181"/>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05449"/>
                </a:solidFill>
                <a:latin typeface="Kaiti SC" panose="02010600040101010101" pitchFamily="2" charset="-122"/>
                <a:ea typeface="Kaiti SC" panose="02010600040101010101" pitchFamily="2" charset="-122"/>
                <a:cs typeface="Fraunces Extra Bold" pitchFamily="34" charset="-120"/>
              </a:rPr>
              <a:t>生態保育</a:t>
            </a:r>
            <a:endParaRPr lang="en-US" sz="2200" dirty="0"/>
          </a:p>
        </p:txBody>
      </p:sp>
      <p:pic>
        <p:nvPicPr>
          <p:cNvPr id="22" name="圖片 21" descr="一張含有 戶外, 雲, 天空, 草 的圖片&#10;&#10;AI 產生的內容可能不正確。">
            <a:extLst>
              <a:ext uri="{FF2B5EF4-FFF2-40B4-BE49-F238E27FC236}">
                <a16:creationId xmlns:a16="http://schemas.microsoft.com/office/drawing/2014/main" id="{73D8928E-DB35-D1AB-588A-D8192B745D39}"/>
              </a:ext>
            </a:extLst>
          </p:cNvPr>
          <p:cNvPicPr>
            <a:picLocks noChangeAspect="1"/>
          </p:cNvPicPr>
          <p:nvPr/>
        </p:nvPicPr>
        <p:blipFill>
          <a:blip r:embed="rId4"/>
          <a:stretch>
            <a:fillRect/>
          </a:stretch>
        </p:blipFill>
        <p:spPr>
          <a:xfrm>
            <a:off x="18961" y="0"/>
            <a:ext cx="6003935" cy="4002623"/>
          </a:xfrm>
          <a:prstGeom prst="rect">
            <a:avLst/>
          </a:prstGeom>
        </p:spPr>
      </p:pic>
      <p:pic>
        <p:nvPicPr>
          <p:cNvPr id="24" name="圖片 23" descr="一張含有 雲, 戶外, 天空, 建築 的圖片&#10;&#10;AI 產生的內容可能不正確。">
            <a:extLst>
              <a:ext uri="{FF2B5EF4-FFF2-40B4-BE49-F238E27FC236}">
                <a16:creationId xmlns:a16="http://schemas.microsoft.com/office/drawing/2014/main" id="{AE09ADF8-7F48-475A-34DC-893CA62374B0}"/>
              </a:ext>
            </a:extLst>
          </p:cNvPr>
          <p:cNvPicPr>
            <a:picLocks noChangeAspect="1"/>
          </p:cNvPicPr>
          <p:nvPr/>
        </p:nvPicPr>
        <p:blipFill>
          <a:blip r:embed="rId5"/>
          <a:srcRect t="4186"/>
          <a:stretch>
            <a:fillRect/>
          </a:stretch>
        </p:blipFill>
        <p:spPr>
          <a:xfrm>
            <a:off x="-1999" y="3925014"/>
            <a:ext cx="6005934" cy="431589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682953" y="3021428"/>
            <a:ext cx="7088267" cy="901184"/>
          </a:xfrm>
          <a:prstGeom prst="rect">
            <a:avLst/>
          </a:prstGeom>
          <a:noFill/>
          <a:ln/>
        </p:spPr>
        <p:txBody>
          <a:bodyPr wrap="none" lIns="0" tIns="0" rIns="0" bIns="0" rtlCol="0" anchor="t"/>
          <a:lstStyle/>
          <a:p>
            <a:pPr marL="0" indent="0" algn="l">
              <a:lnSpc>
                <a:spcPts val="6950"/>
              </a:lnSpc>
              <a:buNone/>
            </a:pPr>
            <a:r>
              <a:rPr lang="en-US" sz="5550" dirty="0">
                <a:solidFill>
                  <a:srgbClr val="000000"/>
                </a:solidFill>
                <a:latin typeface="Kaiti SC" panose="02010600040101010101" pitchFamily="2" charset="-122"/>
                <a:ea typeface="Kaiti SC" panose="02010600040101010101" pitchFamily="2" charset="-122"/>
                <a:cs typeface="Fraunces Extra Bold" pitchFamily="34" charset="-120"/>
              </a:rPr>
              <a:t>👨‍🎓</a:t>
            </a:r>
            <a:r>
              <a:rPr lang="en-US" sz="5550" dirty="0">
                <a:solidFill>
                  <a:srgbClr val="3B4540"/>
                </a:solidFill>
                <a:latin typeface="Kaiti SC" panose="02010600040101010101" pitchFamily="2" charset="-122"/>
                <a:ea typeface="Kaiti SC" panose="02010600040101010101" pitchFamily="2" charset="-122"/>
                <a:cs typeface="Fraunces Extra Bold" pitchFamily="34" charset="-120"/>
              </a:rPr>
              <a:t> 學生與師資</a:t>
            </a:r>
            <a:endParaRPr lang="en-US" sz="5550" dirty="0"/>
          </a:p>
        </p:txBody>
      </p:sp>
      <p:sp>
        <p:nvSpPr>
          <p:cNvPr id="3" name="Text 1"/>
          <p:cNvSpPr/>
          <p:nvPr/>
        </p:nvSpPr>
        <p:spPr>
          <a:xfrm>
            <a:off x="682953" y="3955711"/>
            <a:ext cx="4111347" cy="935593"/>
          </a:xfrm>
          <a:prstGeom prst="rect">
            <a:avLst/>
          </a:prstGeom>
          <a:noFill/>
          <a:ln/>
        </p:spPr>
        <p:txBody>
          <a:bodyPr wrap="none" lIns="0" tIns="0" rIns="0" bIns="0" rtlCol="0" anchor="t"/>
          <a:lstStyle/>
          <a:p>
            <a:pPr marL="0" indent="0" algn="ctr">
              <a:lnSpc>
                <a:spcPts val="7350"/>
              </a:lnSpc>
              <a:buNone/>
            </a:pPr>
            <a:r>
              <a:rPr lang="en-US" sz="7350" dirty="0">
                <a:solidFill>
                  <a:srgbClr val="405449"/>
                </a:solidFill>
                <a:latin typeface="Kaiti SC" panose="02010600040101010101" pitchFamily="2" charset="-122"/>
                <a:ea typeface="Kaiti SC" panose="02010600040101010101" pitchFamily="2" charset="-122"/>
                <a:cs typeface="Fraunces Extra Bold" pitchFamily="34" charset="-120"/>
              </a:rPr>
              <a:t>300</a:t>
            </a:r>
            <a:endParaRPr lang="en-US" sz="7350" dirty="0"/>
          </a:p>
        </p:txBody>
      </p:sp>
      <p:sp>
        <p:nvSpPr>
          <p:cNvPr id="4" name="Text 2"/>
          <p:cNvSpPr/>
          <p:nvPr/>
        </p:nvSpPr>
        <p:spPr>
          <a:xfrm>
            <a:off x="966560" y="5245634"/>
            <a:ext cx="3544133" cy="443032"/>
          </a:xfrm>
          <a:prstGeom prst="rect">
            <a:avLst/>
          </a:prstGeom>
          <a:noFill/>
          <a:ln/>
        </p:spPr>
        <p:txBody>
          <a:bodyPr wrap="none" lIns="0" tIns="0" rIns="0" bIns="0" rtlCol="0" anchor="t"/>
          <a:lstStyle/>
          <a:p>
            <a:pPr marL="0" indent="0" algn="ctr">
              <a:lnSpc>
                <a:spcPts val="3450"/>
              </a:lnSpc>
              <a:buNone/>
            </a:pPr>
            <a:r>
              <a:rPr lang="en-US" sz="2750" dirty="0">
                <a:solidFill>
                  <a:srgbClr val="405449"/>
                </a:solidFill>
                <a:latin typeface="Kaiti SC" panose="02010600040101010101" pitchFamily="2" charset="-122"/>
                <a:ea typeface="Kaiti SC" panose="02010600040101010101" pitchFamily="2" charset="-122"/>
                <a:cs typeface="Fraunces Extra Bold" pitchFamily="34" charset="-120"/>
              </a:rPr>
              <a:t>學生人數</a:t>
            </a:r>
            <a:endParaRPr lang="en-US" sz="2750" dirty="0"/>
          </a:p>
        </p:txBody>
      </p:sp>
      <p:sp>
        <p:nvSpPr>
          <p:cNvPr id="5" name="Text 3"/>
          <p:cNvSpPr/>
          <p:nvPr/>
        </p:nvSpPr>
        <p:spPr>
          <a:xfrm>
            <a:off x="682953" y="5858687"/>
            <a:ext cx="4111347" cy="453509"/>
          </a:xfrm>
          <a:prstGeom prst="rect">
            <a:avLst/>
          </a:prstGeom>
          <a:noFill/>
          <a:ln/>
        </p:spPr>
        <p:txBody>
          <a:bodyPr wrap="none" lIns="0" tIns="0" rIns="0" bIns="0" rtlCol="0" anchor="t"/>
          <a:lstStyle/>
          <a:p>
            <a:pPr marL="0" indent="0" algn="ctr">
              <a:lnSpc>
                <a:spcPts val="3550"/>
              </a:lnSpc>
              <a:buNone/>
            </a:pPr>
            <a:r>
              <a:rPr lang="en-US" sz="2200" dirty="0">
                <a:solidFill>
                  <a:srgbClr val="405449"/>
                </a:solidFill>
                <a:latin typeface="Kaiti SC" panose="02010600040101010101" pitchFamily="2" charset="-122"/>
                <a:ea typeface="Kaiti SC" panose="02010600040101010101" pitchFamily="2" charset="-122"/>
                <a:cs typeface="Nobile" pitchFamily="34" charset="-120"/>
              </a:rPr>
              <a:t>約300人</a:t>
            </a:r>
            <a:endParaRPr lang="en-US" sz="2200" dirty="0"/>
          </a:p>
        </p:txBody>
      </p:sp>
      <p:sp>
        <p:nvSpPr>
          <p:cNvPr id="6" name="Text 4"/>
          <p:cNvSpPr/>
          <p:nvPr/>
        </p:nvSpPr>
        <p:spPr>
          <a:xfrm>
            <a:off x="5148630" y="3955711"/>
            <a:ext cx="4111347" cy="935593"/>
          </a:xfrm>
          <a:prstGeom prst="rect">
            <a:avLst/>
          </a:prstGeom>
          <a:noFill/>
          <a:ln/>
        </p:spPr>
        <p:txBody>
          <a:bodyPr wrap="none" lIns="0" tIns="0" rIns="0" bIns="0" rtlCol="0" anchor="t"/>
          <a:lstStyle/>
          <a:p>
            <a:pPr marL="0" indent="0" algn="ctr">
              <a:lnSpc>
                <a:spcPts val="7350"/>
              </a:lnSpc>
              <a:buNone/>
            </a:pPr>
            <a:r>
              <a:rPr lang="en-US" sz="7350" dirty="0">
                <a:solidFill>
                  <a:srgbClr val="405449"/>
                </a:solidFill>
                <a:latin typeface="Kaiti SC" panose="02010600040101010101" pitchFamily="2" charset="-122"/>
                <a:ea typeface="Kaiti SC" panose="02010600040101010101" pitchFamily="2" charset="-122"/>
                <a:cs typeface="Fraunces Extra Bold" pitchFamily="34" charset="-120"/>
              </a:rPr>
              <a:t>25</a:t>
            </a:r>
            <a:endParaRPr lang="en-US" sz="7350" dirty="0"/>
          </a:p>
        </p:txBody>
      </p:sp>
      <p:sp>
        <p:nvSpPr>
          <p:cNvPr id="7" name="Text 5"/>
          <p:cNvSpPr/>
          <p:nvPr/>
        </p:nvSpPr>
        <p:spPr>
          <a:xfrm>
            <a:off x="5432237" y="5245634"/>
            <a:ext cx="3544133" cy="443032"/>
          </a:xfrm>
          <a:prstGeom prst="rect">
            <a:avLst/>
          </a:prstGeom>
          <a:noFill/>
          <a:ln/>
        </p:spPr>
        <p:txBody>
          <a:bodyPr wrap="none" lIns="0" tIns="0" rIns="0" bIns="0" rtlCol="0" anchor="t"/>
          <a:lstStyle/>
          <a:p>
            <a:pPr marL="0" indent="0" algn="ctr">
              <a:lnSpc>
                <a:spcPts val="3450"/>
              </a:lnSpc>
              <a:buNone/>
            </a:pPr>
            <a:r>
              <a:rPr lang="en-US" sz="2750" dirty="0">
                <a:solidFill>
                  <a:srgbClr val="405449"/>
                </a:solidFill>
                <a:latin typeface="Kaiti SC" panose="02010600040101010101" pitchFamily="2" charset="-122"/>
                <a:ea typeface="Kaiti SC" panose="02010600040101010101" pitchFamily="2" charset="-122"/>
                <a:cs typeface="Fraunces Extra Bold" pitchFamily="34" charset="-120"/>
              </a:rPr>
              <a:t>專任教師</a:t>
            </a:r>
            <a:endParaRPr lang="en-US" sz="2750" dirty="0"/>
          </a:p>
        </p:txBody>
      </p:sp>
      <p:sp>
        <p:nvSpPr>
          <p:cNvPr id="8" name="Text 6"/>
          <p:cNvSpPr/>
          <p:nvPr/>
        </p:nvSpPr>
        <p:spPr>
          <a:xfrm>
            <a:off x="5148630" y="5858687"/>
            <a:ext cx="4111347" cy="453509"/>
          </a:xfrm>
          <a:prstGeom prst="rect">
            <a:avLst/>
          </a:prstGeom>
          <a:noFill/>
          <a:ln/>
        </p:spPr>
        <p:txBody>
          <a:bodyPr wrap="none" lIns="0" tIns="0" rIns="0" bIns="0" rtlCol="0" anchor="t"/>
          <a:lstStyle/>
          <a:p>
            <a:pPr marL="0" indent="0" algn="ctr">
              <a:lnSpc>
                <a:spcPts val="3550"/>
              </a:lnSpc>
              <a:buNone/>
            </a:pPr>
            <a:r>
              <a:rPr lang="en-US" sz="2200" dirty="0">
                <a:solidFill>
                  <a:srgbClr val="405449"/>
                </a:solidFill>
                <a:latin typeface="Kaiti SC" panose="02010600040101010101" pitchFamily="2" charset="-122"/>
                <a:ea typeface="Kaiti SC" panose="02010600040101010101" pitchFamily="2" charset="-122"/>
                <a:cs typeface="Nobile" pitchFamily="34" charset="-120"/>
              </a:rPr>
              <a:t>25人</a:t>
            </a:r>
            <a:endParaRPr lang="en-US" sz="2200" dirty="0"/>
          </a:p>
        </p:txBody>
      </p:sp>
      <p:sp>
        <p:nvSpPr>
          <p:cNvPr id="9" name="Text 7"/>
          <p:cNvSpPr/>
          <p:nvPr/>
        </p:nvSpPr>
        <p:spPr>
          <a:xfrm>
            <a:off x="9614307" y="3955711"/>
            <a:ext cx="4111347" cy="935593"/>
          </a:xfrm>
          <a:prstGeom prst="rect">
            <a:avLst/>
          </a:prstGeom>
          <a:noFill/>
          <a:ln/>
        </p:spPr>
        <p:txBody>
          <a:bodyPr wrap="none" lIns="0" tIns="0" rIns="0" bIns="0" rtlCol="0" anchor="t"/>
          <a:lstStyle/>
          <a:p>
            <a:pPr marL="0" indent="0" algn="ctr">
              <a:lnSpc>
                <a:spcPts val="7350"/>
              </a:lnSpc>
              <a:buNone/>
            </a:pPr>
            <a:r>
              <a:rPr lang="en-US" sz="7350" dirty="0">
                <a:solidFill>
                  <a:srgbClr val="405449"/>
                </a:solidFill>
                <a:latin typeface="Kaiti SC" panose="02010600040101010101" pitchFamily="2" charset="-122"/>
                <a:ea typeface="Kaiti SC" panose="02010600040101010101" pitchFamily="2" charset="-122"/>
                <a:cs typeface="Fraunces Extra Bold" pitchFamily="34" charset="-120"/>
              </a:rPr>
              <a:t>1:15</a:t>
            </a:r>
            <a:endParaRPr lang="en-US" sz="7350" dirty="0"/>
          </a:p>
        </p:txBody>
      </p:sp>
      <p:sp>
        <p:nvSpPr>
          <p:cNvPr id="10" name="Text 8"/>
          <p:cNvSpPr/>
          <p:nvPr/>
        </p:nvSpPr>
        <p:spPr>
          <a:xfrm>
            <a:off x="9897914" y="5245634"/>
            <a:ext cx="3544133" cy="443032"/>
          </a:xfrm>
          <a:prstGeom prst="rect">
            <a:avLst/>
          </a:prstGeom>
          <a:noFill/>
          <a:ln/>
        </p:spPr>
        <p:txBody>
          <a:bodyPr wrap="none" lIns="0" tIns="0" rIns="0" bIns="0" rtlCol="0" anchor="t"/>
          <a:lstStyle/>
          <a:p>
            <a:pPr marL="0" indent="0" algn="ctr">
              <a:lnSpc>
                <a:spcPts val="3450"/>
              </a:lnSpc>
              <a:buNone/>
            </a:pPr>
            <a:r>
              <a:rPr lang="en-US" sz="2750" dirty="0">
                <a:solidFill>
                  <a:srgbClr val="405449"/>
                </a:solidFill>
                <a:latin typeface="Kaiti SC" panose="02010600040101010101" pitchFamily="2" charset="-122"/>
                <a:ea typeface="Kaiti SC" panose="02010600040101010101" pitchFamily="2" charset="-122"/>
                <a:cs typeface="Fraunces Extra Bold" pitchFamily="34" charset="-120"/>
              </a:rPr>
              <a:t>師生比</a:t>
            </a:r>
            <a:endParaRPr lang="en-US" sz="2750" dirty="0"/>
          </a:p>
        </p:txBody>
      </p:sp>
      <p:sp>
        <p:nvSpPr>
          <p:cNvPr id="11" name="Text 9"/>
          <p:cNvSpPr/>
          <p:nvPr/>
        </p:nvSpPr>
        <p:spPr>
          <a:xfrm>
            <a:off x="9614307" y="5858687"/>
            <a:ext cx="4111347" cy="453509"/>
          </a:xfrm>
          <a:prstGeom prst="rect">
            <a:avLst/>
          </a:prstGeom>
          <a:noFill/>
          <a:ln/>
        </p:spPr>
        <p:txBody>
          <a:bodyPr wrap="none" lIns="0" tIns="0" rIns="0" bIns="0" rtlCol="0" anchor="t"/>
          <a:lstStyle/>
          <a:p>
            <a:pPr marL="0" indent="0" algn="ctr">
              <a:lnSpc>
                <a:spcPts val="3550"/>
              </a:lnSpc>
              <a:buNone/>
            </a:pPr>
            <a:r>
              <a:rPr lang="en-US" sz="2200" dirty="0">
                <a:solidFill>
                  <a:srgbClr val="405449"/>
                </a:solidFill>
                <a:latin typeface="Kaiti SC" panose="02010600040101010101" pitchFamily="2" charset="-122"/>
                <a:ea typeface="Kaiti SC" panose="02010600040101010101" pitchFamily="2" charset="-122"/>
                <a:cs typeface="Nobile" pitchFamily="34" charset="-120"/>
              </a:rPr>
              <a:t>約1:15</a:t>
            </a:r>
            <a:endParaRPr lang="en-US" sz="2200" dirty="0"/>
          </a:p>
        </p:txBody>
      </p:sp>
      <p:sp>
        <p:nvSpPr>
          <p:cNvPr id="12" name="Shape 10"/>
          <p:cNvSpPr/>
          <p:nvPr/>
        </p:nvSpPr>
        <p:spPr>
          <a:xfrm>
            <a:off x="682953" y="6631165"/>
            <a:ext cx="13042821" cy="1219914"/>
          </a:xfrm>
          <a:prstGeom prst="roundRect">
            <a:avLst>
              <a:gd name="adj" fmla="val 20918"/>
            </a:avLst>
          </a:prstGeom>
          <a:solidFill>
            <a:srgbClr val="CCE6D1"/>
          </a:solidFill>
          <a:ln/>
        </p:spPr>
        <p:txBody>
          <a:bodyPr/>
          <a:lstStyle/>
          <a:p>
            <a:endParaRPr lang="zh-TW" altLang="en-US"/>
          </a:p>
        </p:txBody>
      </p:sp>
      <p:pic>
        <p:nvPicPr>
          <p:cNvPr id="13" name="Image 0" descr="preencoded.png"/>
          <p:cNvPicPr>
            <a:picLocks noChangeAspect="1"/>
          </p:cNvPicPr>
          <p:nvPr/>
        </p:nvPicPr>
        <p:blipFill>
          <a:blip r:embed="rId3"/>
          <a:stretch>
            <a:fillRect/>
          </a:stretch>
        </p:blipFill>
        <p:spPr>
          <a:xfrm>
            <a:off x="966441" y="7042168"/>
            <a:ext cx="354330" cy="283488"/>
          </a:xfrm>
          <a:prstGeom prst="rect">
            <a:avLst/>
          </a:prstGeom>
        </p:spPr>
      </p:pic>
      <p:sp>
        <p:nvSpPr>
          <p:cNvPr id="14" name="Text 11"/>
          <p:cNvSpPr/>
          <p:nvPr/>
        </p:nvSpPr>
        <p:spPr>
          <a:xfrm>
            <a:off x="1604258" y="6985495"/>
            <a:ext cx="11838027" cy="468749"/>
          </a:xfrm>
          <a:prstGeom prst="rect">
            <a:avLst/>
          </a:prstGeom>
          <a:noFill/>
          <a:ln/>
        </p:spPr>
        <p:txBody>
          <a:bodyPr wrap="none" lIns="0" tIns="0" rIns="0" bIns="0" rtlCol="0" anchor="t"/>
          <a:lstStyle/>
          <a:p>
            <a:pPr marL="0" indent="0" algn="l">
              <a:lnSpc>
                <a:spcPts val="3550"/>
              </a:lnSpc>
              <a:buNone/>
            </a:pPr>
            <a:r>
              <a:rPr lang="en-US" sz="2200" dirty="0">
                <a:solidFill>
                  <a:srgbClr val="000000"/>
                </a:solidFill>
                <a:latin typeface="Kaiti SC" panose="02010600040101010101" pitchFamily="2" charset="-122"/>
                <a:ea typeface="Kaiti SC" panose="02010600040101010101" pitchFamily="2" charset="-122"/>
                <a:cs typeface="Nobile" pitchFamily="34" charset="-120"/>
              </a:rPr>
              <a:t>📊 小班教學比例：平均每15位學生1位教師，提供更多研究指導機會。</a:t>
            </a:r>
            <a:endParaRPr lang="en-US" sz="2200" dirty="0"/>
          </a:p>
        </p:txBody>
      </p:sp>
      <p:pic>
        <p:nvPicPr>
          <p:cNvPr id="16" name="圖片 15" descr="一張含有 戶外, 全景圖, 天空, 水 的圖片&#10;&#10;AI 產生的內容可能不正確。">
            <a:extLst>
              <a:ext uri="{FF2B5EF4-FFF2-40B4-BE49-F238E27FC236}">
                <a16:creationId xmlns:a16="http://schemas.microsoft.com/office/drawing/2014/main" id="{8FB2DA56-E8E7-6CE4-F01A-F4A21D93A67D}"/>
              </a:ext>
            </a:extLst>
          </p:cNvPr>
          <p:cNvPicPr>
            <a:picLocks noChangeAspect="1"/>
          </p:cNvPicPr>
          <p:nvPr/>
        </p:nvPicPr>
        <p:blipFill>
          <a:blip r:embed="rId4"/>
          <a:stretch>
            <a:fillRect/>
          </a:stretch>
        </p:blipFill>
        <p:spPr>
          <a:xfrm>
            <a:off x="0" y="-21350"/>
            <a:ext cx="14630400" cy="246434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3" name="Text 0"/>
          <p:cNvSpPr/>
          <p:nvPr/>
        </p:nvSpPr>
        <p:spPr>
          <a:xfrm>
            <a:off x="812304" y="614276"/>
            <a:ext cx="5670590" cy="716399"/>
          </a:xfrm>
          <a:prstGeom prst="rect">
            <a:avLst/>
          </a:prstGeom>
          <a:noFill/>
          <a:ln/>
        </p:spPr>
        <p:txBody>
          <a:bodyPr wrap="none" lIns="0" tIns="0" rIns="0" bIns="0" rtlCol="0" anchor="t"/>
          <a:lstStyle/>
          <a:p>
            <a:pPr marL="0" indent="0" algn="l">
              <a:lnSpc>
                <a:spcPts val="5550"/>
              </a:lnSpc>
              <a:buNone/>
            </a:pPr>
            <a:r>
              <a:rPr lang="en-US" sz="4450" dirty="0">
                <a:solidFill>
                  <a:srgbClr val="000000"/>
                </a:solidFill>
                <a:latin typeface="Kaiti SC" panose="02010600040101010101" pitchFamily="2" charset="-122"/>
                <a:ea typeface="Kaiti SC" panose="02010600040101010101" pitchFamily="2" charset="-122"/>
                <a:cs typeface="Fraunces Extra Bold" pitchFamily="34" charset="-120"/>
              </a:rPr>
              <a:t>🌏</a:t>
            </a:r>
            <a:r>
              <a:rPr lang="en-US" sz="4450" dirty="0">
                <a:solidFill>
                  <a:srgbClr val="3B4540"/>
                </a:solidFill>
                <a:latin typeface="Kaiti SC" panose="02010600040101010101" pitchFamily="2" charset="-122"/>
                <a:ea typeface="Kaiti SC" panose="02010600040101010101" pitchFamily="2" charset="-122"/>
                <a:cs typeface="Fraunces Extra Bold" pitchFamily="34" charset="-120"/>
              </a:rPr>
              <a:t> 國際化學習環境</a:t>
            </a:r>
            <a:endParaRPr lang="en-US" sz="4450" dirty="0"/>
          </a:p>
        </p:txBody>
      </p:sp>
      <p:sp>
        <p:nvSpPr>
          <p:cNvPr id="4" name="Shape 1"/>
          <p:cNvSpPr/>
          <p:nvPr/>
        </p:nvSpPr>
        <p:spPr>
          <a:xfrm>
            <a:off x="630436" y="1712301"/>
            <a:ext cx="3017163" cy="5000744"/>
          </a:xfrm>
          <a:prstGeom prst="roundRect">
            <a:avLst>
              <a:gd name="adj" fmla="val 10826"/>
            </a:avLst>
          </a:prstGeom>
          <a:solidFill>
            <a:srgbClr val="1C3645"/>
          </a:solidFill>
          <a:ln/>
        </p:spPr>
        <p:txBody>
          <a:bodyPr/>
          <a:lstStyle/>
          <a:p>
            <a:endParaRPr lang="zh-TW" altLang="en-US"/>
          </a:p>
        </p:txBody>
      </p:sp>
      <p:sp>
        <p:nvSpPr>
          <p:cNvPr id="5" name="Text 2"/>
          <p:cNvSpPr/>
          <p:nvPr/>
        </p:nvSpPr>
        <p:spPr>
          <a:xfrm>
            <a:off x="857250" y="1893752"/>
            <a:ext cx="2563535" cy="354330"/>
          </a:xfrm>
          <a:prstGeom prst="rect">
            <a:avLst/>
          </a:prstGeom>
          <a:noFill/>
          <a:ln/>
        </p:spPr>
        <p:txBody>
          <a:bodyPr wrap="none" lIns="0" tIns="0" rIns="0" bIns="0" rtlCol="0" anchor="t"/>
          <a:lstStyle/>
          <a:p>
            <a:pPr marL="0" indent="0" algn="l">
              <a:lnSpc>
                <a:spcPts val="2750"/>
              </a:lnSpc>
              <a:buNone/>
            </a:pPr>
            <a:r>
              <a:rPr lang="en-US" sz="2800" dirty="0">
                <a:solidFill>
                  <a:srgbClr val="FFFFFF"/>
                </a:solidFill>
                <a:latin typeface="Kaiti SC" panose="02010600040101010101" pitchFamily="2" charset="-122"/>
                <a:ea typeface="Kaiti SC" panose="02010600040101010101" pitchFamily="2" charset="-122"/>
                <a:cs typeface="Fraunces Extra Bold" pitchFamily="34" charset="-120"/>
              </a:rPr>
              <a:t>外籍學生比例</a:t>
            </a:r>
            <a:endParaRPr lang="en-US" sz="2800" dirty="0"/>
          </a:p>
        </p:txBody>
      </p:sp>
      <p:sp>
        <p:nvSpPr>
          <p:cNvPr id="6" name="Text 3"/>
          <p:cNvSpPr/>
          <p:nvPr/>
        </p:nvSpPr>
        <p:spPr>
          <a:xfrm>
            <a:off x="857250" y="2429533"/>
            <a:ext cx="2563535" cy="978218"/>
          </a:xfrm>
          <a:prstGeom prst="rect">
            <a:avLst/>
          </a:prstGeom>
          <a:noFill/>
          <a:ln/>
        </p:spPr>
        <p:txBody>
          <a:bodyPr wrap="none" lIns="0" tIns="0" rIns="0" bIns="0" rtlCol="0" anchor="t"/>
          <a:lstStyle/>
          <a:p>
            <a:pPr marL="0" indent="0" algn="l">
              <a:lnSpc>
                <a:spcPts val="7700"/>
              </a:lnSpc>
              <a:buNone/>
            </a:pPr>
            <a:r>
              <a:rPr lang="en-US" sz="6150" dirty="0">
                <a:solidFill>
                  <a:srgbClr val="FFFFFF"/>
                </a:solidFill>
                <a:latin typeface="Kaiti SC" panose="02010600040101010101" pitchFamily="2" charset="-122"/>
                <a:ea typeface="Kaiti SC" panose="02010600040101010101" pitchFamily="2" charset="-122"/>
                <a:cs typeface="Fraunces Extra Bold" pitchFamily="34" charset="-120"/>
              </a:rPr>
              <a:t>約 11%</a:t>
            </a:r>
            <a:endParaRPr lang="en-US" sz="6150" dirty="0"/>
          </a:p>
        </p:txBody>
      </p:sp>
      <p:sp>
        <p:nvSpPr>
          <p:cNvPr id="7" name="Text 4"/>
          <p:cNvSpPr/>
          <p:nvPr/>
        </p:nvSpPr>
        <p:spPr>
          <a:xfrm>
            <a:off x="857250" y="3589202"/>
            <a:ext cx="2563535" cy="354330"/>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Kaiti SC" panose="02010600040101010101" pitchFamily="2" charset="-122"/>
                <a:ea typeface="Kaiti SC" panose="02010600040101010101" pitchFamily="2" charset="-122"/>
                <a:cs typeface="Fraunces Extra Bold" pitchFamily="34" charset="-120"/>
              </a:rPr>
              <a:t>學生來源國家</a:t>
            </a:r>
            <a:endParaRPr lang="en-US" sz="2200" dirty="0"/>
          </a:p>
        </p:txBody>
      </p:sp>
      <p:sp>
        <p:nvSpPr>
          <p:cNvPr id="8" name="Text 5"/>
          <p:cNvSpPr/>
          <p:nvPr/>
        </p:nvSpPr>
        <p:spPr>
          <a:xfrm>
            <a:off x="857250" y="4124983"/>
            <a:ext cx="2563535" cy="1956435"/>
          </a:xfrm>
          <a:prstGeom prst="rect">
            <a:avLst/>
          </a:prstGeom>
          <a:noFill/>
          <a:ln/>
        </p:spPr>
        <p:txBody>
          <a:bodyPr wrap="square" lIns="0" tIns="0" rIns="0" bIns="0" rtlCol="0" anchor="t"/>
          <a:lstStyle/>
          <a:p>
            <a:pPr marL="0" indent="0" algn="l">
              <a:lnSpc>
                <a:spcPts val="7700"/>
              </a:lnSpc>
              <a:buNone/>
            </a:pPr>
            <a:r>
              <a:rPr lang="en-US" sz="6150" dirty="0">
                <a:solidFill>
                  <a:srgbClr val="FFFFFF"/>
                </a:solidFill>
                <a:latin typeface="Kaiti SC" panose="02010600040101010101" pitchFamily="2" charset="-122"/>
                <a:ea typeface="Kaiti SC" panose="02010600040101010101" pitchFamily="2" charset="-122"/>
                <a:cs typeface="Fraunces Extra Bold" pitchFamily="34" charset="-120"/>
              </a:rPr>
              <a:t>20+ 國家</a:t>
            </a:r>
            <a:endParaRPr lang="en-US" sz="6150" dirty="0"/>
          </a:p>
        </p:txBody>
      </p:sp>
      <p:sp>
        <p:nvSpPr>
          <p:cNvPr id="9" name="Text 6"/>
          <p:cNvSpPr/>
          <p:nvPr/>
        </p:nvSpPr>
        <p:spPr>
          <a:xfrm>
            <a:off x="4045268" y="1875536"/>
            <a:ext cx="4312444" cy="653177"/>
          </a:xfrm>
          <a:prstGeom prst="rect">
            <a:avLst/>
          </a:prstGeom>
          <a:noFill/>
          <a:ln/>
        </p:spPr>
        <p:txBody>
          <a:bodyPr wrap="square" lIns="0" tIns="0" rIns="0" bIns="0" rtlCol="0" anchor="t"/>
          <a:lstStyle/>
          <a:p>
            <a:pPr marL="0" indent="0" algn="l">
              <a:lnSpc>
                <a:spcPts val="2550"/>
              </a:lnSpc>
              <a:buNone/>
            </a:pPr>
            <a:r>
              <a:rPr lang="en-US" sz="2400" dirty="0">
                <a:solidFill>
                  <a:srgbClr val="405449"/>
                </a:solidFill>
                <a:latin typeface="Kaiti SC" panose="02010600040101010101" pitchFamily="2" charset="-122"/>
                <a:ea typeface="Kaiti SC" panose="02010600040101010101" pitchFamily="2" charset="-122"/>
                <a:cs typeface="Nobile" pitchFamily="34" charset="-120"/>
              </a:rPr>
              <a:t>來自全球各地的學生共同打造國際化學習環境，涵蓋：</a:t>
            </a:r>
            <a:endParaRPr lang="en-US" sz="2400" dirty="0"/>
          </a:p>
        </p:txBody>
      </p:sp>
      <p:sp>
        <p:nvSpPr>
          <p:cNvPr id="10" name="Shape 7"/>
          <p:cNvSpPr/>
          <p:nvPr/>
        </p:nvSpPr>
        <p:spPr>
          <a:xfrm>
            <a:off x="4045268" y="2732786"/>
            <a:ext cx="4312444" cy="807958"/>
          </a:xfrm>
          <a:prstGeom prst="roundRect">
            <a:avLst>
              <a:gd name="adj" fmla="val 25267"/>
            </a:avLst>
          </a:prstGeom>
          <a:solidFill>
            <a:srgbClr val="E8F3E8"/>
          </a:solidFill>
          <a:ln/>
        </p:spPr>
        <p:txBody>
          <a:bodyPr/>
          <a:lstStyle/>
          <a:p>
            <a:endParaRPr lang="zh-TW" altLang="en-US"/>
          </a:p>
        </p:txBody>
      </p:sp>
      <p:sp>
        <p:nvSpPr>
          <p:cNvPr id="11" name="Text 8"/>
          <p:cNvSpPr/>
          <p:nvPr/>
        </p:nvSpPr>
        <p:spPr>
          <a:xfrm>
            <a:off x="4272082" y="295960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000000"/>
                </a:solidFill>
                <a:latin typeface="Kaiti SC" panose="02010600040101010101" pitchFamily="2" charset="-122"/>
                <a:ea typeface="Kaiti SC" panose="02010600040101010101" pitchFamily="2" charset="-122"/>
                <a:cs typeface="Fraunces Extra Bold" pitchFamily="34" charset="-120"/>
              </a:rPr>
              <a:t>🌏</a:t>
            </a:r>
            <a:r>
              <a:rPr lang="en-US" sz="2200" dirty="0">
                <a:solidFill>
                  <a:srgbClr val="405449"/>
                </a:solidFill>
                <a:latin typeface="Kaiti SC" panose="02010600040101010101" pitchFamily="2" charset="-122"/>
                <a:ea typeface="Kaiti SC" panose="02010600040101010101" pitchFamily="2" charset="-122"/>
                <a:cs typeface="Fraunces Extra Bold" pitchFamily="34" charset="-120"/>
              </a:rPr>
              <a:t> 亞洲</a:t>
            </a:r>
            <a:endParaRPr lang="en-US" sz="2200" dirty="0"/>
          </a:p>
        </p:txBody>
      </p:sp>
      <p:sp>
        <p:nvSpPr>
          <p:cNvPr id="12" name="Shape 9"/>
          <p:cNvSpPr/>
          <p:nvPr/>
        </p:nvSpPr>
        <p:spPr>
          <a:xfrm>
            <a:off x="4045268" y="3722195"/>
            <a:ext cx="4312444" cy="807958"/>
          </a:xfrm>
          <a:prstGeom prst="roundRect">
            <a:avLst>
              <a:gd name="adj" fmla="val 25267"/>
            </a:avLst>
          </a:prstGeom>
          <a:solidFill>
            <a:srgbClr val="E8F3E8"/>
          </a:solidFill>
          <a:ln/>
        </p:spPr>
        <p:txBody>
          <a:bodyPr/>
          <a:lstStyle/>
          <a:p>
            <a:endParaRPr lang="zh-TW" altLang="en-US"/>
          </a:p>
        </p:txBody>
      </p:sp>
      <p:sp>
        <p:nvSpPr>
          <p:cNvPr id="13" name="Text 10"/>
          <p:cNvSpPr/>
          <p:nvPr/>
        </p:nvSpPr>
        <p:spPr>
          <a:xfrm>
            <a:off x="4272082" y="394900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000000"/>
                </a:solidFill>
                <a:latin typeface="Kaiti SC" panose="02010600040101010101" pitchFamily="2" charset="-122"/>
                <a:ea typeface="Kaiti SC" panose="02010600040101010101" pitchFamily="2" charset="-122"/>
                <a:cs typeface="Fraunces Extra Bold" pitchFamily="34" charset="-120"/>
              </a:rPr>
              <a:t>🌍</a:t>
            </a:r>
            <a:r>
              <a:rPr lang="en-US" sz="2200" dirty="0">
                <a:solidFill>
                  <a:srgbClr val="405449"/>
                </a:solidFill>
                <a:latin typeface="Kaiti SC" panose="02010600040101010101" pitchFamily="2" charset="-122"/>
                <a:ea typeface="Kaiti SC" panose="02010600040101010101" pitchFamily="2" charset="-122"/>
                <a:cs typeface="Fraunces Extra Bold" pitchFamily="34" charset="-120"/>
              </a:rPr>
              <a:t> 歐洲</a:t>
            </a:r>
            <a:endParaRPr lang="en-US" sz="2200" dirty="0"/>
          </a:p>
        </p:txBody>
      </p:sp>
      <p:sp>
        <p:nvSpPr>
          <p:cNvPr id="14" name="Shape 11"/>
          <p:cNvSpPr/>
          <p:nvPr/>
        </p:nvSpPr>
        <p:spPr>
          <a:xfrm>
            <a:off x="4045268" y="4711604"/>
            <a:ext cx="4312444" cy="807958"/>
          </a:xfrm>
          <a:prstGeom prst="roundRect">
            <a:avLst>
              <a:gd name="adj" fmla="val 25267"/>
            </a:avLst>
          </a:prstGeom>
          <a:solidFill>
            <a:srgbClr val="E8F3E8"/>
          </a:solidFill>
          <a:ln/>
        </p:spPr>
        <p:txBody>
          <a:bodyPr/>
          <a:lstStyle/>
          <a:p>
            <a:endParaRPr lang="zh-TW" altLang="en-US"/>
          </a:p>
        </p:txBody>
      </p:sp>
      <p:sp>
        <p:nvSpPr>
          <p:cNvPr id="15" name="Text 12"/>
          <p:cNvSpPr/>
          <p:nvPr/>
        </p:nvSpPr>
        <p:spPr>
          <a:xfrm>
            <a:off x="4272082" y="493841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000000"/>
                </a:solidFill>
                <a:latin typeface="Kaiti SC" panose="02010600040101010101" pitchFamily="2" charset="-122"/>
                <a:ea typeface="Kaiti SC" panose="02010600040101010101" pitchFamily="2" charset="-122"/>
                <a:cs typeface="Fraunces Extra Bold" pitchFamily="34" charset="-120"/>
              </a:rPr>
              <a:t>🌍</a:t>
            </a:r>
            <a:r>
              <a:rPr lang="en-US" sz="2200" dirty="0">
                <a:solidFill>
                  <a:srgbClr val="405449"/>
                </a:solidFill>
                <a:latin typeface="Kaiti SC" panose="02010600040101010101" pitchFamily="2" charset="-122"/>
                <a:ea typeface="Kaiti SC" panose="02010600040101010101" pitchFamily="2" charset="-122"/>
                <a:cs typeface="Fraunces Extra Bold" pitchFamily="34" charset="-120"/>
              </a:rPr>
              <a:t> 非洲</a:t>
            </a:r>
            <a:endParaRPr lang="en-US" sz="2200" dirty="0"/>
          </a:p>
        </p:txBody>
      </p:sp>
      <p:sp>
        <p:nvSpPr>
          <p:cNvPr id="16" name="Shape 13"/>
          <p:cNvSpPr/>
          <p:nvPr/>
        </p:nvSpPr>
        <p:spPr>
          <a:xfrm>
            <a:off x="4045268" y="5701014"/>
            <a:ext cx="4312444" cy="807958"/>
          </a:xfrm>
          <a:prstGeom prst="roundRect">
            <a:avLst>
              <a:gd name="adj" fmla="val 25267"/>
            </a:avLst>
          </a:prstGeom>
          <a:solidFill>
            <a:srgbClr val="E8F3E8"/>
          </a:solidFill>
          <a:ln/>
        </p:spPr>
        <p:txBody>
          <a:bodyPr/>
          <a:lstStyle/>
          <a:p>
            <a:endParaRPr lang="zh-TW" altLang="en-US"/>
          </a:p>
        </p:txBody>
      </p:sp>
      <p:sp>
        <p:nvSpPr>
          <p:cNvPr id="17" name="Text 14"/>
          <p:cNvSpPr/>
          <p:nvPr/>
        </p:nvSpPr>
        <p:spPr>
          <a:xfrm>
            <a:off x="4272082" y="592782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000000"/>
                </a:solidFill>
                <a:latin typeface="Kaiti SC" panose="02010600040101010101" pitchFamily="2" charset="-122"/>
                <a:ea typeface="Kaiti SC" panose="02010600040101010101" pitchFamily="2" charset="-122"/>
                <a:cs typeface="Fraunces Extra Bold" pitchFamily="34" charset="-120"/>
              </a:rPr>
              <a:t>🌎</a:t>
            </a:r>
            <a:r>
              <a:rPr lang="en-US" sz="2200" dirty="0">
                <a:solidFill>
                  <a:srgbClr val="405449"/>
                </a:solidFill>
                <a:latin typeface="Kaiti SC" panose="02010600040101010101" pitchFamily="2" charset="-122"/>
                <a:ea typeface="Kaiti SC" panose="02010600040101010101" pitchFamily="2" charset="-122"/>
                <a:cs typeface="Fraunces Extra Bold" pitchFamily="34" charset="-120"/>
              </a:rPr>
              <a:t> 美洲</a:t>
            </a:r>
            <a:endParaRPr lang="en-US" sz="2200" dirty="0"/>
          </a:p>
        </p:txBody>
      </p:sp>
      <p:sp>
        <p:nvSpPr>
          <p:cNvPr id="21" name="文字方塊 20">
            <a:extLst>
              <a:ext uri="{FF2B5EF4-FFF2-40B4-BE49-F238E27FC236}">
                <a16:creationId xmlns:a16="http://schemas.microsoft.com/office/drawing/2014/main" id="{1A95558B-4F44-605C-493C-C9F2355A380A}"/>
              </a:ext>
            </a:extLst>
          </p:cNvPr>
          <p:cNvSpPr txBox="1"/>
          <p:nvPr/>
        </p:nvSpPr>
        <p:spPr>
          <a:xfrm>
            <a:off x="1718185" y="7807221"/>
            <a:ext cx="8214464" cy="646331"/>
          </a:xfrm>
          <a:prstGeom prst="rect">
            <a:avLst/>
          </a:prstGeom>
          <a:noFill/>
        </p:spPr>
        <p:txBody>
          <a:bodyPr wrap="square">
            <a:spAutoFit/>
          </a:bodyPr>
          <a:lstStyle/>
          <a:p>
            <a:r>
              <a:rPr lang="zh-TW" altLang="en-US" dirty="0">
                <a:hlinkClick r:id="rId4"/>
              </a:rPr>
              <a:t>https://www.youtube.com/shorts/c0Gv03v9Fao</a:t>
            </a:r>
            <a:endParaRPr lang="en-US" altLang="zh-TW" dirty="0"/>
          </a:p>
          <a:p>
            <a:endParaRPr lang="zh-TW" altLang="en-US" dirty="0"/>
          </a:p>
        </p:txBody>
      </p:sp>
      <p:pic>
        <p:nvPicPr>
          <p:cNvPr id="22" name="線上媒體 21" descr="Come to Taiwan and hunt Jade with me! March - August 2027 #jade #rockhounding">
            <a:hlinkClick r:id="" action="ppaction://media"/>
            <a:extLst>
              <a:ext uri="{FF2B5EF4-FFF2-40B4-BE49-F238E27FC236}">
                <a16:creationId xmlns:a16="http://schemas.microsoft.com/office/drawing/2014/main" id="{FFC899A6-72B3-8C44-F264-2522199FE843}"/>
              </a:ext>
            </a:extLst>
          </p:cNvPr>
          <p:cNvPicPr>
            <a:picLocks noRot="1" noChangeAspect="1"/>
          </p:cNvPicPr>
          <p:nvPr>
            <a:videoFile r:link="rId1"/>
          </p:nvPr>
        </p:nvPicPr>
        <p:blipFill>
          <a:blip r:embed="rId5"/>
          <a:stretch>
            <a:fillRect/>
          </a:stretch>
        </p:blipFill>
        <p:spPr>
          <a:xfrm>
            <a:off x="9932649" y="-42502"/>
            <a:ext cx="4697751" cy="8314603"/>
          </a:xfrm>
          <a:prstGeom prst="rect">
            <a:avLst/>
          </a:prstGeom>
        </p:spPr>
      </p:pic>
      <p:sp>
        <p:nvSpPr>
          <p:cNvPr id="23" name="文字方塊 22">
            <a:extLst>
              <a:ext uri="{FF2B5EF4-FFF2-40B4-BE49-F238E27FC236}">
                <a16:creationId xmlns:a16="http://schemas.microsoft.com/office/drawing/2014/main" id="{50EA2C5A-20CD-9324-58A9-6065D00431E9}"/>
              </a:ext>
            </a:extLst>
          </p:cNvPr>
          <p:cNvSpPr txBox="1"/>
          <p:nvPr/>
        </p:nvSpPr>
        <p:spPr>
          <a:xfrm>
            <a:off x="215078" y="7290911"/>
            <a:ext cx="7037504" cy="584775"/>
          </a:xfrm>
          <a:prstGeom prst="rect">
            <a:avLst/>
          </a:prstGeom>
          <a:noFill/>
        </p:spPr>
        <p:txBody>
          <a:bodyPr wrap="none" rtlCol="0">
            <a:spAutoFit/>
          </a:bodyPr>
          <a:lstStyle/>
          <a:p>
            <a:r>
              <a:rPr kumimoji="1" lang="zh-TW" altLang="en-US" sz="3200" dirty="0">
                <a:latin typeface="Kaiti SC" panose="02010600040101010101" pitchFamily="2" charset="-122"/>
                <a:ea typeface="Kaiti SC" panose="02010600040101010101" pitchFamily="2" charset="-122"/>
              </a:rPr>
              <a:t>本系畢業生</a:t>
            </a:r>
            <a:r>
              <a:rPr kumimoji="1" lang="en-US" altLang="zh-TW" sz="3200" dirty="0">
                <a:latin typeface="Kaiti SC" panose="02010600040101010101" pitchFamily="2" charset="-122"/>
                <a:ea typeface="Kaiti SC" panose="02010600040101010101" pitchFamily="2" charset="-122"/>
              </a:rPr>
              <a:t>Youtuber Taiwan Rock Guy</a:t>
            </a:r>
            <a:endParaRPr kumimoji="1" lang="zh-TW" altLang="en-US" sz="3200" dirty="0">
              <a:latin typeface="Kaiti SC" panose="02010600040101010101" pitchFamily="2" charset="-122"/>
              <a:ea typeface="Kaiti SC"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360164"/>
            <a:ext cx="6733937" cy="849392"/>
          </a:xfrm>
          <a:prstGeom prst="rect">
            <a:avLst/>
          </a:prstGeom>
          <a:noFill/>
          <a:ln/>
        </p:spPr>
        <p:txBody>
          <a:bodyPr wrap="none" lIns="0" tIns="0" rIns="0" bIns="0" rtlCol="0" anchor="t"/>
          <a:lstStyle/>
          <a:p>
            <a:pPr marL="0" indent="0" algn="l">
              <a:lnSpc>
                <a:spcPts val="6600"/>
              </a:lnSpc>
              <a:buNone/>
            </a:pPr>
            <a:r>
              <a:rPr lang="en-US" sz="5300" dirty="0">
                <a:solidFill>
                  <a:srgbClr val="000000"/>
                </a:solidFill>
                <a:latin typeface="Kaiti SC" panose="02010600040101010101" pitchFamily="2" charset="-122"/>
                <a:ea typeface="Kaiti SC" panose="02010600040101010101" pitchFamily="2" charset="-122"/>
                <a:cs typeface="Fraunces Extra Bold" pitchFamily="34" charset="-120"/>
              </a:rPr>
              <a:t>📚</a:t>
            </a:r>
            <a:r>
              <a:rPr lang="en-US" sz="5300" dirty="0">
                <a:solidFill>
                  <a:srgbClr val="3B4540"/>
                </a:solidFill>
                <a:latin typeface="Kaiti SC" panose="02010600040101010101" pitchFamily="2" charset="-122"/>
                <a:ea typeface="Kaiti SC" panose="02010600040101010101" pitchFamily="2" charset="-122"/>
                <a:cs typeface="Fraunces Extra Bold" pitchFamily="34" charset="-120"/>
              </a:rPr>
              <a:t> 研究成果</a:t>
            </a:r>
            <a:endParaRPr lang="en-US" sz="5300" dirty="0"/>
          </a:p>
        </p:txBody>
      </p:sp>
      <p:sp>
        <p:nvSpPr>
          <p:cNvPr id="3" name="Text 1"/>
          <p:cNvSpPr/>
          <p:nvPr/>
        </p:nvSpPr>
        <p:spPr>
          <a:xfrm>
            <a:off x="793790" y="1385887"/>
            <a:ext cx="13042821" cy="420053"/>
          </a:xfrm>
          <a:prstGeom prst="rect">
            <a:avLst/>
          </a:prstGeom>
          <a:noFill/>
          <a:ln/>
        </p:spPr>
        <p:txBody>
          <a:bodyPr wrap="none" lIns="0" tIns="0" rIns="0" bIns="0" rtlCol="0" anchor="t"/>
          <a:lstStyle/>
          <a:p>
            <a:pPr marL="0" indent="0" algn="l">
              <a:lnSpc>
                <a:spcPct val="150000"/>
              </a:lnSpc>
              <a:buNone/>
            </a:pPr>
            <a:r>
              <a:rPr lang="en-US" sz="2800" dirty="0" err="1">
                <a:solidFill>
                  <a:srgbClr val="405449"/>
                </a:solidFill>
                <a:latin typeface="Kaiti SC" panose="02010600040101010101" pitchFamily="2" charset="-122"/>
                <a:ea typeface="Kaiti SC" panose="02010600040101010101" pitchFamily="2" charset="-122"/>
                <a:cs typeface="Nobile" pitchFamily="34" charset="-120"/>
              </a:rPr>
              <a:t>近四年教師研究成果，顯示穩定的國際研究能量</a:t>
            </a:r>
            <a:r>
              <a:rPr lang="en-US" sz="2800" dirty="0">
                <a:solidFill>
                  <a:srgbClr val="405449"/>
                </a:solidFill>
                <a:latin typeface="Kaiti SC" panose="02010600040101010101" pitchFamily="2" charset="-122"/>
                <a:ea typeface="Kaiti SC" panose="02010600040101010101" pitchFamily="2" charset="-122"/>
                <a:cs typeface="Nobile" pitchFamily="34" charset="-120"/>
              </a:rPr>
              <a:t>。</a:t>
            </a:r>
          </a:p>
          <a:p>
            <a:pPr marL="0" indent="0" algn="l">
              <a:lnSpc>
                <a:spcPct val="150000"/>
              </a:lnSpc>
              <a:buNone/>
            </a:pPr>
            <a:r>
              <a:rPr lang="en-US" sz="2800" dirty="0" err="1">
                <a:solidFill>
                  <a:srgbClr val="405449"/>
                </a:solidFill>
                <a:latin typeface="Kaiti SC" panose="02010600040101010101" pitchFamily="2" charset="-122"/>
                <a:ea typeface="Kaiti SC" panose="02010600040101010101" pitchFamily="2" charset="-122"/>
                <a:cs typeface="Nobile" pitchFamily="34" charset="-120"/>
              </a:rPr>
              <a:t>本系孫義方老師將Nature</a:t>
            </a:r>
            <a:r>
              <a:rPr lang="en-US" sz="2800" dirty="0">
                <a:solidFill>
                  <a:srgbClr val="405449"/>
                </a:solidFill>
                <a:latin typeface="Kaiti SC" panose="02010600040101010101" pitchFamily="2" charset="-122"/>
                <a:ea typeface="Kaiti SC" panose="02010600040101010101" pitchFamily="2" charset="-122"/>
                <a:cs typeface="Nobile" pitchFamily="34" charset="-120"/>
              </a:rPr>
              <a:t> </a:t>
            </a:r>
            <a:r>
              <a:rPr lang="en-US" sz="2800" dirty="0" err="1">
                <a:solidFill>
                  <a:srgbClr val="405449"/>
                </a:solidFill>
                <a:latin typeface="Kaiti SC" panose="02010600040101010101" pitchFamily="2" charset="-122"/>
                <a:ea typeface="Kaiti SC" panose="02010600040101010101" pitchFamily="2" charset="-122"/>
                <a:cs typeface="Nobile" pitchFamily="34" charset="-120"/>
              </a:rPr>
              <a:t>發表之論文，透過科普對話，澄清砍老樹、種新樹迷失</a:t>
            </a:r>
            <a:endParaRPr lang="en-US" sz="2800" dirty="0">
              <a:solidFill>
                <a:srgbClr val="405449"/>
              </a:solidFill>
              <a:latin typeface="Kaiti SC" panose="02010600040101010101" pitchFamily="2" charset="-122"/>
              <a:ea typeface="Kaiti SC" panose="02010600040101010101" pitchFamily="2" charset="-122"/>
              <a:cs typeface="Nobile" pitchFamily="34" charset="-120"/>
            </a:endParaRPr>
          </a:p>
          <a:p>
            <a:pPr marL="0" indent="0" algn="l">
              <a:lnSpc>
                <a:spcPts val="3300"/>
              </a:lnSpc>
              <a:buNone/>
            </a:pPr>
            <a:endParaRPr lang="en-US" sz="2800" dirty="0"/>
          </a:p>
        </p:txBody>
      </p:sp>
      <p:sp>
        <p:nvSpPr>
          <p:cNvPr id="4" name="Shape 2"/>
          <p:cNvSpPr/>
          <p:nvPr/>
        </p:nvSpPr>
        <p:spPr>
          <a:xfrm>
            <a:off x="168118" y="3102028"/>
            <a:ext cx="6877764" cy="3741658"/>
          </a:xfrm>
          <a:prstGeom prst="roundRect">
            <a:avLst>
              <a:gd name="adj" fmla="val 6479"/>
            </a:avLst>
          </a:prstGeom>
          <a:noFill/>
          <a:ln w="15240">
            <a:solidFill>
              <a:srgbClr val="000000">
                <a:alpha val="8000"/>
              </a:srgbClr>
            </a:solidFill>
            <a:prstDash val="solid"/>
          </a:ln>
        </p:spPr>
        <p:txBody>
          <a:bodyPr/>
          <a:lstStyle/>
          <a:p>
            <a:endParaRPr lang="zh-TW" altLang="en-US" sz="2400"/>
          </a:p>
        </p:txBody>
      </p:sp>
      <p:sp>
        <p:nvSpPr>
          <p:cNvPr id="5" name="Shape 3"/>
          <p:cNvSpPr/>
          <p:nvPr/>
        </p:nvSpPr>
        <p:spPr>
          <a:xfrm>
            <a:off x="183358" y="3117268"/>
            <a:ext cx="6847284" cy="742236"/>
          </a:xfrm>
          <a:prstGeom prst="rect">
            <a:avLst/>
          </a:prstGeom>
          <a:solidFill>
            <a:srgbClr val="FFFFFF">
              <a:alpha val="4000"/>
            </a:srgbClr>
          </a:solidFill>
          <a:ln/>
        </p:spPr>
        <p:txBody>
          <a:bodyPr/>
          <a:lstStyle/>
          <a:p>
            <a:endParaRPr lang="zh-TW" altLang="en-US" sz="2400"/>
          </a:p>
        </p:txBody>
      </p:sp>
      <p:sp>
        <p:nvSpPr>
          <p:cNvPr id="6" name="Text 4"/>
          <p:cNvSpPr/>
          <p:nvPr/>
        </p:nvSpPr>
        <p:spPr>
          <a:xfrm>
            <a:off x="452677" y="3278359"/>
            <a:ext cx="2881193" cy="420053"/>
          </a:xfrm>
          <a:prstGeom prst="rect">
            <a:avLst/>
          </a:prstGeom>
          <a:noFill/>
          <a:ln/>
        </p:spPr>
        <p:txBody>
          <a:bodyPr wrap="none" lIns="0" tIns="0" rIns="0" bIns="0" rtlCol="0" anchor="t"/>
          <a:lstStyle/>
          <a:p>
            <a:pPr marL="0" indent="0" algn="l">
              <a:lnSpc>
                <a:spcPts val="3300"/>
              </a:lnSpc>
              <a:buNone/>
            </a:pPr>
            <a:r>
              <a:rPr lang="en-US" sz="2800" dirty="0">
                <a:solidFill>
                  <a:srgbClr val="405449"/>
                </a:solidFill>
                <a:latin typeface="Kaiti SC" panose="02010600040101010101" pitchFamily="2" charset="-122"/>
                <a:ea typeface="Kaiti SC" panose="02010600040101010101" pitchFamily="2" charset="-122"/>
                <a:cs typeface="Nobile" pitchFamily="34" charset="-120"/>
              </a:rPr>
              <a:t>類型</a:t>
            </a:r>
            <a:endParaRPr lang="en-US" sz="2800" dirty="0"/>
          </a:p>
        </p:txBody>
      </p:sp>
      <p:sp>
        <p:nvSpPr>
          <p:cNvPr id="7" name="Text 5"/>
          <p:cNvSpPr/>
          <p:nvPr/>
        </p:nvSpPr>
        <p:spPr>
          <a:xfrm>
            <a:off x="3880129" y="3278359"/>
            <a:ext cx="2881193" cy="420053"/>
          </a:xfrm>
          <a:prstGeom prst="rect">
            <a:avLst/>
          </a:prstGeom>
          <a:noFill/>
          <a:ln/>
        </p:spPr>
        <p:txBody>
          <a:bodyPr wrap="none" lIns="0" tIns="0" rIns="0" bIns="0" rtlCol="0" anchor="t"/>
          <a:lstStyle/>
          <a:p>
            <a:pPr marL="0" indent="0" algn="l">
              <a:lnSpc>
                <a:spcPts val="3300"/>
              </a:lnSpc>
              <a:buNone/>
            </a:pPr>
            <a:r>
              <a:rPr lang="en-US" sz="2800" dirty="0">
                <a:solidFill>
                  <a:srgbClr val="405449"/>
                </a:solidFill>
                <a:latin typeface="Kaiti SC" panose="02010600040101010101" pitchFamily="2" charset="-122"/>
                <a:ea typeface="Kaiti SC" panose="02010600040101010101" pitchFamily="2" charset="-122"/>
                <a:cs typeface="Nobile" pitchFamily="34" charset="-120"/>
              </a:rPr>
              <a:t>數量</a:t>
            </a:r>
            <a:endParaRPr lang="en-US" sz="2800" dirty="0"/>
          </a:p>
        </p:txBody>
      </p:sp>
      <p:sp>
        <p:nvSpPr>
          <p:cNvPr id="8" name="Shape 6"/>
          <p:cNvSpPr/>
          <p:nvPr/>
        </p:nvSpPr>
        <p:spPr>
          <a:xfrm>
            <a:off x="183358" y="3859504"/>
            <a:ext cx="6847284" cy="742236"/>
          </a:xfrm>
          <a:prstGeom prst="rect">
            <a:avLst/>
          </a:prstGeom>
          <a:solidFill>
            <a:srgbClr val="000000">
              <a:alpha val="4000"/>
            </a:srgbClr>
          </a:solidFill>
          <a:ln/>
        </p:spPr>
        <p:txBody>
          <a:bodyPr/>
          <a:lstStyle/>
          <a:p>
            <a:endParaRPr lang="zh-TW" altLang="en-US" sz="2400"/>
          </a:p>
        </p:txBody>
      </p:sp>
      <p:sp>
        <p:nvSpPr>
          <p:cNvPr id="9" name="Text 7"/>
          <p:cNvSpPr/>
          <p:nvPr/>
        </p:nvSpPr>
        <p:spPr>
          <a:xfrm>
            <a:off x="452677" y="4020595"/>
            <a:ext cx="2881193" cy="420053"/>
          </a:xfrm>
          <a:prstGeom prst="rect">
            <a:avLst/>
          </a:prstGeom>
          <a:noFill/>
          <a:ln/>
        </p:spPr>
        <p:txBody>
          <a:bodyPr wrap="none" lIns="0" tIns="0" rIns="0" bIns="0" rtlCol="0" anchor="t"/>
          <a:lstStyle/>
          <a:p>
            <a:pPr marL="0" indent="0" algn="l">
              <a:lnSpc>
                <a:spcPts val="3300"/>
              </a:lnSpc>
              <a:buNone/>
            </a:pPr>
            <a:r>
              <a:rPr lang="en-US" sz="2800" dirty="0">
                <a:solidFill>
                  <a:srgbClr val="405449"/>
                </a:solidFill>
                <a:latin typeface="Kaiti SC" panose="02010600040101010101" pitchFamily="2" charset="-122"/>
                <a:ea typeface="Kaiti SC" panose="02010600040101010101" pitchFamily="2" charset="-122"/>
                <a:cs typeface="Nobile" pitchFamily="34" charset="-120"/>
              </a:rPr>
              <a:t>SCI論文</a:t>
            </a:r>
            <a:endParaRPr lang="en-US" sz="2800" dirty="0"/>
          </a:p>
        </p:txBody>
      </p:sp>
      <p:sp>
        <p:nvSpPr>
          <p:cNvPr id="10" name="Text 8"/>
          <p:cNvSpPr/>
          <p:nvPr/>
        </p:nvSpPr>
        <p:spPr>
          <a:xfrm>
            <a:off x="3880129" y="4020595"/>
            <a:ext cx="2881193" cy="420053"/>
          </a:xfrm>
          <a:prstGeom prst="rect">
            <a:avLst/>
          </a:prstGeom>
          <a:noFill/>
          <a:ln/>
        </p:spPr>
        <p:txBody>
          <a:bodyPr wrap="none" lIns="0" tIns="0" rIns="0" bIns="0" rtlCol="0" anchor="t"/>
          <a:lstStyle/>
          <a:p>
            <a:pPr marL="0" indent="0" algn="l">
              <a:lnSpc>
                <a:spcPts val="3300"/>
              </a:lnSpc>
              <a:buNone/>
            </a:pPr>
            <a:r>
              <a:rPr lang="en-US" sz="2800" dirty="0">
                <a:solidFill>
                  <a:srgbClr val="405449"/>
                </a:solidFill>
                <a:latin typeface="Kaiti SC" panose="02010600040101010101" pitchFamily="2" charset="-122"/>
                <a:ea typeface="Kaiti SC" panose="02010600040101010101" pitchFamily="2" charset="-122"/>
                <a:cs typeface="Nobile" pitchFamily="34" charset="-120"/>
              </a:rPr>
              <a:t>106篇</a:t>
            </a:r>
            <a:endParaRPr lang="en-US" sz="2800" dirty="0"/>
          </a:p>
        </p:txBody>
      </p:sp>
      <p:sp>
        <p:nvSpPr>
          <p:cNvPr id="11" name="Shape 9"/>
          <p:cNvSpPr/>
          <p:nvPr/>
        </p:nvSpPr>
        <p:spPr>
          <a:xfrm>
            <a:off x="183358" y="4601739"/>
            <a:ext cx="6847284" cy="742236"/>
          </a:xfrm>
          <a:prstGeom prst="rect">
            <a:avLst/>
          </a:prstGeom>
          <a:solidFill>
            <a:srgbClr val="FFFFFF">
              <a:alpha val="4000"/>
            </a:srgbClr>
          </a:solidFill>
          <a:ln/>
        </p:spPr>
        <p:txBody>
          <a:bodyPr/>
          <a:lstStyle/>
          <a:p>
            <a:endParaRPr lang="zh-TW" altLang="en-US" sz="2400"/>
          </a:p>
        </p:txBody>
      </p:sp>
      <p:sp>
        <p:nvSpPr>
          <p:cNvPr id="12" name="Text 10"/>
          <p:cNvSpPr/>
          <p:nvPr/>
        </p:nvSpPr>
        <p:spPr>
          <a:xfrm>
            <a:off x="452677" y="4762831"/>
            <a:ext cx="2881193" cy="420053"/>
          </a:xfrm>
          <a:prstGeom prst="rect">
            <a:avLst/>
          </a:prstGeom>
          <a:noFill/>
          <a:ln/>
        </p:spPr>
        <p:txBody>
          <a:bodyPr wrap="none" lIns="0" tIns="0" rIns="0" bIns="0" rtlCol="0" anchor="t"/>
          <a:lstStyle/>
          <a:p>
            <a:pPr marL="0" indent="0" algn="l">
              <a:lnSpc>
                <a:spcPts val="3300"/>
              </a:lnSpc>
              <a:buNone/>
            </a:pPr>
            <a:r>
              <a:rPr lang="en-US" sz="2800" dirty="0">
                <a:solidFill>
                  <a:srgbClr val="405449"/>
                </a:solidFill>
                <a:latin typeface="Kaiti SC" panose="02010600040101010101" pitchFamily="2" charset="-122"/>
                <a:ea typeface="Kaiti SC" panose="02010600040101010101" pitchFamily="2" charset="-122"/>
                <a:cs typeface="Nobile" pitchFamily="34" charset="-120"/>
              </a:rPr>
              <a:t>SSCI論文</a:t>
            </a:r>
            <a:endParaRPr lang="en-US" sz="2800" dirty="0"/>
          </a:p>
        </p:txBody>
      </p:sp>
      <p:sp>
        <p:nvSpPr>
          <p:cNvPr id="13" name="Text 11"/>
          <p:cNvSpPr/>
          <p:nvPr/>
        </p:nvSpPr>
        <p:spPr>
          <a:xfrm>
            <a:off x="3880129" y="4762831"/>
            <a:ext cx="2881193" cy="420053"/>
          </a:xfrm>
          <a:prstGeom prst="rect">
            <a:avLst/>
          </a:prstGeom>
          <a:noFill/>
          <a:ln/>
        </p:spPr>
        <p:txBody>
          <a:bodyPr wrap="none" lIns="0" tIns="0" rIns="0" bIns="0" rtlCol="0" anchor="t"/>
          <a:lstStyle/>
          <a:p>
            <a:pPr marL="0" indent="0" algn="l">
              <a:lnSpc>
                <a:spcPts val="3300"/>
              </a:lnSpc>
              <a:buNone/>
            </a:pPr>
            <a:r>
              <a:rPr lang="en-US" sz="2800" dirty="0">
                <a:solidFill>
                  <a:srgbClr val="405449"/>
                </a:solidFill>
                <a:latin typeface="Kaiti SC" panose="02010600040101010101" pitchFamily="2" charset="-122"/>
                <a:ea typeface="Kaiti SC" panose="02010600040101010101" pitchFamily="2" charset="-122"/>
                <a:cs typeface="Nobile" pitchFamily="34" charset="-120"/>
              </a:rPr>
              <a:t>19篇</a:t>
            </a:r>
            <a:endParaRPr lang="en-US" sz="2800" dirty="0"/>
          </a:p>
        </p:txBody>
      </p:sp>
      <p:sp>
        <p:nvSpPr>
          <p:cNvPr id="14" name="Shape 12"/>
          <p:cNvSpPr/>
          <p:nvPr/>
        </p:nvSpPr>
        <p:spPr>
          <a:xfrm>
            <a:off x="183358" y="5343975"/>
            <a:ext cx="6847284" cy="742236"/>
          </a:xfrm>
          <a:prstGeom prst="rect">
            <a:avLst/>
          </a:prstGeom>
          <a:solidFill>
            <a:srgbClr val="000000">
              <a:alpha val="4000"/>
            </a:srgbClr>
          </a:solidFill>
          <a:ln/>
        </p:spPr>
        <p:txBody>
          <a:bodyPr/>
          <a:lstStyle/>
          <a:p>
            <a:endParaRPr lang="zh-TW" altLang="en-US" sz="2400"/>
          </a:p>
        </p:txBody>
      </p:sp>
      <p:sp>
        <p:nvSpPr>
          <p:cNvPr id="15" name="Text 13"/>
          <p:cNvSpPr/>
          <p:nvPr/>
        </p:nvSpPr>
        <p:spPr>
          <a:xfrm>
            <a:off x="452677" y="5505066"/>
            <a:ext cx="2881193" cy="420053"/>
          </a:xfrm>
          <a:prstGeom prst="rect">
            <a:avLst/>
          </a:prstGeom>
          <a:noFill/>
          <a:ln/>
        </p:spPr>
        <p:txBody>
          <a:bodyPr wrap="none" lIns="0" tIns="0" rIns="0" bIns="0" rtlCol="0" anchor="t"/>
          <a:lstStyle/>
          <a:p>
            <a:pPr marL="0" indent="0" algn="l">
              <a:lnSpc>
                <a:spcPts val="3300"/>
              </a:lnSpc>
              <a:buNone/>
            </a:pPr>
            <a:r>
              <a:rPr lang="en-US" sz="2800" dirty="0">
                <a:solidFill>
                  <a:srgbClr val="405449"/>
                </a:solidFill>
                <a:latin typeface="Kaiti SC" panose="02010600040101010101" pitchFamily="2" charset="-122"/>
                <a:ea typeface="Kaiti SC" panose="02010600040101010101" pitchFamily="2" charset="-122"/>
                <a:cs typeface="Nobile" pitchFamily="34" charset="-120"/>
              </a:rPr>
              <a:t>其他期刊</a:t>
            </a:r>
            <a:endParaRPr lang="en-US" sz="2800" dirty="0"/>
          </a:p>
        </p:txBody>
      </p:sp>
      <p:sp>
        <p:nvSpPr>
          <p:cNvPr id="16" name="Text 14"/>
          <p:cNvSpPr/>
          <p:nvPr/>
        </p:nvSpPr>
        <p:spPr>
          <a:xfrm>
            <a:off x="3880129" y="5505066"/>
            <a:ext cx="2881193" cy="420053"/>
          </a:xfrm>
          <a:prstGeom prst="rect">
            <a:avLst/>
          </a:prstGeom>
          <a:noFill/>
          <a:ln/>
        </p:spPr>
        <p:txBody>
          <a:bodyPr wrap="none" lIns="0" tIns="0" rIns="0" bIns="0" rtlCol="0" anchor="t"/>
          <a:lstStyle/>
          <a:p>
            <a:pPr marL="0" indent="0" algn="l">
              <a:lnSpc>
                <a:spcPts val="3300"/>
              </a:lnSpc>
              <a:buNone/>
            </a:pPr>
            <a:r>
              <a:rPr lang="en-US" sz="2800" dirty="0">
                <a:solidFill>
                  <a:srgbClr val="405449"/>
                </a:solidFill>
                <a:latin typeface="Kaiti SC" panose="02010600040101010101" pitchFamily="2" charset="-122"/>
                <a:ea typeface="Kaiti SC" panose="02010600040101010101" pitchFamily="2" charset="-122"/>
                <a:cs typeface="Nobile" pitchFamily="34" charset="-120"/>
              </a:rPr>
              <a:t>37篇</a:t>
            </a:r>
            <a:endParaRPr lang="en-US" sz="2800" dirty="0"/>
          </a:p>
        </p:txBody>
      </p:sp>
      <p:sp>
        <p:nvSpPr>
          <p:cNvPr id="17" name="Shape 15"/>
          <p:cNvSpPr/>
          <p:nvPr/>
        </p:nvSpPr>
        <p:spPr>
          <a:xfrm>
            <a:off x="183358" y="6086210"/>
            <a:ext cx="6847284" cy="742236"/>
          </a:xfrm>
          <a:prstGeom prst="rect">
            <a:avLst/>
          </a:prstGeom>
          <a:solidFill>
            <a:srgbClr val="FFFFFF">
              <a:alpha val="4000"/>
            </a:srgbClr>
          </a:solidFill>
          <a:ln/>
        </p:spPr>
        <p:txBody>
          <a:bodyPr/>
          <a:lstStyle/>
          <a:p>
            <a:endParaRPr lang="zh-TW" altLang="en-US" sz="2400"/>
          </a:p>
        </p:txBody>
      </p:sp>
      <p:sp>
        <p:nvSpPr>
          <p:cNvPr id="18" name="Text 16"/>
          <p:cNvSpPr/>
          <p:nvPr/>
        </p:nvSpPr>
        <p:spPr>
          <a:xfrm>
            <a:off x="452677" y="6247302"/>
            <a:ext cx="2881193" cy="420053"/>
          </a:xfrm>
          <a:prstGeom prst="rect">
            <a:avLst/>
          </a:prstGeom>
          <a:noFill/>
          <a:ln/>
        </p:spPr>
        <p:txBody>
          <a:bodyPr wrap="none" lIns="0" tIns="0" rIns="0" bIns="0" rtlCol="0" anchor="t"/>
          <a:lstStyle/>
          <a:p>
            <a:pPr marL="0" indent="0" algn="l">
              <a:lnSpc>
                <a:spcPts val="3300"/>
              </a:lnSpc>
              <a:buNone/>
            </a:pPr>
            <a:r>
              <a:rPr lang="en-US" sz="2800" dirty="0">
                <a:solidFill>
                  <a:srgbClr val="405449"/>
                </a:solidFill>
                <a:latin typeface="Kaiti SC" panose="02010600040101010101" pitchFamily="2" charset="-122"/>
                <a:ea typeface="Kaiti SC" panose="02010600040101010101" pitchFamily="2" charset="-122"/>
                <a:cs typeface="Nobile" pitchFamily="34" charset="-120"/>
              </a:rPr>
              <a:t>研討會論文</a:t>
            </a:r>
            <a:endParaRPr lang="en-US" sz="2800" dirty="0"/>
          </a:p>
        </p:txBody>
      </p:sp>
      <p:sp>
        <p:nvSpPr>
          <p:cNvPr id="19" name="Text 17"/>
          <p:cNvSpPr/>
          <p:nvPr/>
        </p:nvSpPr>
        <p:spPr>
          <a:xfrm>
            <a:off x="3880129" y="6247302"/>
            <a:ext cx="2881193" cy="420053"/>
          </a:xfrm>
          <a:prstGeom prst="rect">
            <a:avLst/>
          </a:prstGeom>
          <a:noFill/>
          <a:ln/>
        </p:spPr>
        <p:txBody>
          <a:bodyPr wrap="none" lIns="0" tIns="0" rIns="0" bIns="0" rtlCol="0" anchor="t"/>
          <a:lstStyle/>
          <a:p>
            <a:pPr marL="0" indent="0" algn="l">
              <a:lnSpc>
                <a:spcPts val="3300"/>
              </a:lnSpc>
              <a:buNone/>
            </a:pPr>
            <a:r>
              <a:rPr lang="en-US" sz="2800" dirty="0">
                <a:solidFill>
                  <a:srgbClr val="405449"/>
                </a:solidFill>
                <a:latin typeface="Kaiti SC" panose="02010600040101010101" pitchFamily="2" charset="-122"/>
                <a:ea typeface="Kaiti SC" panose="02010600040101010101" pitchFamily="2" charset="-122"/>
                <a:cs typeface="Nobile" pitchFamily="34" charset="-120"/>
              </a:rPr>
              <a:t>102篇</a:t>
            </a:r>
            <a:endParaRPr lang="en-US" sz="2800" dirty="0"/>
          </a:p>
        </p:txBody>
      </p:sp>
      <p:pic>
        <p:nvPicPr>
          <p:cNvPr id="23" name="線上媒體 22" descr="【精華】砍老樹種新樹能固碳？伐木對生態是衝擊還是注意？｜善哥聊天室 EP.46｜20210510">
            <a:hlinkClick r:id="" action="ppaction://media"/>
            <a:extLst>
              <a:ext uri="{FF2B5EF4-FFF2-40B4-BE49-F238E27FC236}">
                <a16:creationId xmlns:a16="http://schemas.microsoft.com/office/drawing/2014/main" id="{EAD984E8-AA14-EA93-A872-0A4E80E8B53C}"/>
              </a:ext>
            </a:extLst>
          </p:cNvPr>
          <p:cNvPicPr>
            <a:picLocks noRot="1" noChangeAspect="1"/>
          </p:cNvPicPr>
          <p:nvPr>
            <a:videoFile r:link="rId1"/>
          </p:nvPr>
        </p:nvPicPr>
        <p:blipFill>
          <a:blip r:embed="rId4"/>
          <a:stretch>
            <a:fillRect/>
          </a:stretch>
        </p:blipFill>
        <p:spPr>
          <a:xfrm>
            <a:off x="7315200" y="3117268"/>
            <a:ext cx="7131842" cy="40294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42990" y="462709"/>
            <a:ext cx="6379488" cy="804982"/>
          </a:xfrm>
          <a:prstGeom prst="rect">
            <a:avLst/>
          </a:prstGeom>
          <a:noFill/>
          <a:ln/>
        </p:spPr>
        <p:txBody>
          <a:bodyPr wrap="none" lIns="0" tIns="0" rIns="0" bIns="0" rtlCol="0" anchor="t"/>
          <a:lstStyle/>
          <a:p>
            <a:pPr marL="0" indent="0" algn="l">
              <a:lnSpc>
                <a:spcPts val="6250"/>
              </a:lnSpc>
              <a:buNone/>
            </a:pPr>
            <a:r>
              <a:rPr lang="en-US" sz="5000" dirty="0">
                <a:solidFill>
                  <a:srgbClr val="000000"/>
                </a:solidFill>
                <a:latin typeface="Kaiti SC" panose="02010600040101010101" pitchFamily="2" charset="-122"/>
                <a:ea typeface="Kaiti SC" panose="02010600040101010101" pitchFamily="2" charset="-122"/>
                <a:cs typeface="Fraunces Extra Bold" pitchFamily="34" charset="-120"/>
              </a:rPr>
              <a:t>📊</a:t>
            </a:r>
            <a:r>
              <a:rPr lang="en-US" sz="5000" dirty="0">
                <a:solidFill>
                  <a:srgbClr val="3B4540"/>
                </a:solidFill>
                <a:latin typeface="Kaiti SC" panose="02010600040101010101" pitchFamily="2" charset="-122"/>
                <a:ea typeface="Kaiti SC" panose="02010600040101010101" pitchFamily="2" charset="-122"/>
                <a:cs typeface="Fraunces Extra Bold" pitchFamily="34" charset="-120"/>
              </a:rPr>
              <a:t> 研究計畫經費</a:t>
            </a:r>
            <a:endParaRPr lang="en-US" sz="5000" dirty="0"/>
          </a:p>
        </p:txBody>
      </p:sp>
      <p:sp>
        <p:nvSpPr>
          <p:cNvPr id="3" name="Text 1"/>
          <p:cNvSpPr/>
          <p:nvPr/>
        </p:nvSpPr>
        <p:spPr>
          <a:xfrm>
            <a:off x="5515134" y="580315"/>
            <a:ext cx="5103614" cy="637937"/>
          </a:xfrm>
          <a:prstGeom prst="rect">
            <a:avLst/>
          </a:prstGeom>
          <a:noFill/>
          <a:ln/>
        </p:spPr>
        <p:txBody>
          <a:bodyPr wrap="none" lIns="0" tIns="0" rIns="0" bIns="0" rtlCol="0" anchor="t"/>
          <a:lstStyle/>
          <a:p>
            <a:pPr>
              <a:lnSpc>
                <a:spcPts val="5000"/>
              </a:lnSpc>
            </a:pPr>
            <a:r>
              <a:rPr lang="en-US" sz="4000" dirty="0">
                <a:solidFill>
                  <a:srgbClr val="3B4540"/>
                </a:solidFill>
                <a:latin typeface="Kaiti SC" panose="02010600040101010101" pitchFamily="2" charset="-122"/>
                <a:ea typeface="Kaiti SC" panose="02010600040101010101" pitchFamily="2" charset="-122"/>
                <a:cs typeface="Fraunces Extra Bold" pitchFamily="34" charset="-120"/>
              </a:rPr>
              <a:t>113年度研究計畫經費</a:t>
            </a:r>
            <a:r>
              <a:rPr lang="en-US" altLang="zh-TW" sz="4000" dirty="0">
                <a:solidFill>
                  <a:srgbClr val="000000"/>
                </a:solidFill>
                <a:latin typeface="Kaiti SC" panose="02010600040101010101" pitchFamily="2" charset="-122"/>
                <a:ea typeface="Kaiti SC" panose="02010600040101010101" pitchFamily="2" charset="-122"/>
                <a:cs typeface="Fraunces Extra Bold" pitchFamily="34" charset="-120"/>
              </a:rPr>
              <a:t>9,064萬元</a:t>
            </a:r>
            <a:endParaRPr lang="en-US" altLang="zh-TW" sz="4000" dirty="0"/>
          </a:p>
          <a:p>
            <a:pPr marL="0" indent="0" algn="l">
              <a:lnSpc>
                <a:spcPts val="5000"/>
              </a:lnSpc>
              <a:buNone/>
            </a:pPr>
            <a:endParaRPr lang="en-US" sz="4000" dirty="0"/>
          </a:p>
        </p:txBody>
      </p:sp>
      <p:sp>
        <p:nvSpPr>
          <p:cNvPr id="8" name="Shape 6"/>
          <p:cNvSpPr/>
          <p:nvPr/>
        </p:nvSpPr>
        <p:spPr>
          <a:xfrm>
            <a:off x="2913674" y="1930987"/>
            <a:ext cx="7576661" cy="2066092"/>
          </a:xfrm>
          <a:prstGeom prst="roundRect">
            <a:avLst>
              <a:gd name="adj" fmla="val 11116"/>
            </a:avLst>
          </a:prstGeom>
          <a:noFill/>
          <a:ln w="15240">
            <a:solidFill>
              <a:srgbClr val="000000">
                <a:alpha val="8000"/>
              </a:srgbClr>
            </a:solidFill>
            <a:prstDash val="solid"/>
          </a:ln>
        </p:spPr>
        <p:txBody>
          <a:bodyPr/>
          <a:lstStyle/>
          <a:p>
            <a:endParaRPr lang="zh-TW" altLang="en-US" sz="2800"/>
          </a:p>
        </p:txBody>
      </p:sp>
      <p:sp>
        <p:nvSpPr>
          <p:cNvPr id="9" name="Shape 7"/>
          <p:cNvSpPr/>
          <p:nvPr/>
        </p:nvSpPr>
        <p:spPr>
          <a:xfrm>
            <a:off x="2928914" y="1946228"/>
            <a:ext cx="7546181" cy="678537"/>
          </a:xfrm>
          <a:prstGeom prst="rect">
            <a:avLst/>
          </a:prstGeom>
          <a:solidFill>
            <a:srgbClr val="FFFFFF">
              <a:alpha val="4000"/>
            </a:srgbClr>
          </a:solidFill>
          <a:ln/>
        </p:spPr>
        <p:txBody>
          <a:bodyPr/>
          <a:lstStyle/>
          <a:p>
            <a:endParaRPr lang="zh-TW" altLang="en-US" sz="2800"/>
          </a:p>
        </p:txBody>
      </p:sp>
      <p:sp>
        <p:nvSpPr>
          <p:cNvPr id="10" name="Text 8"/>
          <p:cNvSpPr/>
          <p:nvPr/>
        </p:nvSpPr>
        <p:spPr>
          <a:xfrm>
            <a:off x="3184065" y="2091603"/>
            <a:ext cx="3258979" cy="387787"/>
          </a:xfrm>
          <a:prstGeom prst="rect">
            <a:avLst/>
          </a:prstGeom>
          <a:noFill/>
          <a:ln/>
        </p:spPr>
        <p:txBody>
          <a:bodyPr wrap="none" lIns="0" tIns="0" rIns="0" bIns="0" rtlCol="0" anchor="t"/>
          <a:lstStyle/>
          <a:p>
            <a:pPr marL="0" indent="0" algn="l">
              <a:lnSpc>
                <a:spcPts val="3050"/>
              </a:lnSpc>
              <a:buNone/>
            </a:pPr>
            <a:r>
              <a:rPr lang="en-US" sz="3200" dirty="0">
                <a:solidFill>
                  <a:srgbClr val="405449"/>
                </a:solidFill>
                <a:latin typeface="Kaiti SC" panose="02010600040101010101" pitchFamily="2" charset="-122"/>
                <a:ea typeface="Kaiti SC" panose="02010600040101010101" pitchFamily="2" charset="-122"/>
                <a:cs typeface="Nobile" pitchFamily="34" charset="-120"/>
              </a:rPr>
              <a:t>來源</a:t>
            </a:r>
            <a:endParaRPr lang="en-US" sz="3200" dirty="0"/>
          </a:p>
        </p:txBody>
      </p:sp>
      <p:sp>
        <p:nvSpPr>
          <p:cNvPr id="11" name="Text 9"/>
          <p:cNvSpPr/>
          <p:nvPr/>
        </p:nvSpPr>
        <p:spPr>
          <a:xfrm>
            <a:off x="6960966" y="2091603"/>
            <a:ext cx="3258979" cy="387787"/>
          </a:xfrm>
          <a:prstGeom prst="rect">
            <a:avLst/>
          </a:prstGeom>
          <a:noFill/>
          <a:ln/>
        </p:spPr>
        <p:txBody>
          <a:bodyPr wrap="none" lIns="0" tIns="0" rIns="0" bIns="0" rtlCol="0" anchor="t"/>
          <a:lstStyle/>
          <a:p>
            <a:pPr marL="0" indent="0" algn="l">
              <a:lnSpc>
                <a:spcPts val="3050"/>
              </a:lnSpc>
              <a:buNone/>
            </a:pPr>
            <a:r>
              <a:rPr lang="en-US" sz="3200" dirty="0">
                <a:solidFill>
                  <a:srgbClr val="405449"/>
                </a:solidFill>
                <a:latin typeface="Kaiti SC" panose="02010600040101010101" pitchFamily="2" charset="-122"/>
                <a:ea typeface="Kaiti SC" panose="02010600040101010101" pitchFamily="2" charset="-122"/>
                <a:cs typeface="Nobile" pitchFamily="34" charset="-120"/>
              </a:rPr>
              <a:t>金額</a:t>
            </a:r>
            <a:endParaRPr lang="en-US" sz="3200" dirty="0"/>
          </a:p>
        </p:txBody>
      </p:sp>
      <p:sp>
        <p:nvSpPr>
          <p:cNvPr id="12" name="Shape 10"/>
          <p:cNvSpPr/>
          <p:nvPr/>
        </p:nvSpPr>
        <p:spPr>
          <a:xfrm>
            <a:off x="2928914" y="2624765"/>
            <a:ext cx="7546181" cy="678537"/>
          </a:xfrm>
          <a:prstGeom prst="rect">
            <a:avLst/>
          </a:prstGeom>
          <a:solidFill>
            <a:srgbClr val="000000">
              <a:alpha val="4000"/>
            </a:srgbClr>
          </a:solidFill>
          <a:ln/>
        </p:spPr>
        <p:txBody>
          <a:bodyPr/>
          <a:lstStyle/>
          <a:p>
            <a:endParaRPr lang="zh-TW" altLang="en-US" sz="2800"/>
          </a:p>
        </p:txBody>
      </p:sp>
      <p:sp>
        <p:nvSpPr>
          <p:cNvPr id="13" name="Text 11"/>
          <p:cNvSpPr/>
          <p:nvPr/>
        </p:nvSpPr>
        <p:spPr>
          <a:xfrm>
            <a:off x="3184065" y="2770140"/>
            <a:ext cx="3258979" cy="387787"/>
          </a:xfrm>
          <a:prstGeom prst="rect">
            <a:avLst/>
          </a:prstGeom>
          <a:noFill/>
          <a:ln/>
        </p:spPr>
        <p:txBody>
          <a:bodyPr wrap="none" lIns="0" tIns="0" rIns="0" bIns="0" rtlCol="0" anchor="t"/>
          <a:lstStyle/>
          <a:p>
            <a:pPr marL="0" indent="0" algn="l">
              <a:lnSpc>
                <a:spcPts val="3050"/>
              </a:lnSpc>
              <a:buNone/>
            </a:pPr>
            <a:r>
              <a:rPr lang="en-US" sz="3200" dirty="0">
                <a:solidFill>
                  <a:srgbClr val="405449"/>
                </a:solidFill>
                <a:latin typeface="Kaiti SC" panose="02010600040101010101" pitchFamily="2" charset="-122"/>
                <a:ea typeface="Kaiti SC" panose="02010600040101010101" pitchFamily="2" charset="-122"/>
                <a:cs typeface="Nobile" pitchFamily="34" charset="-120"/>
              </a:rPr>
              <a:t>國科會</a:t>
            </a:r>
            <a:endParaRPr lang="en-US" sz="3200" dirty="0"/>
          </a:p>
        </p:txBody>
      </p:sp>
      <p:sp>
        <p:nvSpPr>
          <p:cNvPr id="14" name="Text 12"/>
          <p:cNvSpPr/>
          <p:nvPr/>
        </p:nvSpPr>
        <p:spPr>
          <a:xfrm>
            <a:off x="6960966" y="2770140"/>
            <a:ext cx="3258979" cy="387787"/>
          </a:xfrm>
          <a:prstGeom prst="rect">
            <a:avLst/>
          </a:prstGeom>
          <a:noFill/>
          <a:ln/>
        </p:spPr>
        <p:txBody>
          <a:bodyPr wrap="none" lIns="0" tIns="0" rIns="0" bIns="0" rtlCol="0" anchor="t"/>
          <a:lstStyle/>
          <a:p>
            <a:pPr marL="0" indent="0" algn="l">
              <a:lnSpc>
                <a:spcPts val="3050"/>
              </a:lnSpc>
              <a:buNone/>
            </a:pPr>
            <a:r>
              <a:rPr lang="en-US" sz="3200" dirty="0">
                <a:solidFill>
                  <a:srgbClr val="405449"/>
                </a:solidFill>
                <a:latin typeface="Kaiti SC" panose="02010600040101010101" pitchFamily="2" charset="-122"/>
                <a:ea typeface="Kaiti SC" panose="02010600040101010101" pitchFamily="2" charset="-122"/>
                <a:cs typeface="Nobile" pitchFamily="34" charset="-120"/>
              </a:rPr>
              <a:t>約5,500萬元</a:t>
            </a:r>
            <a:endParaRPr lang="en-US" sz="3200" dirty="0"/>
          </a:p>
        </p:txBody>
      </p:sp>
      <p:sp>
        <p:nvSpPr>
          <p:cNvPr id="15" name="Shape 13"/>
          <p:cNvSpPr/>
          <p:nvPr/>
        </p:nvSpPr>
        <p:spPr>
          <a:xfrm>
            <a:off x="2928914" y="3303302"/>
            <a:ext cx="7546181" cy="678537"/>
          </a:xfrm>
          <a:prstGeom prst="rect">
            <a:avLst/>
          </a:prstGeom>
          <a:solidFill>
            <a:srgbClr val="FFFFFF">
              <a:alpha val="4000"/>
            </a:srgbClr>
          </a:solidFill>
          <a:ln/>
        </p:spPr>
        <p:txBody>
          <a:bodyPr/>
          <a:lstStyle/>
          <a:p>
            <a:endParaRPr lang="zh-TW" altLang="en-US" sz="2800"/>
          </a:p>
        </p:txBody>
      </p:sp>
      <p:sp>
        <p:nvSpPr>
          <p:cNvPr id="16" name="Text 14"/>
          <p:cNvSpPr/>
          <p:nvPr/>
        </p:nvSpPr>
        <p:spPr>
          <a:xfrm>
            <a:off x="3184065" y="3448677"/>
            <a:ext cx="3258979" cy="387787"/>
          </a:xfrm>
          <a:prstGeom prst="rect">
            <a:avLst/>
          </a:prstGeom>
          <a:noFill/>
          <a:ln/>
        </p:spPr>
        <p:txBody>
          <a:bodyPr wrap="none" lIns="0" tIns="0" rIns="0" bIns="0" rtlCol="0" anchor="t"/>
          <a:lstStyle/>
          <a:p>
            <a:pPr marL="0" indent="0" algn="l">
              <a:lnSpc>
                <a:spcPts val="3050"/>
              </a:lnSpc>
              <a:buNone/>
            </a:pPr>
            <a:r>
              <a:rPr lang="en-US" sz="3200" dirty="0">
                <a:solidFill>
                  <a:srgbClr val="405449"/>
                </a:solidFill>
                <a:latin typeface="Kaiti SC" panose="02010600040101010101" pitchFamily="2" charset="-122"/>
                <a:ea typeface="Kaiti SC" panose="02010600040101010101" pitchFamily="2" charset="-122"/>
                <a:cs typeface="Nobile" pitchFamily="34" charset="-120"/>
              </a:rPr>
              <a:t>產學合作</a:t>
            </a:r>
            <a:endParaRPr lang="en-US" sz="3200" dirty="0"/>
          </a:p>
        </p:txBody>
      </p:sp>
      <p:sp>
        <p:nvSpPr>
          <p:cNvPr id="17" name="Text 15"/>
          <p:cNvSpPr/>
          <p:nvPr/>
        </p:nvSpPr>
        <p:spPr>
          <a:xfrm>
            <a:off x="6960966" y="3448677"/>
            <a:ext cx="3258979" cy="387787"/>
          </a:xfrm>
          <a:prstGeom prst="rect">
            <a:avLst/>
          </a:prstGeom>
          <a:noFill/>
          <a:ln/>
        </p:spPr>
        <p:txBody>
          <a:bodyPr wrap="none" lIns="0" tIns="0" rIns="0" bIns="0" rtlCol="0" anchor="t"/>
          <a:lstStyle/>
          <a:p>
            <a:pPr marL="0" indent="0" algn="l">
              <a:lnSpc>
                <a:spcPts val="3050"/>
              </a:lnSpc>
              <a:buNone/>
            </a:pPr>
            <a:r>
              <a:rPr lang="en-US" sz="3200" dirty="0">
                <a:solidFill>
                  <a:srgbClr val="405449"/>
                </a:solidFill>
                <a:latin typeface="Kaiti SC" panose="02010600040101010101" pitchFamily="2" charset="-122"/>
                <a:ea typeface="Kaiti SC" panose="02010600040101010101" pitchFamily="2" charset="-122"/>
                <a:cs typeface="Nobile" pitchFamily="34" charset="-120"/>
              </a:rPr>
              <a:t>約3,500萬元</a:t>
            </a:r>
            <a:endParaRPr lang="en-US" sz="3200" dirty="0"/>
          </a:p>
        </p:txBody>
      </p:sp>
      <p:pic>
        <p:nvPicPr>
          <p:cNvPr id="21" name="圖片 20" descr="國立東華大學自然資源與環境學系">
            <a:extLst>
              <a:ext uri="{FF2B5EF4-FFF2-40B4-BE49-F238E27FC236}">
                <a16:creationId xmlns:a16="http://schemas.microsoft.com/office/drawing/2014/main" id="{88985371-BD73-30A1-6ECA-17C5125ADCAE}"/>
              </a:ext>
            </a:extLst>
          </p:cNvPr>
          <p:cNvPicPr>
            <a:picLocks noChangeAspect="1"/>
          </p:cNvPicPr>
          <p:nvPr/>
        </p:nvPicPr>
        <p:blipFill>
          <a:blip r:embed="rId3"/>
          <a:srcRect t="16884" b="7834"/>
          <a:stretch>
            <a:fillRect/>
          </a:stretch>
        </p:blipFill>
        <p:spPr>
          <a:xfrm>
            <a:off x="0" y="4400481"/>
            <a:ext cx="14630400" cy="382911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3" name="Text 0"/>
          <p:cNvSpPr/>
          <p:nvPr/>
        </p:nvSpPr>
        <p:spPr>
          <a:xfrm>
            <a:off x="406094" y="248488"/>
            <a:ext cx="5670590" cy="716399"/>
          </a:xfrm>
          <a:prstGeom prst="rect">
            <a:avLst/>
          </a:prstGeom>
          <a:noFill/>
          <a:ln/>
        </p:spPr>
        <p:txBody>
          <a:bodyPr wrap="none" lIns="0" tIns="0" rIns="0" bIns="0" rtlCol="0" anchor="t"/>
          <a:lstStyle/>
          <a:p>
            <a:pPr marL="0" indent="0" algn="l">
              <a:lnSpc>
                <a:spcPts val="5550"/>
              </a:lnSpc>
              <a:buNone/>
            </a:pPr>
            <a:r>
              <a:rPr lang="en-US" sz="4450" dirty="0">
                <a:solidFill>
                  <a:srgbClr val="000000"/>
                </a:solidFill>
                <a:latin typeface="Kaiti SC" panose="02010600040101010101" pitchFamily="2" charset="-122"/>
                <a:ea typeface="Kaiti SC" panose="02010600040101010101" pitchFamily="2" charset="-122"/>
                <a:cs typeface="Fraunces Extra Bold" pitchFamily="34" charset="-120"/>
              </a:rPr>
              <a:t>🌱</a:t>
            </a:r>
            <a:r>
              <a:rPr lang="en-US" sz="4450" dirty="0">
                <a:solidFill>
                  <a:srgbClr val="3B4540"/>
                </a:solidFill>
                <a:latin typeface="Kaiti SC" panose="02010600040101010101" pitchFamily="2" charset="-122"/>
                <a:ea typeface="Kaiti SC" panose="02010600040101010101" pitchFamily="2" charset="-122"/>
                <a:cs typeface="Fraunces Extra Bold" pitchFamily="34" charset="-120"/>
              </a:rPr>
              <a:t> </a:t>
            </a:r>
            <a:r>
              <a:rPr lang="en-US" sz="4450" dirty="0">
                <a:solidFill>
                  <a:srgbClr val="3B4540"/>
                </a:solidFill>
                <a:latin typeface="Kaiti SC" panose="02010600040101010101" pitchFamily="2" charset="-122"/>
                <a:ea typeface="Kaiti SC" panose="02010600040101010101" pitchFamily="2" charset="-122"/>
                <a:cs typeface="Fraunces Extra Bold" pitchFamily="34" charset="-120"/>
                <a:hlinkClick r:id="rId3"/>
              </a:rPr>
              <a:t>碳中和研究中心</a:t>
            </a:r>
            <a:endParaRPr lang="en-US" sz="4450" dirty="0"/>
          </a:p>
        </p:txBody>
      </p:sp>
      <p:sp>
        <p:nvSpPr>
          <p:cNvPr id="4" name="Text 1"/>
          <p:cNvSpPr/>
          <p:nvPr/>
        </p:nvSpPr>
        <p:spPr>
          <a:xfrm>
            <a:off x="406094" y="1237064"/>
            <a:ext cx="7556421" cy="326588"/>
          </a:xfrm>
          <a:prstGeom prst="rect">
            <a:avLst/>
          </a:prstGeom>
          <a:noFill/>
          <a:ln/>
        </p:spPr>
        <p:txBody>
          <a:bodyPr wrap="none" lIns="0" tIns="0" rIns="0" bIns="0" rtlCol="0" anchor="t"/>
          <a:lstStyle/>
          <a:p>
            <a:pPr marL="0" indent="0" algn="l">
              <a:lnSpc>
                <a:spcPts val="2550"/>
              </a:lnSpc>
              <a:buNone/>
            </a:pPr>
            <a:r>
              <a:rPr lang="en-US" sz="3600" dirty="0">
                <a:solidFill>
                  <a:srgbClr val="405449"/>
                </a:solidFill>
                <a:latin typeface="Kaiti SC" panose="02010600040101010101" pitchFamily="2" charset="-122"/>
                <a:ea typeface="Kaiti SC" panose="02010600040101010101" pitchFamily="2" charset="-122"/>
                <a:cs typeface="Nobile" pitchFamily="34" charset="-120"/>
              </a:rPr>
              <a:t>本系成立</a:t>
            </a:r>
            <a:endParaRPr lang="en-US" sz="3600" dirty="0"/>
          </a:p>
        </p:txBody>
      </p:sp>
      <p:sp>
        <p:nvSpPr>
          <p:cNvPr id="5" name="Text 2"/>
          <p:cNvSpPr/>
          <p:nvPr/>
        </p:nvSpPr>
        <p:spPr>
          <a:xfrm>
            <a:off x="406094" y="1835829"/>
            <a:ext cx="4536519" cy="566976"/>
          </a:xfrm>
          <a:prstGeom prst="rect">
            <a:avLst/>
          </a:prstGeom>
          <a:noFill/>
          <a:ln/>
        </p:spPr>
        <p:txBody>
          <a:bodyPr wrap="none" lIns="0" tIns="0" rIns="0" bIns="0" rtlCol="0" anchor="t"/>
          <a:lstStyle/>
          <a:p>
            <a:pPr marL="0" indent="0" algn="l">
              <a:lnSpc>
                <a:spcPts val="4450"/>
              </a:lnSpc>
              <a:buNone/>
            </a:pPr>
            <a:r>
              <a:rPr lang="en-US" sz="3550" dirty="0" err="1">
                <a:solidFill>
                  <a:srgbClr val="3B4540"/>
                </a:solidFill>
                <a:latin typeface="Kaiti SC" panose="02010600040101010101" pitchFamily="2" charset="-122"/>
                <a:ea typeface="Kaiti SC" panose="02010600040101010101" pitchFamily="2" charset="-122"/>
                <a:cs typeface="Fraunces Extra Bold" pitchFamily="34" charset="-120"/>
              </a:rPr>
              <a:t>校及一級中心：碳中和研究中心</a:t>
            </a:r>
            <a:endParaRPr lang="en-US" sz="3550" dirty="0"/>
          </a:p>
        </p:txBody>
      </p:sp>
      <p:sp>
        <p:nvSpPr>
          <p:cNvPr id="6" name="Text 3"/>
          <p:cNvSpPr/>
          <p:nvPr/>
        </p:nvSpPr>
        <p:spPr>
          <a:xfrm>
            <a:off x="406094" y="2603779"/>
            <a:ext cx="2835235" cy="354330"/>
          </a:xfrm>
          <a:prstGeom prst="rect">
            <a:avLst/>
          </a:prstGeom>
          <a:noFill/>
          <a:ln/>
        </p:spPr>
        <p:txBody>
          <a:bodyPr wrap="none" lIns="0" tIns="0" rIns="0" bIns="0" rtlCol="0" anchor="t"/>
          <a:lstStyle/>
          <a:p>
            <a:pPr marL="0" indent="0" algn="l">
              <a:lnSpc>
                <a:spcPts val="2750"/>
              </a:lnSpc>
              <a:buNone/>
            </a:pPr>
            <a:r>
              <a:rPr lang="en-US" sz="3200" dirty="0" err="1">
                <a:solidFill>
                  <a:srgbClr val="3B4540"/>
                </a:solidFill>
                <a:latin typeface="Kaiti SC" panose="02010600040101010101" pitchFamily="2" charset="-122"/>
                <a:ea typeface="Kaiti SC" panose="02010600040101010101" pitchFamily="2" charset="-122"/>
                <a:cs typeface="Fraunces Extra Bold" pitchFamily="34" charset="-120"/>
              </a:rPr>
              <a:t>研究主題：溫室氣體盤查、足跡、碳匯</a:t>
            </a:r>
            <a:endParaRPr lang="en-US" sz="3200" dirty="0"/>
          </a:p>
        </p:txBody>
      </p:sp>
      <p:sp>
        <p:nvSpPr>
          <p:cNvPr id="13" name="Shape 7"/>
          <p:cNvSpPr/>
          <p:nvPr/>
        </p:nvSpPr>
        <p:spPr>
          <a:xfrm>
            <a:off x="8144933" y="476110"/>
            <a:ext cx="6079373" cy="2127669"/>
          </a:xfrm>
          <a:prstGeom prst="roundRect">
            <a:avLst>
              <a:gd name="adj" fmla="val 8532"/>
            </a:avLst>
          </a:prstGeom>
          <a:solidFill>
            <a:srgbClr val="1C3645"/>
          </a:solidFill>
          <a:ln/>
        </p:spPr>
        <p:txBody>
          <a:bodyPr/>
          <a:lstStyle/>
          <a:p>
            <a:endParaRPr lang="zh-TW" altLang="en-US"/>
          </a:p>
        </p:txBody>
      </p:sp>
      <p:sp>
        <p:nvSpPr>
          <p:cNvPr id="14" name="Text 8"/>
          <p:cNvSpPr/>
          <p:nvPr/>
        </p:nvSpPr>
        <p:spPr>
          <a:xfrm>
            <a:off x="8386584" y="825156"/>
            <a:ext cx="3582649" cy="354330"/>
          </a:xfrm>
          <a:prstGeom prst="rect">
            <a:avLst/>
          </a:prstGeom>
          <a:noFill/>
          <a:ln/>
        </p:spPr>
        <p:txBody>
          <a:bodyPr wrap="none" lIns="0" tIns="0" rIns="0" bIns="0" rtlCol="0" anchor="t"/>
          <a:lstStyle/>
          <a:p>
            <a:pPr>
              <a:lnSpc>
                <a:spcPts val="2750"/>
              </a:lnSpc>
            </a:pPr>
            <a:r>
              <a:rPr lang="en-US" sz="2200" dirty="0">
                <a:solidFill>
                  <a:srgbClr val="000000"/>
                </a:solidFill>
                <a:latin typeface="Kaiti SC" panose="02010600040101010101" pitchFamily="2" charset="-122"/>
                <a:ea typeface="Kaiti SC" panose="02010600040101010101" pitchFamily="2" charset="-122"/>
                <a:cs typeface="Fraunces Extra Bold" pitchFamily="34" charset="-120"/>
              </a:rPr>
              <a:t>📊</a:t>
            </a:r>
            <a:r>
              <a:rPr lang="en-US" sz="2200" dirty="0">
                <a:solidFill>
                  <a:srgbClr val="FFFFFF"/>
                </a:solidFill>
                <a:latin typeface="Kaiti SC" panose="02010600040101010101" pitchFamily="2" charset="-122"/>
                <a:ea typeface="Kaiti SC" panose="02010600040101010101" pitchFamily="2" charset="-122"/>
                <a:cs typeface="Fraunces Extra Bold" pitchFamily="34" charset="-120"/>
              </a:rPr>
              <a:t> </a:t>
            </a:r>
            <a:r>
              <a:rPr lang="en-US" sz="2200" dirty="0" err="1">
                <a:solidFill>
                  <a:srgbClr val="FFFFFF"/>
                </a:solidFill>
                <a:latin typeface="Kaiti SC" panose="02010600040101010101" pitchFamily="2" charset="-122"/>
                <a:ea typeface="Kaiti SC" panose="02010600040101010101" pitchFamily="2" charset="-122"/>
                <a:cs typeface="Fraunces Extra Bold" pitchFamily="34" charset="-120"/>
              </a:rPr>
              <a:t>全球淨零市場：</a:t>
            </a:r>
            <a:r>
              <a:rPr lang="en-US" altLang="zh-TW" sz="2400" dirty="0" err="1">
                <a:solidFill>
                  <a:srgbClr val="FFFFFF"/>
                </a:solidFill>
                <a:latin typeface="Kaiti SC" panose="02010600040101010101" pitchFamily="2" charset="-122"/>
                <a:ea typeface="Kaiti SC" panose="02010600040101010101" pitchFamily="2" charset="-122"/>
                <a:cs typeface="Nobile" pitchFamily="34" charset="-120"/>
              </a:rPr>
              <a:t>碳管理專業需求快速增加</a:t>
            </a:r>
            <a:r>
              <a:rPr lang="en-US" altLang="zh-TW" sz="2400" dirty="0">
                <a:solidFill>
                  <a:srgbClr val="FFFFFF"/>
                </a:solidFill>
                <a:latin typeface="Kaiti SC" panose="02010600040101010101" pitchFamily="2" charset="-122"/>
                <a:ea typeface="Kaiti SC" panose="02010600040101010101" pitchFamily="2" charset="-122"/>
                <a:cs typeface="Nobile" pitchFamily="34" charset="-120"/>
              </a:rPr>
              <a:t>。</a:t>
            </a:r>
            <a:endParaRPr lang="en-US" altLang="zh-TW" sz="2400" dirty="0"/>
          </a:p>
          <a:p>
            <a:pPr marL="0" indent="0" algn="l">
              <a:lnSpc>
                <a:spcPts val="2750"/>
              </a:lnSpc>
              <a:buNone/>
            </a:pPr>
            <a:endParaRPr lang="en-US" sz="2200" dirty="0"/>
          </a:p>
        </p:txBody>
      </p:sp>
      <p:sp>
        <p:nvSpPr>
          <p:cNvPr id="15" name="Text 9"/>
          <p:cNvSpPr/>
          <p:nvPr/>
        </p:nvSpPr>
        <p:spPr>
          <a:xfrm>
            <a:off x="8144933" y="1593054"/>
            <a:ext cx="4264184" cy="326588"/>
          </a:xfrm>
          <a:prstGeom prst="rect">
            <a:avLst/>
          </a:prstGeom>
          <a:noFill/>
          <a:ln/>
        </p:spPr>
        <p:txBody>
          <a:bodyPr wrap="none" lIns="0" tIns="0" rIns="0" bIns="0" rtlCol="0" anchor="t"/>
          <a:lstStyle/>
          <a:p>
            <a:pPr marL="0" indent="0" algn="l">
              <a:lnSpc>
                <a:spcPts val="2550"/>
              </a:lnSpc>
              <a:buNone/>
            </a:pPr>
            <a:r>
              <a:rPr lang="en-US" dirty="0">
                <a:solidFill>
                  <a:srgbClr val="FFFFFF"/>
                </a:solidFill>
                <a:latin typeface="Kaiti SC" panose="02010600040101010101" pitchFamily="2" charset="-122"/>
                <a:ea typeface="Kaiti SC" panose="02010600040101010101" pitchFamily="2" charset="-122"/>
                <a:cs typeface="Nobile" pitchFamily="34" charset="-120"/>
              </a:rPr>
              <a:t>2030年碳管理市場預估超過</a:t>
            </a:r>
            <a:endParaRPr lang="en-US" dirty="0"/>
          </a:p>
        </p:txBody>
      </p:sp>
      <p:sp>
        <p:nvSpPr>
          <p:cNvPr id="16" name="Text 10"/>
          <p:cNvSpPr/>
          <p:nvPr/>
        </p:nvSpPr>
        <p:spPr>
          <a:xfrm>
            <a:off x="11092117" y="1216266"/>
            <a:ext cx="4264184" cy="1956435"/>
          </a:xfrm>
          <a:prstGeom prst="rect">
            <a:avLst/>
          </a:prstGeom>
          <a:noFill/>
          <a:ln/>
        </p:spPr>
        <p:txBody>
          <a:bodyPr wrap="square" lIns="0" tIns="0" rIns="0" bIns="0" rtlCol="0" anchor="t"/>
          <a:lstStyle/>
          <a:p>
            <a:pPr marL="0" indent="0" algn="l">
              <a:lnSpc>
                <a:spcPts val="7700"/>
              </a:lnSpc>
              <a:buNone/>
            </a:pPr>
            <a:r>
              <a:rPr lang="en-US" sz="4800" dirty="0">
                <a:solidFill>
                  <a:srgbClr val="FFFFFF"/>
                </a:solidFill>
                <a:latin typeface="Kaiti SC" panose="02010600040101010101" pitchFamily="2" charset="-122"/>
                <a:ea typeface="Kaiti SC" panose="02010600040101010101" pitchFamily="2" charset="-122"/>
                <a:cs typeface="Fraunces Extra Bold" pitchFamily="34" charset="-120"/>
              </a:rPr>
              <a:t>500億美元</a:t>
            </a:r>
            <a:endParaRPr lang="en-US" sz="4800" dirty="0"/>
          </a:p>
        </p:txBody>
      </p:sp>
      <p:pic>
        <p:nvPicPr>
          <p:cNvPr id="20" name="圖片 19" descr="一張含有 文字, 螢幕擷取畫面, 字型, 數字 的圖片&#10;&#10;AI 產生的內容可能不正確。">
            <a:extLst>
              <a:ext uri="{FF2B5EF4-FFF2-40B4-BE49-F238E27FC236}">
                <a16:creationId xmlns:a16="http://schemas.microsoft.com/office/drawing/2014/main" id="{38AD1A54-6CB7-A3A8-2D01-0A7F209FFC1D}"/>
              </a:ext>
            </a:extLst>
          </p:cNvPr>
          <p:cNvPicPr>
            <a:picLocks noChangeAspect="1"/>
          </p:cNvPicPr>
          <p:nvPr/>
        </p:nvPicPr>
        <p:blipFill>
          <a:blip r:embed="rId4"/>
          <a:stretch>
            <a:fillRect/>
          </a:stretch>
        </p:blipFill>
        <p:spPr>
          <a:xfrm>
            <a:off x="360929" y="3172701"/>
            <a:ext cx="6474359" cy="5043406"/>
          </a:xfrm>
          <a:prstGeom prst="rect">
            <a:avLst/>
          </a:prstGeom>
        </p:spPr>
      </p:pic>
      <p:pic>
        <p:nvPicPr>
          <p:cNvPr id="22" name="圖片 21" descr="一張含有 文字, 服裝, 西裝, 男人 的圖片&#10;&#10;AI 產生的內容可能不正確。">
            <a:extLst>
              <a:ext uri="{FF2B5EF4-FFF2-40B4-BE49-F238E27FC236}">
                <a16:creationId xmlns:a16="http://schemas.microsoft.com/office/drawing/2014/main" id="{1379F0F0-48A3-1C8F-BBA4-F0D465ED6CBA}"/>
              </a:ext>
            </a:extLst>
          </p:cNvPr>
          <p:cNvPicPr>
            <a:picLocks noChangeAspect="1"/>
          </p:cNvPicPr>
          <p:nvPr/>
        </p:nvPicPr>
        <p:blipFill>
          <a:blip r:embed="rId5"/>
          <a:stretch>
            <a:fillRect/>
          </a:stretch>
        </p:blipFill>
        <p:spPr>
          <a:xfrm>
            <a:off x="8026801" y="2740005"/>
            <a:ext cx="6130631" cy="548959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919043"/>
            <a:ext cx="6379488" cy="804982"/>
          </a:xfrm>
          <a:prstGeom prst="rect">
            <a:avLst/>
          </a:prstGeom>
          <a:noFill/>
          <a:ln/>
        </p:spPr>
        <p:txBody>
          <a:bodyPr wrap="none" lIns="0" tIns="0" rIns="0" bIns="0" rtlCol="0" anchor="t"/>
          <a:lstStyle/>
          <a:p>
            <a:pPr marL="0" indent="0" algn="l">
              <a:lnSpc>
                <a:spcPts val="6250"/>
              </a:lnSpc>
              <a:buNone/>
            </a:pPr>
            <a:r>
              <a:rPr lang="en-US" sz="5000" dirty="0">
                <a:solidFill>
                  <a:srgbClr val="000000"/>
                </a:solidFill>
                <a:latin typeface="Kaiti SC" panose="02010600040101010101" pitchFamily="2" charset="-122"/>
                <a:ea typeface="Kaiti SC" panose="02010600040101010101" pitchFamily="2" charset="-122"/>
                <a:cs typeface="Fraunces Extra Bold" pitchFamily="34" charset="-120"/>
              </a:rPr>
              <a:t>🔬</a:t>
            </a:r>
            <a:r>
              <a:rPr lang="en-US" sz="5000" dirty="0">
                <a:solidFill>
                  <a:srgbClr val="3B4540"/>
                </a:solidFill>
                <a:latin typeface="Kaiti SC" panose="02010600040101010101" pitchFamily="2" charset="-122"/>
                <a:ea typeface="Kaiti SC" panose="02010600040101010101" pitchFamily="2" charset="-122"/>
                <a:cs typeface="Fraunces Extra Bold" pitchFamily="34" charset="-120"/>
              </a:rPr>
              <a:t> 溫室氣體盤查</a:t>
            </a:r>
            <a:endParaRPr lang="en-US" sz="5000" dirty="0"/>
          </a:p>
        </p:txBody>
      </p:sp>
      <p:sp>
        <p:nvSpPr>
          <p:cNvPr id="3" name="Text 1"/>
          <p:cNvSpPr/>
          <p:nvPr/>
        </p:nvSpPr>
        <p:spPr>
          <a:xfrm>
            <a:off x="793790" y="2183249"/>
            <a:ext cx="13042821" cy="387787"/>
          </a:xfrm>
          <a:prstGeom prst="rect">
            <a:avLst/>
          </a:prstGeom>
          <a:noFill/>
          <a:ln/>
        </p:spPr>
        <p:txBody>
          <a:bodyPr wrap="none" lIns="0" tIns="0" rIns="0" bIns="0" rtlCol="0" anchor="t"/>
          <a:lstStyle/>
          <a:p>
            <a:pPr marL="0" indent="0" algn="l">
              <a:lnSpc>
                <a:spcPts val="3050"/>
              </a:lnSpc>
              <a:buNone/>
            </a:pPr>
            <a:r>
              <a:rPr lang="en-US" sz="3200" dirty="0">
                <a:solidFill>
                  <a:srgbClr val="405449"/>
                </a:solidFill>
                <a:latin typeface="Kaiti SC" panose="02010600040101010101" pitchFamily="2" charset="-122"/>
                <a:ea typeface="Kaiti SC" panose="02010600040101010101" pitchFamily="2" charset="-122"/>
                <a:cs typeface="Nobile" pitchFamily="34" charset="-120"/>
              </a:rPr>
              <a:t>碳中和研究中心推動</a:t>
            </a:r>
            <a:endParaRPr lang="en-US" sz="3200" dirty="0"/>
          </a:p>
        </p:txBody>
      </p:sp>
      <p:sp>
        <p:nvSpPr>
          <p:cNvPr id="4" name="Shape 2"/>
          <p:cNvSpPr/>
          <p:nvPr/>
        </p:nvSpPr>
        <p:spPr>
          <a:xfrm>
            <a:off x="793790" y="2829401"/>
            <a:ext cx="13042821" cy="1030486"/>
          </a:xfrm>
          <a:prstGeom prst="roundRect">
            <a:avLst>
              <a:gd name="adj" fmla="val 22287"/>
            </a:avLst>
          </a:prstGeom>
          <a:solidFill>
            <a:srgbClr val="CCE6D1"/>
          </a:solidFill>
          <a:ln/>
        </p:spPr>
        <p:txBody>
          <a:bodyPr/>
          <a:lstStyle/>
          <a:p>
            <a:endParaRPr lang="zh-TW" altLang="en-US"/>
          </a:p>
        </p:txBody>
      </p:sp>
      <p:pic>
        <p:nvPicPr>
          <p:cNvPr id="5" name="Image 0" descr="preencoded.png"/>
          <p:cNvPicPr>
            <a:picLocks noChangeAspect="1"/>
          </p:cNvPicPr>
          <p:nvPr/>
        </p:nvPicPr>
        <p:blipFill>
          <a:blip r:embed="rId3"/>
          <a:stretch>
            <a:fillRect/>
          </a:stretch>
        </p:blipFill>
        <p:spPr>
          <a:xfrm>
            <a:off x="1048941" y="3183969"/>
            <a:ext cx="318968" cy="255151"/>
          </a:xfrm>
          <a:prstGeom prst="rect">
            <a:avLst/>
          </a:prstGeom>
        </p:spPr>
      </p:pic>
      <p:sp>
        <p:nvSpPr>
          <p:cNvPr id="6" name="Text 3"/>
          <p:cNvSpPr/>
          <p:nvPr/>
        </p:nvSpPr>
        <p:spPr>
          <a:xfrm>
            <a:off x="1623060" y="3122652"/>
            <a:ext cx="11958399" cy="403027"/>
          </a:xfrm>
          <a:prstGeom prst="rect">
            <a:avLst/>
          </a:prstGeom>
          <a:noFill/>
          <a:ln/>
        </p:spPr>
        <p:txBody>
          <a:bodyPr wrap="none" lIns="0" tIns="0" rIns="0" bIns="0" rtlCol="0" anchor="t"/>
          <a:lstStyle/>
          <a:p>
            <a:pPr marL="0" indent="0" algn="l">
              <a:lnSpc>
                <a:spcPts val="3050"/>
              </a:lnSpc>
              <a:buNone/>
            </a:pPr>
            <a:r>
              <a:rPr lang="en-US" sz="2000" dirty="0">
                <a:solidFill>
                  <a:srgbClr val="000000"/>
                </a:solidFill>
                <a:latin typeface="Kaiti SC" panose="02010600040101010101" pitchFamily="2" charset="-122"/>
                <a:ea typeface="Kaiti SC" panose="02010600040101010101" pitchFamily="2" charset="-122"/>
                <a:cs typeface="Nobile" pitchFamily="34" charset="-120"/>
              </a:rPr>
              <a:t>📊 </a:t>
            </a:r>
            <a:r>
              <a:rPr lang="en-US" sz="3600" dirty="0">
                <a:solidFill>
                  <a:srgbClr val="000000"/>
                </a:solidFill>
                <a:latin typeface="Kaiti SC" panose="02010600040101010101" pitchFamily="2" charset="-122"/>
                <a:ea typeface="Kaiti SC" panose="02010600040101010101" pitchFamily="2" charset="-122"/>
                <a:cs typeface="Nobile" pitchFamily="34" charset="-120"/>
              </a:rPr>
              <a:t>TAF認證 溫室氣體盤查（即將通過）</a:t>
            </a:r>
            <a:endParaRPr lang="en-US" sz="2000" dirty="0"/>
          </a:p>
        </p:txBody>
      </p:sp>
      <p:sp>
        <p:nvSpPr>
          <p:cNvPr id="7" name="Text 4"/>
          <p:cNvSpPr/>
          <p:nvPr/>
        </p:nvSpPr>
        <p:spPr>
          <a:xfrm>
            <a:off x="793790" y="4347805"/>
            <a:ext cx="3189684" cy="398621"/>
          </a:xfrm>
          <a:prstGeom prst="rect">
            <a:avLst/>
          </a:prstGeom>
          <a:noFill/>
          <a:ln/>
        </p:spPr>
        <p:txBody>
          <a:bodyPr wrap="none" lIns="0" tIns="0" rIns="0" bIns="0" rtlCol="0" anchor="t"/>
          <a:lstStyle/>
          <a:p>
            <a:pPr marL="0" indent="0" algn="l">
              <a:lnSpc>
                <a:spcPts val="3100"/>
              </a:lnSpc>
              <a:buNone/>
            </a:pPr>
            <a:r>
              <a:rPr lang="en-US" sz="2500" dirty="0" err="1">
                <a:solidFill>
                  <a:srgbClr val="3B4540"/>
                </a:solidFill>
                <a:latin typeface="Kaiti SC" panose="02010600040101010101" pitchFamily="2" charset="-122"/>
                <a:ea typeface="Kaiti SC" panose="02010600040101010101" pitchFamily="2" charset="-122"/>
                <a:cs typeface="Fraunces Extra Bold" pitchFamily="34" charset="-120"/>
              </a:rPr>
              <a:t>學生可參與</a:t>
            </a:r>
            <a:r>
              <a:rPr lang="zh-TW" altLang="en-US" sz="2500" dirty="0">
                <a:solidFill>
                  <a:srgbClr val="3B4540"/>
                </a:solidFill>
                <a:latin typeface="Kaiti SC" panose="02010600040101010101" pitchFamily="2" charset="-122"/>
                <a:ea typeface="Kaiti SC" panose="02010600040101010101" pitchFamily="2" charset="-122"/>
                <a:cs typeface="Fraunces Extra Bold" pitchFamily="34" charset="-120"/>
              </a:rPr>
              <a:t> 碳中和微學程</a:t>
            </a:r>
            <a:endParaRPr lang="en-US" sz="2500" dirty="0"/>
          </a:p>
        </p:txBody>
      </p:sp>
      <p:sp>
        <p:nvSpPr>
          <p:cNvPr id="8" name="Shape 5"/>
          <p:cNvSpPr/>
          <p:nvPr/>
        </p:nvSpPr>
        <p:spPr>
          <a:xfrm>
            <a:off x="793790" y="5004792"/>
            <a:ext cx="2990255" cy="908923"/>
          </a:xfrm>
          <a:prstGeom prst="roundRect">
            <a:avLst>
              <a:gd name="adj" fmla="val 25268"/>
            </a:avLst>
          </a:prstGeom>
          <a:solidFill>
            <a:srgbClr val="E8F3E8"/>
          </a:solidFill>
          <a:ln/>
        </p:spPr>
        <p:txBody>
          <a:bodyPr/>
          <a:lstStyle/>
          <a:p>
            <a:endParaRPr lang="zh-TW" altLang="en-US"/>
          </a:p>
        </p:txBody>
      </p:sp>
      <p:sp>
        <p:nvSpPr>
          <p:cNvPr id="9" name="Text 6"/>
          <p:cNvSpPr/>
          <p:nvPr/>
        </p:nvSpPr>
        <p:spPr>
          <a:xfrm>
            <a:off x="1048941" y="5259943"/>
            <a:ext cx="2479953" cy="398621"/>
          </a:xfrm>
          <a:prstGeom prst="rect">
            <a:avLst/>
          </a:prstGeom>
          <a:noFill/>
          <a:ln/>
        </p:spPr>
        <p:txBody>
          <a:bodyPr wrap="none" lIns="0" tIns="0" rIns="0" bIns="0" rtlCol="0" anchor="t"/>
          <a:lstStyle/>
          <a:p>
            <a:pPr marL="0" indent="0" algn="l">
              <a:lnSpc>
                <a:spcPts val="3100"/>
              </a:lnSpc>
              <a:buNone/>
            </a:pPr>
            <a:r>
              <a:rPr lang="en-US" sz="2500" dirty="0">
                <a:solidFill>
                  <a:srgbClr val="405449"/>
                </a:solidFill>
                <a:latin typeface="Kaiti SC" panose="02010600040101010101" pitchFamily="2" charset="-122"/>
                <a:ea typeface="Kaiti SC" panose="02010600040101010101" pitchFamily="2" charset="-122"/>
                <a:cs typeface="Fraunces Extra Bold" pitchFamily="34" charset="-120"/>
              </a:rPr>
              <a:t>碳盤查</a:t>
            </a:r>
            <a:endParaRPr lang="en-US" sz="2500" dirty="0"/>
          </a:p>
        </p:txBody>
      </p:sp>
      <p:sp>
        <p:nvSpPr>
          <p:cNvPr id="10" name="Shape 7"/>
          <p:cNvSpPr/>
          <p:nvPr/>
        </p:nvSpPr>
        <p:spPr>
          <a:xfrm>
            <a:off x="4013597" y="5004792"/>
            <a:ext cx="2990374" cy="908923"/>
          </a:xfrm>
          <a:prstGeom prst="roundRect">
            <a:avLst>
              <a:gd name="adj" fmla="val 25268"/>
            </a:avLst>
          </a:prstGeom>
          <a:solidFill>
            <a:srgbClr val="E8F3E8"/>
          </a:solidFill>
          <a:ln/>
        </p:spPr>
        <p:txBody>
          <a:bodyPr/>
          <a:lstStyle/>
          <a:p>
            <a:endParaRPr lang="zh-TW" altLang="en-US"/>
          </a:p>
        </p:txBody>
      </p:sp>
      <p:sp>
        <p:nvSpPr>
          <p:cNvPr id="11" name="Text 8"/>
          <p:cNvSpPr/>
          <p:nvPr/>
        </p:nvSpPr>
        <p:spPr>
          <a:xfrm>
            <a:off x="4268748" y="5259943"/>
            <a:ext cx="2480072" cy="398621"/>
          </a:xfrm>
          <a:prstGeom prst="rect">
            <a:avLst/>
          </a:prstGeom>
          <a:noFill/>
          <a:ln/>
        </p:spPr>
        <p:txBody>
          <a:bodyPr wrap="none" lIns="0" tIns="0" rIns="0" bIns="0" rtlCol="0" anchor="t"/>
          <a:lstStyle/>
          <a:p>
            <a:pPr marL="0" indent="0" algn="l">
              <a:lnSpc>
                <a:spcPts val="3100"/>
              </a:lnSpc>
              <a:buNone/>
            </a:pPr>
            <a:r>
              <a:rPr lang="en-US" sz="2500" dirty="0">
                <a:solidFill>
                  <a:srgbClr val="405449"/>
                </a:solidFill>
                <a:latin typeface="Kaiti SC" panose="02010600040101010101" pitchFamily="2" charset="-122"/>
                <a:ea typeface="Kaiti SC" panose="02010600040101010101" pitchFamily="2" charset="-122"/>
                <a:cs typeface="Fraunces Extra Bold" pitchFamily="34" charset="-120"/>
              </a:rPr>
              <a:t>ESG研究</a:t>
            </a:r>
            <a:endParaRPr lang="en-US" sz="2500" dirty="0"/>
          </a:p>
        </p:txBody>
      </p:sp>
      <p:sp>
        <p:nvSpPr>
          <p:cNvPr id="12" name="Shape 9"/>
          <p:cNvSpPr/>
          <p:nvPr/>
        </p:nvSpPr>
        <p:spPr>
          <a:xfrm>
            <a:off x="793790" y="6143268"/>
            <a:ext cx="6210181" cy="908923"/>
          </a:xfrm>
          <a:prstGeom prst="roundRect">
            <a:avLst>
              <a:gd name="adj" fmla="val 25268"/>
            </a:avLst>
          </a:prstGeom>
          <a:solidFill>
            <a:srgbClr val="E8F3E8"/>
          </a:solidFill>
          <a:ln/>
        </p:spPr>
        <p:txBody>
          <a:bodyPr/>
          <a:lstStyle/>
          <a:p>
            <a:endParaRPr lang="zh-TW" altLang="en-US"/>
          </a:p>
        </p:txBody>
      </p:sp>
      <p:sp>
        <p:nvSpPr>
          <p:cNvPr id="13" name="Text 10"/>
          <p:cNvSpPr/>
          <p:nvPr/>
        </p:nvSpPr>
        <p:spPr>
          <a:xfrm>
            <a:off x="1048941" y="6398419"/>
            <a:ext cx="3189684" cy="398621"/>
          </a:xfrm>
          <a:prstGeom prst="rect">
            <a:avLst/>
          </a:prstGeom>
          <a:noFill/>
          <a:ln/>
        </p:spPr>
        <p:txBody>
          <a:bodyPr wrap="none" lIns="0" tIns="0" rIns="0" bIns="0" rtlCol="0" anchor="t"/>
          <a:lstStyle/>
          <a:p>
            <a:pPr marL="0" indent="0" algn="l">
              <a:lnSpc>
                <a:spcPts val="3100"/>
              </a:lnSpc>
              <a:buNone/>
            </a:pPr>
            <a:r>
              <a:rPr lang="en-US" sz="2500" dirty="0">
                <a:solidFill>
                  <a:srgbClr val="405449"/>
                </a:solidFill>
                <a:latin typeface="Kaiti SC" panose="02010600040101010101" pitchFamily="2" charset="-122"/>
                <a:ea typeface="Kaiti SC" panose="02010600040101010101" pitchFamily="2" charset="-122"/>
                <a:cs typeface="Fraunces Extra Bold" pitchFamily="34" charset="-120"/>
              </a:rPr>
              <a:t>碳管理</a:t>
            </a:r>
            <a:endParaRPr lang="en-US" sz="2500" dirty="0"/>
          </a:p>
        </p:txBody>
      </p:sp>
      <p:sp>
        <p:nvSpPr>
          <p:cNvPr id="14" name="Shape 11"/>
          <p:cNvSpPr/>
          <p:nvPr/>
        </p:nvSpPr>
        <p:spPr>
          <a:xfrm>
            <a:off x="7450336" y="4118253"/>
            <a:ext cx="6577608" cy="3192304"/>
          </a:xfrm>
          <a:prstGeom prst="roundRect">
            <a:avLst>
              <a:gd name="adj" fmla="val 11511"/>
            </a:avLst>
          </a:prstGeom>
          <a:solidFill>
            <a:srgbClr val="0A988B"/>
          </a:solidFill>
          <a:ln/>
        </p:spPr>
        <p:txBody>
          <a:bodyPr/>
          <a:lstStyle/>
          <a:p>
            <a:endParaRPr lang="zh-TW" altLang="en-US"/>
          </a:p>
        </p:txBody>
      </p:sp>
      <p:sp>
        <p:nvSpPr>
          <p:cNvPr id="15" name="Text 12"/>
          <p:cNvSpPr/>
          <p:nvPr/>
        </p:nvSpPr>
        <p:spPr>
          <a:xfrm>
            <a:off x="7705487" y="4347805"/>
            <a:ext cx="3189684" cy="398621"/>
          </a:xfrm>
          <a:prstGeom prst="rect">
            <a:avLst/>
          </a:prstGeom>
          <a:noFill/>
          <a:ln/>
        </p:spPr>
        <p:txBody>
          <a:bodyPr wrap="none" lIns="0" tIns="0" rIns="0" bIns="0" rtlCol="0" anchor="t"/>
          <a:lstStyle/>
          <a:p>
            <a:pPr marL="0" indent="0" algn="l">
              <a:lnSpc>
                <a:spcPts val="3100"/>
              </a:lnSpc>
              <a:buNone/>
            </a:pPr>
            <a:r>
              <a:rPr lang="en-US" sz="2500" dirty="0">
                <a:solidFill>
                  <a:srgbClr val="000000"/>
                </a:solidFill>
                <a:latin typeface="Kaiti SC" panose="02010600040101010101" pitchFamily="2" charset="-122"/>
                <a:ea typeface="Kaiti SC" panose="02010600040101010101" pitchFamily="2" charset="-122"/>
                <a:cs typeface="Fraunces Extra Bold" pitchFamily="34" charset="-120"/>
              </a:rPr>
              <a:t>未來可成為</a:t>
            </a:r>
            <a:endParaRPr lang="en-US" sz="2500" dirty="0"/>
          </a:p>
        </p:txBody>
      </p:sp>
      <p:sp>
        <p:nvSpPr>
          <p:cNvPr id="16" name="Text 13"/>
          <p:cNvSpPr/>
          <p:nvPr/>
        </p:nvSpPr>
        <p:spPr>
          <a:xfrm>
            <a:off x="7705487" y="4975979"/>
            <a:ext cx="6067306" cy="1100376"/>
          </a:xfrm>
          <a:prstGeom prst="rect">
            <a:avLst/>
          </a:prstGeom>
          <a:noFill/>
          <a:ln/>
        </p:spPr>
        <p:txBody>
          <a:bodyPr wrap="none" lIns="0" tIns="0" rIns="0" bIns="0" rtlCol="0" anchor="t"/>
          <a:lstStyle/>
          <a:p>
            <a:pPr marL="0" indent="0" algn="l">
              <a:lnSpc>
                <a:spcPts val="8650"/>
              </a:lnSpc>
              <a:buNone/>
            </a:pPr>
            <a:r>
              <a:rPr lang="en-US" sz="6900" dirty="0">
                <a:solidFill>
                  <a:srgbClr val="000000"/>
                </a:solidFill>
                <a:latin typeface="Kaiti SC" panose="02010600040101010101" pitchFamily="2" charset="-122"/>
                <a:ea typeface="Kaiti SC" panose="02010600040101010101" pitchFamily="2" charset="-122"/>
                <a:cs typeface="Fraunces Extra Bold" pitchFamily="34" charset="-120"/>
              </a:rPr>
              <a:t>碳稽核員</a:t>
            </a:r>
            <a:endParaRPr lang="en-US" sz="69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3" name="Text 0"/>
          <p:cNvSpPr/>
          <p:nvPr/>
        </p:nvSpPr>
        <p:spPr>
          <a:xfrm>
            <a:off x="1250990" y="302816"/>
            <a:ext cx="6379488" cy="804982"/>
          </a:xfrm>
          <a:prstGeom prst="rect">
            <a:avLst/>
          </a:prstGeom>
          <a:noFill/>
          <a:ln/>
        </p:spPr>
        <p:txBody>
          <a:bodyPr wrap="none" lIns="0" tIns="0" rIns="0" bIns="0" rtlCol="0" anchor="t"/>
          <a:lstStyle/>
          <a:p>
            <a:pPr marL="0" indent="0" algn="l">
              <a:lnSpc>
                <a:spcPts val="6250"/>
              </a:lnSpc>
              <a:buNone/>
            </a:pPr>
            <a:r>
              <a:rPr lang="en-US" sz="5000" dirty="0">
                <a:solidFill>
                  <a:srgbClr val="000000"/>
                </a:solidFill>
                <a:latin typeface="Kaiti SC" panose="02010600040101010101" pitchFamily="2" charset="-122"/>
                <a:ea typeface="Kaiti SC" panose="02010600040101010101" pitchFamily="2" charset="-122"/>
                <a:cs typeface="Fraunces Extra Bold" pitchFamily="34" charset="-120"/>
              </a:rPr>
              <a:t>🟡</a:t>
            </a:r>
            <a:r>
              <a:rPr lang="en-US" sz="5000" dirty="0">
                <a:solidFill>
                  <a:srgbClr val="3B4540"/>
                </a:solidFill>
                <a:latin typeface="Kaiti SC" panose="02010600040101010101" pitchFamily="2" charset="-122"/>
                <a:ea typeface="Kaiti SC" panose="02010600040101010101" pitchFamily="2" charset="-122"/>
                <a:cs typeface="Fraunces Extra Bold" pitchFamily="34" charset="-120"/>
              </a:rPr>
              <a:t> 黃碳研究</a:t>
            </a:r>
            <a:endParaRPr lang="en-US" sz="5000" dirty="0"/>
          </a:p>
        </p:txBody>
      </p:sp>
      <p:sp>
        <p:nvSpPr>
          <p:cNvPr id="4" name="Text 1"/>
          <p:cNvSpPr/>
          <p:nvPr/>
        </p:nvSpPr>
        <p:spPr>
          <a:xfrm>
            <a:off x="257640" y="1740501"/>
            <a:ext cx="7556421" cy="387787"/>
          </a:xfrm>
          <a:prstGeom prst="rect">
            <a:avLst/>
          </a:prstGeom>
          <a:noFill/>
          <a:ln/>
        </p:spPr>
        <p:txBody>
          <a:bodyPr wrap="none" lIns="0" tIns="0" rIns="0" bIns="0" rtlCol="0" anchor="t"/>
          <a:lstStyle/>
          <a:p>
            <a:pPr marL="0" indent="0" algn="l">
              <a:lnSpc>
                <a:spcPct val="150000"/>
              </a:lnSpc>
              <a:buNone/>
            </a:pPr>
            <a:r>
              <a:rPr lang="en-US" sz="3200" dirty="0">
                <a:solidFill>
                  <a:srgbClr val="405449"/>
                </a:solidFill>
                <a:latin typeface="Kaiti SC" panose="02010600040101010101" pitchFamily="2" charset="-122"/>
                <a:ea typeface="Kaiti SC" panose="02010600040101010101" pitchFamily="2" charset="-122"/>
                <a:cs typeface="Nobile" pitchFamily="34" charset="-120"/>
              </a:rPr>
              <a:t>本系推動 黃碳（Soil </a:t>
            </a:r>
            <a:r>
              <a:rPr lang="en-US" sz="3200" dirty="0" err="1">
                <a:solidFill>
                  <a:srgbClr val="405449"/>
                </a:solidFill>
                <a:latin typeface="Kaiti SC" panose="02010600040101010101" pitchFamily="2" charset="-122"/>
                <a:ea typeface="Kaiti SC" panose="02010600040101010101" pitchFamily="2" charset="-122"/>
                <a:cs typeface="Nobile" pitchFamily="34" charset="-120"/>
              </a:rPr>
              <a:t>Carbon）研究。申請成為台灣第一個驗證黃碳機構</a:t>
            </a:r>
            <a:endParaRPr lang="en-US" sz="3200" dirty="0">
              <a:solidFill>
                <a:srgbClr val="405449"/>
              </a:solidFill>
              <a:latin typeface="Kaiti SC" panose="02010600040101010101" pitchFamily="2" charset="-122"/>
              <a:ea typeface="Kaiti SC" panose="02010600040101010101" pitchFamily="2" charset="-122"/>
              <a:cs typeface="Nobile" pitchFamily="34" charset="-120"/>
            </a:endParaRPr>
          </a:p>
          <a:p>
            <a:pPr marL="0" indent="0" algn="l">
              <a:lnSpc>
                <a:spcPts val="3050"/>
              </a:lnSpc>
              <a:buNone/>
            </a:pPr>
            <a:endParaRPr lang="en-US" sz="3200" dirty="0"/>
          </a:p>
        </p:txBody>
      </p:sp>
      <p:sp>
        <p:nvSpPr>
          <p:cNvPr id="12" name="Shape 9"/>
          <p:cNvSpPr/>
          <p:nvPr/>
        </p:nvSpPr>
        <p:spPr>
          <a:xfrm>
            <a:off x="419385" y="3352800"/>
            <a:ext cx="4729815" cy="4273245"/>
          </a:xfrm>
          <a:prstGeom prst="roundRect">
            <a:avLst>
              <a:gd name="adj" fmla="val 9583"/>
            </a:avLst>
          </a:prstGeom>
          <a:solidFill>
            <a:srgbClr val="1C3645"/>
          </a:solidFill>
          <a:ln/>
        </p:spPr>
        <p:txBody>
          <a:bodyPr/>
          <a:lstStyle/>
          <a:p>
            <a:endParaRPr lang="zh-TW" altLang="en-US"/>
          </a:p>
        </p:txBody>
      </p:sp>
      <p:sp>
        <p:nvSpPr>
          <p:cNvPr id="13" name="Text 10"/>
          <p:cNvSpPr/>
          <p:nvPr/>
        </p:nvSpPr>
        <p:spPr>
          <a:xfrm>
            <a:off x="696682" y="3833521"/>
            <a:ext cx="5187432" cy="406241"/>
          </a:xfrm>
          <a:prstGeom prst="rect">
            <a:avLst/>
          </a:prstGeom>
          <a:noFill/>
          <a:ln/>
        </p:spPr>
        <p:txBody>
          <a:bodyPr wrap="none" lIns="0" tIns="0" rIns="0" bIns="0" rtlCol="0" anchor="t"/>
          <a:lstStyle/>
          <a:p>
            <a:pPr marL="0" indent="0" algn="l">
              <a:lnSpc>
                <a:spcPts val="3100"/>
              </a:lnSpc>
              <a:buNone/>
            </a:pPr>
            <a:r>
              <a:rPr lang="en-US" sz="2500" dirty="0">
                <a:solidFill>
                  <a:srgbClr val="000000"/>
                </a:solidFill>
                <a:latin typeface="Kaiti SC" panose="02010600040101010101" pitchFamily="2" charset="-122"/>
                <a:ea typeface="Kaiti SC" panose="02010600040101010101" pitchFamily="2" charset="-122"/>
                <a:cs typeface="Fraunces Extra Bold" pitchFamily="34" charset="-120"/>
              </a:rPr>
              <a:t>📊</a:t>
            </a:r>
            <a:r>
              <a:rPr lang="en-US" sz="2500" dirty="0">
                <a:solidFill>
                  <a:srgbClr val="FFFFFF"/>
                </a:solidFill>
                <a:latin typeface="Kaiti SC" panose="02010600040101010101" pitchFamily="2" charset="-122"/>
                <a:ea typeface="Kaiti SC" panose="02010600040101010101" pitchFamily="2" charset="-122"/>
                <a:cs typeface="Fraunces Extra Bold" pitchFamily="34" charset="-120"/>
              </a:rPr>
              <a:t> </a:t>
            </a:r>
            <a:r>
              <a:rPr lang="en-US" sz="2800" dirty="0">
                <a:solidFill>
                  <a:srgbClr val="FFFFFF"/>
                </a:solidFill>
                <a:latin typeface="Kaiti SC" panose="02010600040101010101" pitchFamily="2" charset="-122"/>
                <a:ea typeface="Kaiti SC" panose="02010600040101010101" pitchFamily="2" charset="-122"/>
                <a:cs typeface="Fraunces Extra Bold" pitchFamily="34" charset="-120"/>
              </a:rPr>
              <a:t>全球自然碳匯市場</a:t>
            </a:r>
            <a:endParaRPr lang="en-US" sz="2500" dirty="0"/>
          </a:p>
        </p:txBody>
      </p:sp>
      <p:sp>
        <p:nvSpPr>
          <p:cNvPr id="14" name="Text 11"/>
          <p:cNvSpPr/>
          <p:nvPr/>
        </p:nvSpPr>
        <p:spPr>
          <a:xfrm>
            <a:off x="696682" y="4745004"/>
            <a:ext cx="5406044" cy="387787"/>
          </a:xfrm>
          <a:prstGeom prst="rect">
            <a:avLst/>
          </a:prstGeom>
          <a:noFill/>
          <a:ln/>
        </p:spPr>
        <p:txBody>
          <a:bodyPr wrap="none" lIns="0" tIns="0" rIns="0" bIns="0" rtlCol="0" anchor="t"/>
          <a:lstStyle/>
          <a:p>
            <a:pPr marL="0" indent="0" algn="l">
              <a:lnSpc>
                <a:spcPts val="3050"/>
              </a:lnSpc>
              <a:buNone/>
            </a:pPr>
            <a:r>
              <a:rPr lang="en-US" sz="3200" dirty="0">
                <a:solidFill>
                  <a:srgbClr val="FFFFFF"/>
                </a:solidFill>
                <a:latin typeface="Kaiti SC" panose="02010600040101010101" pitchFamily="2" charset="-122"/>
                <a:ea typeface="Kaiti SC" panose="02010600040101010101" pitchFamily="2" charset="-122"/>
                <a:cs typeface="Nobile" pitchFamily="34" charset="-120"/>
              </a:rPr>
              <a:t>預估 2030年超過</a:t>
            </a:r>
            <a:endParaRPr lang="en-US" sz="3200" dirty="0"/>
          </a:p>
        </p:txBody>
      </p:sp>
      <p:sp>
        <p:nvSpPr>
          <p:cNvPr id="15" name="Text 12"/>
          <p:cNvSpPr/>
          <p:nvPr/>
        </p:nvSpPr>
        <p:spPr>
          <a:xfrm>
            <a:off x="536095" y="5548756"/>
            <a:ext cx="5406044" cy="2200751"/>
          </a:xfrm>
          <a:prstGeom prst="rect">
            <a:avLst/>
          </a:prstGeom>
          <a:noFill/>
          <a:ln/>
        </p:spPr>
        <p:txBody>
          <a:bodyPr wrap="square" lIns="0" tIns="0" rIns="0" bIns="0" rtlCol="0" anchor="t"/>
          <a:lstStyle/>
          <a:p>
            <a:pPr marL="0" indent="0" algn="l">
              <a:lnSpc>
                <a:spcPts val="8650"/>
              </a:lnSpc>
              <a:buNone/>
            </a:pPr>
            <a:r>
              <a:rPr lang="en-US" sz="6900" dirty="0">
                <a:solidFill>
                  <a:srgbClr val="FFFFFF"/>
                </a:solidFill>
                <a:latin typeface="Kaiti SC" panose="02010600040101010101" pitchFamily="2" charset="-122"/>
                <a:ea typeface="Kaiti SC" panose="02010600040101010101" pitchFamily="2" charset="-122"/>
                <a:cs typeface="Fraunces Extra Bold" pitchFamily="34" charset="-120"/>
              </a:rPr>
              <a:t>100億美元</a:t>
            </a:r>
            <a:endParaRPr lang="en-US" sz="6900" dirty="0"/>
          </a:p>
        </p:txBody>
      </p:sp>
      <p:sp>
        <p:nvSpPr>
          <p:cNvPr id="16" name="Text 13"/>
          <p:cNvSpPr/>
          <p:nvPr/>
        </p:nvSpPr>
        <p:spPr>
          <a:xfrm>
            <a:off x="696682" y="6945755"/>
            <a:ext cx="5406044" cy="387787"/>
          </a:xfrm>
          <a:prstGeom prst="rect">
            <a:avLst/>
          </a:prstGeom>
          <a:noFill/>
          <a:ln/>
        </p:spPr>
        <p:txBody>
          <a:bodyPr wrap="none" lIns="0" tIns="0" rIns="0" bIns="0" rtlCol="0" anchor="t"/>
          <a:lstStyle/>
          <a:p>
            <a:pPr marL="0" indent="0" algn="l">
              <a:lnSpc>
                <a:spcPts val="3050"/>
              </a:lnSpc>
              <a:buNone/>
            </a:pPr>
            <a:r>
              <a:rPr lang="en-US" sz="3200" dirty="0">
                <a:solidFill>
                  <a:srgbClr val="FFFFFF"/>
                </a:solidFill>
                <a:latin typeface="Kaiti SC" panose="02010600040101010101" pitchFamily="2" charset="-122"/>
                <a:ea typeface="Kaiti SC" panose="02010600040101010101" pitchFamily="2" charset="-122"/>
                <a:cs typeface="Nobile" pitchFamily="34" charset="-120"/>
              </a:rPr>
              <a:t>未來發展潛力巨大。</a:t>
            </a:r>
            <a:endParaRPr lang="en-US" sz="3200" dirty="0"/>
          </a:p>
        </p:txBody>
      </p:sp>
      <p:pic>
        <p:nvPicPr>
          <p:cNvPr id="17" name="線上媒體 17" descr="零成本養好菌 強化作物根系提升產量｜大愛新聞   @DaaiWorldNews">
            <a:hlinkClick r:id="" action="ppaction://media"/>
            <a:extLst>
              <a:ext uri="{FF2B5EF4-FFF2-40B4-BE49-F238E27FC236}">
                <a16:creationId xmlns:a16="http://schemas.microsoft.com/office/drawing/2014/main" id="{EB4F8BC6-E345-8C96-1A7E-061BFACC6276}"/>
              </a:ext>
            </a:extLst>
          </p:cNvPr>
          <p:cNvPicPr>
            <a:picLocks noRot="1" noChangeAspect="1"/>
          </p:cNvPicPr>
          <p:nvPr>
            <a:videoFile r:link="rId1"/>
          </p:nvPr>
        </p:nvPicPr>
        <p:blipFill>
          <a:blip r:embed="rId4"/>
          <a:stretch>
            <a:fillRect/>
          </a:stretch>
        </p:blipFill>
        <p:spPr>
          <a:xfrm>
            <a:off x="6519333" y="3513169"/>
            <a:ext cx="8111067" cy="45827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67</TotalTime>
  <Words>299</Words>
  <Application>Microsoft Macintosh PowerPoint</Application>
  <PresentationFormat>自訂</PresentationFormat>
  <Paragraphs>137</Paragraphs>
  <Slides>12</Slides>
  <Notes>12</Notes>
  <HiddenSlides>0</HiddenSlides>
  <MMClips>4</MMClips>
  <ScaleCrop>false</ScaleCrop>
  <HeadingPairs>
    <vt:vector size="6" baseType="variant">
      <vt:variant>
        <vt:lpstr>使用字型</vt:lpstr>
      </vt:variant>
      <vt:variant>
        <vt:i4>2</vt:i4>
      </vt:variant>
      <vt:variant>
        <vt:lpstr>佈景主題</vt:lpstr>
      </vt:variant>
      <vt:variant>
        <vt:i4>1</vt:i4>
      </vt:variant>
      <vt:variant>
        <vt:lpstr>投影片標題</vt:lpstr>
      </vt:variant>
      <vt:variant>
        <vt:i4>12</vt:i4>
      </vt:variant>
    </vt:vector>
  </HeadingPairs>
  <TitlesOfParts>
    <vt:vector size="15" baseType="lpstr">
      <vt:lpstr>Kaiti SC</vt:lpstr>
      <vt:lpstr>Arial</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耀明 洪</cp:lastModifiedBy>
  <cp:revision>5</cp:revision>
  <dcterms:created xsi:type="dcterms:W3CDTF">2026-03-06T22:10:40Z</dcterms:created>
  <dcterms:modified xsi:type="dcterms:W3CDTF">2026-03-06T23:22:24Z</dcterms:modified>
</cp:coreProperties>
</file>