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22" r:id="rId1"/>
  </p:sldMasterIdLst>
  <p:notesMasterIdLst>
    <p:notesMasterId r:id="rId6"/>
  </p:notesMasterIdLst>
  <p:handoutMasterIdLst>
    <p:handoutMasterId r:id="rId7"/>
  </p:handoutMasterIdLst>
  <p:sldIdLst>
    <p:sldId id="766" r:id="rId2"/>
    <p:sldId id="605" r:id="rId3"/>
    <p:sldId id="768" r:id="rId4"/>
    <p:sldId id="767" r:id="rId5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E79A33"/>
    <a:srgbClr val="9900FF"/>
    <a:srgbClr val="0033CC"/>
    <a:srgbClr val="FFFF99"/>
    <a:srgbClr val="DEE7D1"/>
    <a:srgbClr val="0066FF"/>
    <a:srgbClr val="003399"/>
    <a:srgbClr val="D7E4B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548" autoAdjust="0"/>
  </p:normalViewPr>
  <p:slideViewPr>
    <p:cSldViewPr snapToObjects="1">
      <p:cViewPr varScale="1">
        <p:scale>
          <a:sx n="128" d="100"/>
          <a:sy n="128" d="100"/>
        </p:scale>
        <p:origin x="3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36F35B7-3064-4B18-8690-95B5D9E209B2}" type="datetimeFigureOut">
              <a:rPr lang="zh-TW" altLang="en-US"/>
              <a:pPr>
                <a:defRPr/>
              </a:pPr>
              <a:t>2026/3/7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6D0EEE-8A4A-4761-89DC-895E7DEBC4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856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7F0785-0B83-4C85-A73B-EC3BEBC74941}" type="datetimeFigureOut">
              <a:rPr lang="zh-TW" altLang="en-US"/>
              <a:pPr>
                <a:defRPr/>
              </a:pPr>
              <a:t>2026/3/7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5109"/>
            <a:ext cx="5438775" cy="4467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B9EDF48-DF99-4DAF-9557-1B72CE9668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224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EDF48-DF99-4DAF-9557-1B72CE9668DE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125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2C43BA4-98E4-40B5-8490-843C4B3490C1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70CAC-904F-4533-9FD4-373C1FBBE680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6EB4A012-2377-4684-861F-5BCD11CEDC36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3B54E47-F022-450A-B79D-DDDA788BDB97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509D2A-2F8F-41FA-99B5-0EC5C04BFC2A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8B04F56-054A-4CFF-AC20-AB6E37AB2C4B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A77F72C4-7404-4FC1-9F78-F7B70D87E464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1C1FEAC-8792-4D05-AD7E-A54794B962EB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7E690B4-73CA-4699-8D3D-BCF51D9B11F0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31943F4-793D-4ED4-8984-FCAEF2A04FD7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AC5E99A-2268-464D-B293-BE05BFFE809A}" type="datetimeFigureOut">
              <a:rPr lang="zh-TW" altLang="en-US" smtClean="0"/>
              <a:pPr/>
              <a:t>2026/3/7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E8FFECDA-EA94-4351-A8FE-A2B19D0F7AAC}" type="slidenum">
              <a:rPr lang="en-US" altLang="zh-TW" smtClean="0">
                <a:solidFill>
                  <a:srgbClr val="414141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414141"/>
              </a:solidFill>
            </a:endParaRPr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5317BF1-CE68-43CC-9070-FE328CDFA02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3" y="452669"/>
            <a:ext cx="9109012" cy="607267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22763" y="1327969"/>
            <a:ext cx="8656247" cy="8512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endParaRPr lang="en-US" altLang="zh-TW" sz="4400" b="1" dirty="0" smtClean="0">
              <a:solidFill>
                <a:srgbClr val="FFFF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813383" y="692696"/>
            <a:ext cx="5442516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defRPr/>
            </a:pPr>
            <a:r>
              <a:rPr lang="zh-TW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中國文化</a:t>
            </a:r>
            <a:r>
              <a:rPr lang="zh-TW" alt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大學</a:t>
            </a:r>
            <a:r>
              <a:rPr lang="zh-TW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理工學院</a:t>
            </a:r>
            <a:endParaRPr lang="en-US" altLang="zh-TW" sz="4000" b="1" dirty="0">
              <a:solidFill>
                <a:srgbClr val="FFFF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zh-TW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大氣與地質科學</a:t>
            </a:r>
            <a:r>
              <a:rPr lang="zh-TW" alt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</a:t>
            </a:r>
            <a:endParaRPr lang="en-US" altLang="zh-TW" sz="4000" b="1" dirty="0" smtClean="0">
              <a:solidFill>
                <a:srgbClr val="FFFF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altLang="zh-TW" sz="1200" b="1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zh-TW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劉清煌 系主任</a:t>
            </a:r>
            <a:endParaRPr lang="en-US" altLang="zh-TW" sz="2800" b="1" dirty="0" smtClean="0">
              <a:solidFill>
                <a:srgbClr val="FFFF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altLang="zh-TW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2026-03-07</a:t>
            </a:r>
            <a:endParaRPr lang="en-US" altLang="zh-TW" sz="2800" b="1" dirty="0">
              <a:solidFill>
                <a:srgbClr val="FFFF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756" y="4509120"/>
            <a:ext cx="1399747" cy="1983114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2301524" y="5949280"/>
            <a:ext cx="5025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E79A3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2017</a:t>
            </a:r>
            <a:r>
              <a:rPr lang="zh-TW" altLang="en-US" sz="2400" b="1" dirty="0" smtClean="0">
                <a:solidFill>
                  <a:srgbClr val="E79A33"/>
                </a:solidFill>
                <a:latin typeface="+mj-ea"/>
                <a:ea typeface="+mj-ea"/>
              </a:rPr>
              <a:t>金氏世界紀錄</a:t>
            </a:r>
            <a:r>
              <a:rPr lang="en-US" altLang="zh-TW" sz="2400" b="1" dirty="0" smtClean="0">
                <a:solidFill>
                  <a:srgbClr val="E79A33"/>
                </a:solidFill>
                <a:latin typeface="+mj-ea"/>
                <a:ea typeface="+mj-ea"/>
              </a:rPr>
              <a:t>:</a:t>
            </a:r>
            <a:r>
              <a:rPr lang="zh-TW" altLang="en-US" sz="2400" b="1" dirty="0">
                <a:solidFill>
                  <a:srgbClr val="E79A33"/>
                </a:solidFill>
                <a:latin typeface="+mn-ea"/>
                <a:ea typeface="+mn-ea"/>
              </a:rPr>
              <a:t>最長</a:t>
            </a:r>
            <a:r>
              <a:rPr lang="zh-TW" altLang="en-US" sz="2400" b="1" dirty="0" smtClean="0">
                <a:solidFill>
                  <a:srgbClr val="E79A33"/>
                </a:solidFill>
                <a:latin typeface="+mj-ea"/>
                <a:ea typeface="+mj-ea"/>
              </a:rPr>
              <a:t>延時之彩虹</a:t>
            </a:r>
            <a:endParaRPr lang="zh-TW" altLang="en-US" sz="2400" b="1" dirty="0">
              <a:solidFill>
                <a:srgbClr val="E79A33"/>
              </a:solidFill>
              <a:latin typeface="+mj-ea"/>
              <a:ea typeface="+mj-ea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80211"/>
            <a:ext cx="1488584" cy="158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8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1"/>
          <p:cNvSpPr txBox="1">
            <a:spLocks/>
          </p:cNvSpPr>
          <p:nvPr/>
        </p:nvSpPr>
        <p:spPr>
          <a:xfrm>
            <a:off x="369956" y="260648"/>
            <a:ext cx="7082364" cy="945418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zh-TW" altLang="en-US" b="1" dirty="0" smtClean="0">
                <a:solidFill>
                  <a:srgbClr val="3333FF"/>
                </a:solidFill>
                <a:latin typeface="+mn-ea"/>
                <a:ea typeface="+mn-ea"/>
              </a:rPr>
              <a:t>大氣與地質科學系</a:t>
            </a:r>
            <a:r>
              <a:rPr lang="en-US" altLang="zh-TW" b="1" dirty="0" smtClean="0">
                <a:solidFill>
                  <a:srgbClr val="3333FF"/>
                </a:solidFill>
                <a:latin typeface="+mn-ea"/>
                <a:ea typeface="+mn-ea"/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  <a:latin typeface="+mn-ea"/>
                <a:ea typeface="+mn-ea"/>
              </a:rPr>
              <a:t>氣質系</a:t>
            </a:r>
            <a:r>
              <a:rPr lang="en-US" altLang="zh-TW" b="1" dirty="0" smtClean="0">
                <a:solidFill>
                  <a:srgbClr val="3333FF"/>
                </a:solidFill>
                <a:latin typeface="+mn-ea"/>
                <a:ea typeface="+mn-ea"/>
              </a:rPr>
              <a:t>)</a:t>
            </a:r>
            <a:endParaRPr lang="zh-TW" altLang="en-US" dirty="0">
              <a:solidFill>
                <a:srgbClr val="3333FF"/>
              </a:solidFill>
              <a:latin typeface="+mn-ea"/>
              <a:ea typeface="+mn-ea"/>
            </a:endParaRPr>
          </a:p>
        </p:txBody>
      </p:sp>
      <p:sp>
        <p:nvSpPr>
          <p:cNvPr id="9" name="內容版面配置區 2"/>
          <p:cNvSpPr>
            <a:spLocks noGrp="1"/>
          </p:cNvSpPr>
          <p:nvPr>
            <p:ph sz="quarter" idx="1"/>
          </p:nvPr>
        </p:nvSpPr>
        <p:spPr>
          <a:xfrm>
            <a:off x="323383" y="1558690"/>
            <a:ext cx="8568952" cy="152492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全國最早有地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科相關的學校，目前也是私校唯一有地科相關科系的學校。</a:t>
            </a:r>
            <a:endParaRPr lang="en-US" altLang="zh-TW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大氣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與地質科學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系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暨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研究所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本系涵蓋大氣、海洋、地質及地震領域，是地科領域最完整的學系，</a:t>
            </a:r>
            <a:r>
              <a:rPr lang="zh-TW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特別著重在實作與資訊運用能力</a:t>
            </a:r>
            <a:r>
              <a:rPr lang="zh-TW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的養成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大一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、大二</a:t>
            </a:r>
            <a:r>
              <a:rPr lang="en-US" altLang="zh-TW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著重在大氣、地質基礎課程及程式撰寫等</a:t>
            </a:r>
            <a:r>
              <a:rPr lang="en-US" altLang="zh-TW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</a:t>
            </a:r>
            <a:r>
              <a:rPr lang="en-US" altLang="zh-TW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ython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TW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AI..)</a:t>
            </a:r>
          </a:p>
          <a:p>
            <a:pPr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大三、大四</a:t>
            </a:r>
            <a:r>
              <a:rPr lang="en-US" altLang="zh-TW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大氣、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地質分別之進階</a:t>
            </a: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、應用</a:t>
            </a:r>
            <a:r>
              <a:rPr lang="zh-TW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課程及實習。</a:t>
            </a:r>
            <a:endParaRPr lang="en-US" altLang="zh-TW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None/>
            </a:pPr>
            <a:endParaRPr lang="en-US" altLang="zh-TW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23528" y="3135739"/>
            <a:ext cx="8568952" cy="18774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>
                <a:solidFill>
                  <a:srgbClr val="3333FF"/>
                </a:solidFill>
                <a:latin typeface="+mj-ea"/>
                <a:ea typeface="+mj-ea"/>
              </a:rPr>
              <a:t>大氣</a:t>
            </a:r>
            <a:r>
              <a:rPr lang="zh-TW" altLang="en-US" sz="2000" b="1" dirty="0">
                <a:solidFill>
                  <a:srgbClr val="3333FF"/>
                </a:solidFill>
                <a:latin typeface="+mj-ea"/>
                <a:ea typeface="+mj-ea"/>
              </a:rPr>
              <a:t>學習</a:t>
            </a:r>
            <a:r>
              <a:rPr lang="zh-TW" altLang="en-US" sz="2000" b="1" dirty="0" smtClean="0">
                <a:solidFill>
                  <a:srgbClr val="3333FF"/>
                </a:solidFill>
                <a:latin typeface="+mj-ea"/>
                <a:ea typeface="+mj-ea"/>
              </a:rPr>
              <a:t>領域</a:t>
            </a:r>
            <a:endParaRPr lang="en-US" altLang="zh-TW" sz="2000" b="1" dirty="0" smtClean="0">
              <a:solidFill>
                <a:srgbClr val="3333FF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大氣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觀測：</a:t>
            </a: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動手做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觀測、收集資料與分析</a:t>
            </a:r>
            <a:endParaRPr lang="en-US" altLang="zh-TW" sz="16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劇烈天氣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：颱風、梅雨、暴雨、</a:t>
            </a:r>
            <a:r>
              <a:rPr lang="zh-TW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龍捲風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，一起來追風追雨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~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氣候議題：聖嬰現象、氣候變遷與調適、極端天氣事件，掌握大氣脈動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~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科技氣象：天氣現象電腦模擬、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AI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天氣預報、無人機的應用</a:t>
            </a:r>
            <a:endParaRPr lang="en-US" altLang="zh-TW" sz="16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氣象應用：災害天氣、防災資訊整合與應用、綠能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風力發電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、碳盤查</a:t>
            </a:r>
            <a:endParaRPr lang="en-US" altLang="zh-TW" sz="16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氣象傳播</a:t>
            </a: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：氣象預報、氣象新聞製作與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播報，成為明日之星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~</a:t>
            </a:r>
          </a:p>
        </p:txBody>
      </p:sp>
      <p:sp>
        <p:nvSpPr>
          <p:cNvPr id="25" name="矩形 24"/>
          <p:cNvSpPr/>
          <p:nvPr/>
        </p:nvSpPr>
        <p:spPr>
          <a:xfrm>
            <a:off x="323528" y="5068341"/>
            <a:ext cx="8568952" cy="1384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2000" b="1" dirty="0">
                <a:solidFill>
                  <a:srgbClr val="3333FF"/>
                </a:solidFill>
                <a:latin typeface="+mj-ea"/>
                <a:ea typeface="+mj-ea"/>
              </a:rPr>
              <a:t>地質</a:t>
            </a:r>
            <a:r>
              <a:rPr lang="zh-TW" altLang="en-US" sz="2000" b="1" dirty="0" smtClean="0">
                <a:solidFill>
                  <a:srgbClr val="3333FF"/>
                </a:solidFill>
                <a:latin typeface="+mj-ea"/>
                <a:ea typeface="+mj-ea"/>
              </a:rPr>
              <a:t>學習領域</a:t>
            </a:r>
            <a:endParaRPr lang="en-US" altLang="zh-TW" sz="2000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岩石及礦物</a:t>
            </a: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zh-TW" altLang="en-US" sz="1600" b="1" dirty="0" smtClean="0">
                <a:solidFill>
                  <a:srgbClr val="FF0000"/>
                </a:solidFill>
                <a:latin typeface="+mn-ea"/>
                <a:ea typeface="+mn-ea"/>
              </a:rPr>
              <a:t>寶石鑑定學</a:t>
            </a:r>
            <a:r>
              <a:rPr lang="en-US" altLang="zh-TW" sz="1600" b="1" dirty="0" smtClean="0">
                <a:solidFill>
                  <a:srgbClr val="000000"/>
                </a:solidFill>
                <a:latin typeface="+mn-ea"/>
                <a:ea typeface="+mn-ea"/>
              </a:rPr>
              <a:t>(</a:t>
            </a:r>
            <a:r>
              <a:rPr lang="zh-TW" altLang="en-US" sz="1600" dirty="0" smtClean="0">
                <a:solidFill>
                  <a:srgbClr val="FF0000"/>
                </a:solidFill>
              </a:rPr>
              <a:t>→ </a:t>
            </a:r>
            <a:r>
              <a:rPr lang="zh-TW" altLang="en-US" sz="1600" b="1" dirty="0" smtClean="0">
                <a:solidFill>
                  <a:srgbClr val="FF0000"/>
                </a:solidFill>
                <a:latin typeface="+mn-ea"/>
                <a:ea typeface="+mn-ea"/>
              </a:rPr>
              <a:t>點石成金</a:t>
            </a:r>
            <a:r>
              <a:rPr lang="en-US" altLang="zh-TW" sz="1600" b="1" dirty="0" smtClean="0">
                <a:solidFill>
                  <a:srgbClr val="000000"/>
                </a:solidFill>
                <a:latin typeface="+mn-ea"/>
                <a:ea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rgbClr val="000000"/>
                </a:solidFill>
                <a:latin typeface="+mn-ea"/>
                <a:ea typeface="+mn-ea"/>
              </a:rPr>
              <a:t>地球</a:t>
            </a: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物理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震波的傳遞</a:t>
            </a:r>
            <a:endParaRPr lang="en-US" altLang="zh-TW" sz="16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地質探勘與能源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：瞭解岩盤的結構</a:t>
            </a:r>
            <a:r>
              <a:rPr lang="zh-TW" altLang="en-US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地熱、石油、天然氣、溫泉</a:t>
            </a:r>
            <a:endParaRPr lang="en-US" altLang="zh-TW" sz="16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災害議題</a:t>
            </a:r>
            <a:r>
              <a:rPr lang="zh-TW" altLang="en-US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地震、邊坡、土</a:t>
            </a:r>
            <a:r>
              <a:rPr lang="zh-TW" altLang="en-US" sz="1600" b="1" dirty="0">
                <a:solidFill>
                  <a:srgbClr val="000000"/>
                </a:solidFill>
                <a:latin typeface="+mn-ea"/>
                <a:ea typeface="+mn-ea"/>
              </a:rPr>
              <a:t>石</a:t>
            </a:r>
            <a:r>
              <a:rPr lang="zh-TW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流、土壤液化、複合型災害</a:t>
            </a:r>
            <a:endParaRPr lang="en-US" altLang="zh-TW" sz="1600" b="1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643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圖片 27">
            <a:extLst>
              <a:ext uri="{FF2B5EF4-FFF2-40B4-BE49-F238E27FC236}">
                <a16:creationId xmlns:a16="http://schemas.microsoft.com/office/drawing/2014/main" id="{64531936-2CD9-46B6-B5BB-424D7C6691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20" r="18167" b="19273"/>
          <a:stretch/>
        </p:blipFill>
        <p:spPr>
          <a:xfrm rot="5400000">
            <a:off x="4819607" y="5594594"/>
            <a:ext cx="1380600" cy="9351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chemeClr val="tx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" t="1985"/>
          <a:stretch/>
        </p:blipFill>
        <p:spPr>
          <a:xfrm rot="5400000">
            <a:off x="7891091" y="5563509"/>
            <a:ext cx="1366902" cy="970638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16" name="Picture 2" descr="C:\Users\first\Desktop\100NCD80\DSC_5648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" y="5402586"/>
            <a:ext cx="2002067" cy="1338782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D:\Pictures\華林氣象站（二氧化碳監測站）\hl20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201" y="5390871"/>
            <a:ext cx="2071048" cy="1350497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文字方塊 17"/>
          <p:cNvSpPr txBox="1"/>
          <p:nvPr/>
        </p:nvSpPr>
        <p:spPr>
          <a:xfrm>
            <a:off x="-4612" y="5445224"/>
            <a:ext cx="11382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文</a:t>
            </a:r>
            <a:r>
              <a:rPr lang="zh-TW" altLang="en-US" sz="1400" b="1" dirty="0" smtClean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</a:t>
            </a:r>
            <a:r>
              <a:rPr lang="zh-TW" altLang="en-US" sz="1400" b="1" dirty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氣象</a:t>
            </a:r>
            <a:r>
              <a:rPr lang="zh-TW" altLang="en-US" sz="1400" b="1" dirty="0" smtClean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站</a:t>
            </a:r>
            <a:endParaRPr lang="zh-TW" altLang="en-US" sz="1400" b="1" dirty="0">
              <a:solidFill>
                <a:srgbClr val="3333FF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2036525" y="5402586"/>
            <a:ext cx="1085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桂山氣象站</a:t>
            </a:r>
            <a:endParaRPr lang="zh-TW" altLang="en-US" sz="1400" b="1" dirty="0">
              <a:solidFill>
                <a:srgbClr val="3333FF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0" name="Picture 2" descr="D:\My Documents\6-各項經費\整體發展（校務發展計畫）\教育部（設備經費）\99學年度\大屯山降雨密集觀測系統照片\驗收-北港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5"/>
          <a:stretch/>
        </p:blipFill>
        <p:spPr bwMode="auto">
          <a:xfrm flipH="1">
            <a:off x="4110692" y="5365798"/>
            <a:ext cx="907286" cy="1375569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文字方塊 23"/>
          <p:cNvSpPr txBox="1"/>
          <p:nvPr/>
        </p:nvSpPr>
        <p:spPr>
          <a:xfrm>
            <a:off x="2765724" y="4983613"/>
            <a:ext cx="3246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正規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的氣象測站與多元的觀測儀器</a:t>
            </a:r>
            <a:endPara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標題 1"/>
          <p:cNvSpPr txBox="1">
            <a:spLocks/>
          </p:cNvSpPr>
          <p:nvPr/>
        </p:nvSpPr>
        <p:spPr>
          <a:xfrm>
            <a:off x="251520" y="548680"/>
            <a:ext cx="3960440" cy="70906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 smtClean="0">
                <a:solidFill>
                  <a:srgbClr val="3333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教學與實習資源</a:t>
            </a:r>
            <a:endParaRPr lang="zh-TW" altLang="en-US" sz="3600" b="1" dirty="0">
              <a:solidFill>
                <a:srgbClr val="3333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9512" y="1621160"/>
            <a:ext cx="8784976" cy="3293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國科會核心設施</a:t>
            </a:r>
            <a:r>
              <a:rPr lang="zh-TW" altLang="en-US" sz="1600" b="1" kern="0" dirty="0">
                <a:solidFill>
                  <a:srgbClr val="3333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大氣科學研究與應用資料庫：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擁有全國最完整的大氣、太空資料工師生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及</a:t>
            </a:r>
            <a:endParaRPr lang="en-US" altLang="zh-TW" sz="1600" b="1" kern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學界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之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使用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。</a:t>
            </a:r>
            <a:endParaRPr lang="en-US" altLang="zh-TW" sz="1600" b="1" kern="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en-US" altLang="zh-TW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NCDR</a:t>
            </a: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防災資料庫：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與國家災害防救科技中心簽署合作協議，協助提供防災氣象資料及研發。</a:t>
            </a:r>
            <a:endParaRPr lang="en-US" altLang="zh-TW" sz="1600" b="1" kern="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氣象署建教合作</a:t>
            </a:r>
            <a:r>
              <a:rPr lang="zh-TW" altLang="en-US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：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本系與氣象署簽訂多項建教合作案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，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大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學部同學負責氣象署</a:t>
            </a: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淡水氣象站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之</a:t>
            </a:r>
            <a:endParaRPr lang="en-US" altLang="zh-TW" sz="1600" b="1" kern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儀器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維護及資料整理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。</a:t>
            </a:r>
            <a:endParaRPr lang="en-US" altLang="zh-TW" sz="1600" b="1" kern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氣象</a:t>
            </a:r>
            <a:r>
              <a:rPr lang="zh-TW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傳播：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本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系擁有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「</a:t>
            </a:r>
            <a:r>
              <a:rPr lang="zh-TW" altLang="en-US" sz="1600" b="1" u="sng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從事氣象預報業務許可證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」，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有專用的製播設備，可以訓練學生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成為</a:t>
            </a:r>
            <a:endParaRPr lang="en-US" altLang="zh-TW" sz="1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氣象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製播之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專業人員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。</a:t>
            </a: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儀器</a:t>
            </a:r>
            <a:r>
              <a:rPr lang="zh-TW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設備</a:t>
            </a:r>
            <a:r>
              <a:rPr lang="zh-TW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：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正規的氣象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觀測站學生輪班做觀測，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本系具完善之觀測儀器設備及高速計算機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，</a:t>
            </a:r>
            <a:endParaRPr lang="en-US" altLang="zh-TW" sz="1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供師生實習或參加科學觀測實驗之用。</a:t>
            </a:r>
            <a:endParaRPr lang="en-US" altLang="zh-TW" sz="1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en-US" altLang="zh-TW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2017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年創造「</a:t>
            </a:r>
            <a:r>
              <a:rPr lang="zh-TW" altLang="en-US" sz="1600" b="1" u="sng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最長延時彩虹</a:t>
            </a:r>
            <a:r>
              <a:rPr lang="zh-TW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」之金氏世界紀錄</a:t>
            </a:r>
            <a:r>
              <a:rPr lang="zh-TW" altLang="en-US" sz="1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。</a:t>
            </a:r>
            <a:endParaRPr lang="en-US" altLang="zh-TW" sz="1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與</a:t>
            </a: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夏威夷</a:t>
            </a:r>
            <a:r>
              <a:rPr lang="zh-TW" altLang="en-US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大學簽訂</a:t>
            </a:r>
            <a:r>
              <a:rPr lang="en-US" altLang="zh-TW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3+2</a:t>
            </a:r>
            <a:r>
              <a:rPr lang="zh-TW" altLang="en-US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學習計畫</a:t>
            </a:r>
            <a:r>
              <a:rPr lang="zh-TW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：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學生可赴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夏威夷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大學完成大四學業及繼續攻讀夏大研究所。</a:t>
            </a:r>
            <a:endParaRPr lang="en-US" altLang="zh-TW" sz="1600" b="1" kern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kern="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琉球大學</a:t>
            </a:r>
            <a:r>
              <a:rPr lang="zh-TW" altLang="en-US" sz="1600" b="1" kern="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聯合野外地質考察</a:t>
            </a:r>
            <a:r>
              <a:rPr lang="zh-TW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：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本系與琉球大學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兩地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輪流舉行大學生</a:t>
            </a:r>
            <a:r>
              <a:rPr lang="en-US" altLang="zh-TW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7-10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天之地質考察。</a:t>
            </a:r>
            <a:endParaRPr lang="en-US" altLang="zh-TW" sz="1600" b="1" kern="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l"/>
            </a:pP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完整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的礦物標本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及多種精密分析</a:t>
            </a:r>
            <a:r>
              <a:rPr lang="zh-TW" altLang="en-US" sz="1600" b="1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儀</a:t>
            </a:r>
            <a:r>
              <a:rPr lang="zh-TW" altLang="en-US" sz="1600" b="1" kern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。</a:t>
            </a:r>
            <a:endParaRPr lang="en-US" altLang="zh-TW" sz="1600" b="1" kern="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27" name="圖片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368204"/>
            <a:ext cx="2059745" cy="137316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8723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8">
            <a:extLst>
              <a:ext uri="{FF2B5EF4-FFF2-40B4-BE49-F238E27FC236}">
                <a16:creationId xmlns:a16="http://schemas.microsoft.com/office/drawing/2014/main" id="{811C1419-43EF-46D5-9920-2DF47828FA65}"/>
              </a:ext>
            </a:extLst>
          </p:cNvPr>
          <p:cNvSpPr/>
          <p:nvPr/>
        </p:nvSpPr>
        <p:spPr>
          <a:xfrm>
            <a:off x="464022" y="3451882"/>
            <a:ext cx="1620000" cy="4860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b="1" kern="0" dirty="0" smtClean="0">
                <a:latin typeface="+mn-ea"/>
                <a:ea typeface="+mn-ea"/>
                <a:cs typeface="Gen Jyuu Gothic P Heavy" panose="020B0702020203020207" pitchFamily="34" charset="-120"/>
              </a:rPr>
              <a:t>高</a:t>
            </a:r>
            <a:r>
              <a:rPr lang="zh-TW" altLang="en-US" sz="2000" b="1" kern="0" dirty="0">
                <a:latin typeface="+mn-ea"/>
                <a:ea typeface="+mn-ea"/>
                <a:cs typeface="Gen Jyuu Gothic P Heavy" panose="020B0702020203020207" pitchFamily="34" charset="-120"/>
              </a:rPr>
              <a:t>普考</a:t>
            </a:r>
            <a:endParaRPr kumimoji="0" lang="en-US" sz="2000" b="1" kern="0" dirty="0">
              <a:latin typeface="+mn-ea"/>
              <a:ea typeface="+mn-ea"/>
              <a:cs typeface="Gen Jyuu Gothic P Heavy" panose="020B0702020203020207" pitchFamily="34" charset="-120"/>
            </a:endParaRPr>
          </a:p>
        </p:txBody>
      </p:sp>
      <p:sp>
        <p:nvSpPr>
          <p:cNvPr id="4" name="TextBox 17">
            <a:extLst>
              <a:ext uri="{FF2B5EF4-FFF2-40B4-BE49-F238E27FC236}">
                <a16:creationId xmlns:a16="http://schemas.microsoft.com/office/drawing/2014/main" id="{A2310601-7658-4367-BCE8-6EA16786E326}"/>
              </a:ext>
            </a:extLst>
          </p:cNvPr>
          <p:cNvSpPr txBox="1"/>
          <p:nvPr/>
        </p:nvSpPr>
        <p:spPr>
          <a:xfrm>
            <a:off x="2177846" y="3490845"/>
            <a:ext cx="6210577" cy="369332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kern="100" dirty="0">
                <a:latin typeface="+mn-ea"/>
                <a:ea typeface="+mn-ea"/>
                <a:cs typeface="Gen Jyuu Gothic Medium" panose="020B0402020203020207" pitchFamily="34" charset="-120"/>
              </a:rPr>
              <a:t>中央</a:t>
            </a:r>
            <a:r>
              <a:rPr lang="zh-TW" altLang="en-US" b="1" kern="100" dirty="0" smtClean="0">
                <a:latin typeface="+mn-ea"/>
                <a:ea typeface="+mn-ea"/>
                <a:cs typeface="Gen Jyuu Gothic Medium" panose="020B0402020203020207" pitchFamily="34" charset="-120"/>
              </a:rPr>
              <a:t>氣象署、民航局、中央地調所</a:t>
            </a:r>
            <a:r>
              <a:rPr lang="zh-TW" altLang="en-US" b="1" kern="100" dirty="0">
                <a:latin typeface="+mn-ea"/>
                <a:ea typeface="+mn-ea"/>
                <a:cs typeface="Gen Jyuu Gothic Medium" panose="020B0402020203020207" pitchFamily="34" charset="-120"/>
              </a:rPr>
              <a:t>、礦物局</a:t>
            </a:r>
            <a:endParaRPr kumimoji="0" lang="zh-TW" altLang="zh-TW" b="1" kern="100" dirty="0">
              <a:latin typeface="+mn-ea"/>
              <a:ea typeface="+mn-ea"/>
              <a:cs typeface="Gen Jyuu Gothic Monospace Bold" panose="020B0609020203020207" pitchFamily="49" charset="-120"/>
            </a:endParaRP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479F881E-49B6-47AE-95A3-CD9C96A29DBB}"/>
              </a:ext>
            </a:extLst>
          </p:cNvPr>
          <p:cNvSpPr/>
          <p:nvPr/>
        </p:nvSpPr>
        <p:spPr>
          <a:xfrm>
            <a:off x="464022" y="6223119"/>
            <a:ext cx="1620000" cy="486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b="1" kern="0" dirty="0">
                <a:latin typeface="+mn-ea"/>
                <a:ea typeface="+mn-ea"/>
                <a:cs typeface="Gen Jyuu Gothic Heavy" panose="020B0702020203020207" pitchFamily="34" charset="-120"/>
              </a:rPr>
              <a:t>民</a:t>
            </a:r>
            <a:r>
              <a:rPr kumimoji="0" lang="zh-TW" altLang="en-US" sz="2000" b="1" kern="0" dirty="0">
                <a:latin typeface="+mn-ea"/>
                <a:ea typeface="+mn-ea"/>
                <a:cs typeface="Gen Jyuu Gothic Heavy" panose="020B0702020203020207" pitchFamily="34" charset="-120"/>
              </a:rPr>
              <a:t>間公司</a:t>
            </a:r>
            <a:endParaRPr kumimoji="0" lang="en-US" altLang="zh-TW" sz="2000" b="1" kern="0" dirty="0">
              <a:latin typeface="+mn-ea"/>
              <a:ea typeface="+mn-ea"/>
              <a:cs typeface="Gen Jyuu Gothic Heavy" panose="020B0702020203020207" pitchFamily="34" charset="-120"/>
            </a:endParaRP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922734AE-1041-4EA6-82B3-34147D9359CF}"/>
              </a:ext>
            </a:extLst>
          </p:cNvPr>
          <p:cNvSpPr txBox="1"/>
          <p:nvPr/>
        </p:nvSpPr>
        <p:spPr>
          <a:xfrm>
            <a:off x="2194713" y="6250487"/>
            <a:ext cx="6625759" cy="369332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zh-TW" altLang="en-US" b="1" kern="100" dirty="0">
                <a:latin typeface="+mn-ea"/>
                <a:ea typeface="+mn-ea"/>
                <a:cs typeface="Calibri" panose="020F0502020204030204" pitchFamily="34" charset="0"/>
              </a:rPr>
              <a:t>氣象</a:t>
            </a:r>
            <a:r>
              <a:rPr lang="zh-TW" altLang="en-US" b="1" kern="100" dirty="0" smtClean="0">
                <a:latin typeface="+mn-ea"/>
                <a:ea typeface="+mn-ea"/>
                <a:cs typeface="Calibri" panose="020F0502020204030204" pitchFamily="34" charset="0"/>
              </a:rPr>
              <a:t>分析與風險</a:t>
            </a:r>
            <a:r>
              <a:rPr lang="zh-TW" altLang="en-US" b="1" kern="100" dirty="0">
                <a:latin typeface="+mn-ea"/>
                <a:ea typeface="+mn-ea"/>
                <a:cs typeface="Calibri" panose="020F0502020204030204" pitchFamily="34" charset="0"/>
              </a:rPr>
              <a:t>顧問</a:t>
            </a:r>
            <a:r>
              <a:rPr lang="zh-TW" altLang="en-US" b="1" kern="100" dirty="0" smtClean="0">
                <a:latin typeface="+mn-ea"/>
                <a:ea typeface="+mn-ea"/>
                <a:cs typeface="Calibri" panose="020F0502020204030204" pitchFamily="34" charset="0"/>
              </a:rPr>
              <a:t>公司、防災協力單位</a:t>
            </a:r>
            <a:r>
              <a:rPr lang="zh-TW" altLang="en-US" b="1" kern="100" dirty="0">
                <a:latin typeface="+mn-ea"/>
                <a:ea typeface="+mn-ea"/>
                <a:cs typeface="Calibri" panose="020F0502020204030204" pitchFamily="34" charset="0"/>
              </a:rPr>
              <a:t>、寶石</a:t>
            </a:r>
            <a:r>
              <a:rPr lang="zh-TW" altLang="en-US" b="1" kern="100" dirty="0" smtClean="0">
                <a:latin typeface="+mn-ea"/>
                <a:ea typeface="+mn-ea"/>
                <a:cs typeface="Calibri" panose="020F0502020204030204" pitchFamily="34" charset="0"/>
              </a:rPr>
              <a:t>鑑定、陶瓷業</a:t>
            </a:r>
            <a:endParaRPr kumimoji="0" lang="zh-TW" altLang="zh-TW" b="1" kern="1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E4DF42DD-4DBD-4601-9212-941860601888}"/>
              </a:ext>
            </a:extLst>
          </p:cNvPr>
          <p:cNvSpPr/>
          <p:nvPr/>
        </p:nvSpPr>
        <p:spPr>
          <a:xfrm>
            <a:off x="464022" y="5517232"/>
            <a:ext cx="1620000" cy="48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b="1" kern="0" dirty="0">
                <a:latin typeface="+mn-ea"/>
                <a:ea typeface="+mn-ea"/>
                <a:cs typeface="Gen Jyuu Gothic Heavy" panose="020B0702020203020207" pitchFamily="34" charset="-120"/>
              </a:rPr>
              <a:t>資訊產業</a:t>
            </a:r>
            <a:endParaRPr kumimoji="0" lang="en-US" sz="2000" b="1" kern="0" dirty="0">
              <a:latin typeface="+mn-ea"/>
              <a:ea typeface="+mn-ea"/>
              <a:cs typeface="Gen Jyuu Gothic Heavy" panose="020B0702020203020207" pitchFamily="34" charset="-120"/>
            </a:endParaRP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6EEEFD1E-E6E0-4CAA-A029-9F5F863445AF}"/>
              </a:ext>
            </a:extLst>
          </p:cNvPr>
          <p:cNvSpPr txBox="1"/>
          <p:nvPr/>
        </p:nvSpPr>
        <p:spPr>
          <a:xfrm>
            <a:off x="2199258" y="5559353"/>
            <a:ext cx="6261174" cy="369332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zh-TW" altLang="en-US" b="1" kern="100" dirty="0">
                <a:latin typeface="+mn-ea"/>
                <a:ea typeface="+mn-ea"/>
                <a:cs typeface="Calibri" panose="020F0502020204030204" pitchFamily="34" charset="0"/>
              </a:rPr>
              <a:t>民間資訊</a:t>
            </a:r>
            <a:r>
              <a:rPr lang="zh-TW" altLang="en-US" b="1" kern="100" dirty="0" smtClean="0">
                <a:latin typeface="+mn-ea"/>
                <a:ea typeface="+mn-ea"/>
                <a:cs typeface="Calibri" panose="020F0502020204030204" pitchFamily="34" charset="0"/>
              </a:rPr>
              <a:t>公司、</a:t>
            </a:r>
            <a:r>
              <a:rPr lang="zh-TW" altLang="en-US" b="1" kern="100" dirty="0" smtClean="0">
                <a:solidFill>
                  <a:srgbClr val="FF0000"/>
                </a:solidFill>
                <a:latin typeface="+mn-ea"/>
                <a:ea typeface="+mn-ea"/>
                <a:cs typeface="Calibri" panose="020F0502020204030204" pitchFamily="34" charset="0"/>
              </a:rPr>
              <a:t>資拓宏宇</a:t>
            </a:r>
            <a:r>
              <a:rPr lang="zh-TW" altLang="en-US" b="1" kern="100" dirty="0" smtClean="0">
                <a:latin typeface="+mn-ea"/>
                <a:ea typeface="+mn-ea"/>
                <a:cs typeface="Calibri" panose="020F0502020204030204" pitchFamily="34" charset="0"/>
              </a:rPr>
              <a:t>、工研院、石材工業發展中心</a:t>
            </a:r>
            <a:endParaRPr kumimoji="0" lang="zh-TW" altLang="zh-TW" b="1" kern="1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標題 1"/>
          <p:cNvSpPr txBox="1">
            <a:spLocks/>
          </p:cNvSpPr>
          <p:nvPr/>
        </p:nvSpPr>
        <p:spPr>
          <a:xfrm>
            <a:off x="369956" y="260648"/>
            <a:ext cx="8450516" cy="945418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zh-TW" altLang="en-US" b="1" dirty="0" smtClean="0">
                <a:solidFill>
                  <a:srgbClr val="0033CC"/>
                </a:solidFill>
                <a:latin typeface="+mn-ea"/>
                <a:ea typeface="+mn-ea"/>
              </a:rPr>
              <a:t>出路</a:t>
            </a:r>
            <a:endParaRPr lang="zh-TW" altLang="en-US" b="1" dirty="0">
              <a:solidFill>
                <a:srgbClr val="0033CC"/>
              </a:solidFill>
              <a:latin typeface="+mn-ea"/>
              <a:ea typeface="+mn-ea"/>
            </a:endParaRPr>
          </a:p>
        </p:txBody>
      </p:sp>
      <p:sp>
        <p:nvSpPr>
          <p:cNvPr id="21" name="TextBox 18">
            <a:extLst>
              <a:ext uri="{FF2B5EF4-FFF2-40B4-BE49-F238E27FC236}">
                <a16:creationId xmlns:a16="http://schemas.microsoft.com/office/drawing/2014/main" id="{C61A2131-A234-4D69-895C-35E8D18A5D7F}"/>
              </a:ext>
            </a:extLst>
          </p:cNvPr>
          <p:cNvSpPr txBox="1"/>
          <p:nvPr/>
        </p:nvSpPr>
        <p:spPr>
          <a:xfrm>
            <a:off x="2199258" y="2835997"/>
            <a:ext cx="2444750" cy="369332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zh-TW" altLang="en-US" b="1" kern="1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進入研究所深造</a:t>
            </a:r>
            <a:endParaRPr kumimoji="0" lang="zh-TW" altLang="zh-TW" b="1" kern="1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Rectangle 48">
            <a:extLst>
              <a:ext uri="{FF2B5EF4-FFF2-40B4-BE49-F238E27FC236}">
                <a16:creationId xmlns:a16="http://schemas.microsoft.com/office/drawing/2014/main" id="{811C1419-43EF-46D5-9920-2DF47828FA65}"/>
              </a:ext>
            </a:extLst>
          </p:cNvPr>
          <p:cNvSpPr/>
          <p:nvPr/>
        </p:nvSpPr>
        <p:spPr>
          <a:xfrm>
            <a:off x="467544" y="2811662"/>
            <a:ext cx="1620000" cy="48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kern="0" dirty="0" smtClean="0">
                <a:latin typeface="+mn-ea"/>
                <a:ea typeface="+mn-ea"/>
                <a:cs typeface="Gen Jyuu Gothic P Heavy" panose="020B0702020203020207" pitchFamily="34" charset="-120"/>
              </a:rPr>
              <a:t>就讀研究所</a:t>
            </a:r>
            <a:endParaRPr kumimoji="0" lang="en-US" sz="2000" b="1" kern="0" dirty="0">
              <a:latin typeface="+mn-ea"/>
              <a:ea typeface="+mn-ea"/>
              <a:cs typeface="Gen Jyuu Gothic P Heavy" panose="020B0702020203020207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55576" y="1635098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/>
            <a:r>
              <a:rPr lang="zh-TW" altLang="zh-TW" sz="2000" b="1" dirty="0" smtClean="0">
                <a:latin typeface="+mn-ea"/>
                <a:ea typeface="+mn-ea"/>
              </a:rPr>
              <a:t>本校</a:t>
            </a:r>
            <a:r>
              <a:rPr lang="zh-TW" altLang="zh-TW" sz="2000" b="1" dirty="0">
                <a:latin typeface="+mn-ea"/>
                <a:ea typeface="+mn-ea"/>
              </a:rPr>
              <a:t>位於陽明山</a:t>
            </a:r>
            <a:r>
              <a:rPr lang="zh-TW" altLang="zh-TW" sz="2000" b="1" dirty="0" smtClean="0">
                <a:latin typeface="+mn-ea"/>
                <a:ea typeface="+mn-ea"/>
              </a:rPr>
              <a:t>國家公園</a:t>
            </a:r>
            <a:r>
              <a:rPr lang="zh-TW" altLang="en-US" sz="2000" b="1" dirty="0" smtClean="0">
                <a:latin typeface="+mn-ea"/>
                <a:ea typeface="+mn-ea"/>
              </a:rPr>
              <a:t>邊，</a:t>
            </a:r>
            <a:r>
              <a:rPr lang="zh-TW" altLang="en-US" sz="2000" b="1" dirty="0">
                <a:solidFill>
                  <a:srgbClr val="FF0000"/>
                </a:solidFill>
                <a:latin typeface="+mn-ea"/>
                <a:ea typeface="+mn-ea"/>
              </a:rPr>
              <a:t>是我們的後花園、實習場域</a:t>
            </a:r>
            <a:r>
              <a:rPr lang="en-US" altLang="zh-TW" sz="2000" b="1" dirty="0" smtClean="0">
                <a:solidFill>
                  <a:srgbClr val="FF0000"/>
                </a:solidFill>
                <a:latin typeface="+mn-ea"/>
                <a:ea typeface="+mn-ea"/>
              </a:rPr>
              <a:t>!</a:t>
            </a:r>
            <a:endParaRPr lang="en-US" altLang="zh-TW" sz="2000" b="1" kern="100" dirty="0" smtClean="0">
              <a:latin typeface="+mn-ea"/>
              <a:ea typeface="+mn-ea"/>
              <a:cs typeface="Times New Roman" panose="02020603050405020304" pitchFamily="18" charset="0"/>
            </a:endParaRPr>
          </a:p>
          <a:p>
            <a:pPr algn="just" hangingPunct="0"/>
            <a:r>
              <a:rPr lang="zh-TW" altLang="en-US" sz="2000" b="1" kern="10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氣象測站</a:t>
            </a:r>
            <a:r>
              <a:rPr lang="en-US" altLang="zh-TW" sz="2000" b="1" kern="100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:</a:t>
            </a:r>
            <a:r>
              <a:rPr lang="zh-TW" altLang="en-US" sz="2000" b="1" kern="100" dirty="0" smtClean="0">
                <a:solidFill>
                  <a:srgbClr val="3333FF"/>
                </a:solidFill>
                <a:latin typeface="+mn-ea"/>
                <a:ea typeface="+mn-ea"/>
                <a:cs typeface="Times New Roman" panose="02020603050405020304" pitchFamily="18" charset="0"/>
              </a:rPr>
              <a:t>氣象署</a:t>
            </a:r>
            <a:r>
              <a:rPr lang="en-US" altLang="zh-TW" sz="2000" b="1" kern="100" dirty="0" smtClean="0">
                <a:solidFill>
                  <a:srgbClr val="3333FF"/>
                </a:solidFill>
                <a:latin typeface="+mn-ea"/>
                <a:ea typeface="+mn-ea"/>
                <a:cs typeface="Times New Roman" panose="02020603050405020304" pitchFamily="18" charset="0"/>
              </a:rPr>
              <a:t>:</a:t>
            </a:r>
            <a:r>
              <a:rPr lang="zh-TW" altLang="en-US" sz="2000" b="1" dirty="0" smtClean="0">
                <a:solidFill>
                  <a:srgbClr val="3333FF"/>
                </a:solidFill>
                <a:latin typeface="+mj-ea"/>
                <a:ea typeface="+mj-ea"/>
              </a:rPr>
              <a:t>竹子湖</a:t>
            </a:r>
            <a:r>
              <a:rPr lang="zh-TW" altLang="en-US" sz="2000" b="1" dirty="0">
                <a:solidFill>
                  <a:srgbClr val="3333FF"/>
                </a:solidFill>
                <a:latin typeface="+mj-ea"/>
                <a:ea typeface="+mj-ea"/>
              </a:rPr>
              <a:t>氣象站</a:t>
            </a:r>
            <a:r>
              <a:rPr lang="zh-TW" altLang="en-US" sz="2000" b="1" dirty="0" smtClean="0">
                <a:solidFill>
                  <a:srgbClr val="3333FF"/>
                </a:solidFill>
                <a:latin typeface="+mj-ea"/>
                <a:ea typeface="+mj-ea"/>
              </a:rPr>
              <a:t>、鞍部</a:t>
            </a:r>
            <a:r>
              <a:rPr lang="zh-TW" altLang="en-US" sz="2000" b="1" dirty="0">
                <a:solidFill>
                  <a:srgbClr val="3333FF"/>
                </a:solidFill>
                <a:latin typeface="+mj-ea"/>
                <a:ea typeface="+mj-ea"/>
              </a:rPr>
              <a:t>氣象站</a:t>
            </a:r>
            <a:endParaRPr lang="en-US" altLang="zh-TW" sz="2000" b="1" dirty="0" smtClean="0">
              <a:solidFill>
                <a:srgbClr val="3333FF"/>
              </a:solidFill>
              <a:latin typeface="+mj-ea"/>
              <a:ea typeface="+mj-ea"/>
            </a:endParaRPr>
          </a:p>
          <a:p>
            <a:pPr algn="just" hangingPunct="0"/>
            <a:r>
              <a:rPr lang="zh-TW" altLang="zh-TW" sz="2000" b="1" kern="100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火山地質</a:t>
            </a:r>
            <a:r>
              <a:rPr lang="en-US" altLang="zh-TW" sz="2000" b="1" kern="100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:</a:t>
            </a:r>
            <a:r>
              <a:rPr lang="zh-TW" altLang="en-US" sz="2000" b="1" kern="100" dirty="0">
                <a:solidFill>
                  <a:srgbClr val="3333FF"/>
                </a:solidFill>
                <a:latin typeface="+mn-ea"/>
                <a:ea typeface="+mn-ea"/>
                <a:cs typeface="Times New Roman" panose="02020603050405020304" pitchFamily="18" charset="0"/>
              </a:rPr>
              <a:t>國科會</a:t>
            </a:r>
            <a:r>
              <a:rPr lang="zh-TW" altLang="en-US" sz="2000" b="1" kern="100" dirty="0" smtClean="0">
                <a:solidFill>
                  <a:srgbClr val="3333FF"/>
                </a:solidFill>
                <a:latin typeface="+mn-ea"/>
                <a:ea typeface="+mn-ea"/>
                <a:cs typeface="Times New Roman" panose="02020603050405020304" pitchFamily="18" charset="0"/>
              </a:rPr>
              <a:t>國</a:t>
            </a:r>
            <a:r>
              <a:rPr lang="zh-TW" altLang="en-US" sz="2000" b="1" dirty="0" smtClean="0">
                <a:solidFill>
                  <a:srgbClr val="3333FF"/>
                </a:solidFill>
                <a:latin typeface="+mn-ea"/>
                <a:ea typeface="+mn-ea"/>
              </a:rPr>
              <a:t>大屯火山觀測站</a:t>
            </a:r>
            <a:endParaRPr lang="en-US" altLang="zh-TW" sz="2000" b="1" dirty="0" smtClean="0">
              <a:solidFill>
                <a:srgbClr val="3333FF"/>
              </a:solidFill>
              <a:latin typeface="+mn-ea"/>
              <a:ea typeface="+mn-ea"/>
            </a:endParaRPr>
          </a:p>
        </p:txBody>
      </p:sp>
      <p:sp>
        <p:nvSpPr>
          <p:cNvPr id="25" name="Rectangle 48">
            <a:extLst>
              <a:ext uri="{FF2B5EF4-FFF2-40B4-BE49-F238E27FC236}">
                <a16:creationId xmlns:a16="http://schemas.microsoft.com/office/drawing/2014/main" id="{811C1419-43EF-46D5-9920-2DF47828FA65}"/>
              </a:ext>
            </a:extLst>
          </p:cNvPr>
          <p:cNvSpPr/>
          <p:nvPr/>
        </p:nvSpPr>
        <p:spPr>
          <a:xfrm>
            <a:off x="479573" y="4131965"/>
            <a:ext cx="1620000" cy="4860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b="1" kern="0" dirty="0">
                <a:latin typeface="+mn-ea"/>
                <a:ea typeface="+mn-ea"/>
                <a:cs typeface="Gen Jyuu Gothic P Heavy" panose="020B0702020203020207" pitchFamily="34" charset="-120"/>
              </a:rPr>
              <a:t>教學研究</a:t>
            </a:r>
            <a:endParaRPr kumimoji="0" lang="en-US" sz="2000" b="1" kern="0" dirty="0">
              <a:latin typeface="+mn-ea"/>
              <a:ea typeface="+mn-ea"/>
              <a:cs typeface="Gen Jyuu Gothic P Heavy" panose="020B0702020203020207" pitchFamily="34" charset="-120"/>
            </a:endParaRPr>
          </a:p>
        </p:txBody>
      </p:sp>
      <p:sp>
        <p:nvSpPr>
          <p:cNvPr id="26" name="TextBox 19">
            <a:extLst>
              <a:ext uri="{FF2B5EF4-FFF2-40B4-BE49-F238E27FC236}">
                <a16:creationId xmlns:a16="http://schemas.microsoft.com/office/drawing/2014/main" id="{6EEEFD1E-E6E0-4CAA-A029-9F5F863445AF}"/>
              </a:ext>
            </a:extLst>
          </p:cNvPr>
          <p:cNvSpPr txBox="1"/>
          <p:nvPr/>
        </p:nvSpPr>
        <p:spPr>
          <a:xfrm>
            <a:off x="2179755" y="4058396"/>
            <a:ext cx="6352686" cy="646331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國家防救災中心</a:t>
            </a:r>
            <a:r>
              <a:rPr kumimoji="0" lang="en-US" altLang="zh-TW" b="1" kern="1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(NCDR)</a:t>
            </a:r>
            <a:r>
              <a:rPr kumimoji="0" lang="zh-TW" altLang="en-US" b="1" kern="1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、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中研院、國家地震中心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、環保署、國家公園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、地</a:t>
            </a:r>
            <a:r>
              <a:rPr kumimoji="0" lang="zh-TW" altLang="en-US" b="1" kern="100" dirty="0">
                <a:latin typeface="+mn-ea"/>
                <a:ea typeface="+mn-ea"/>
                <a:cs typeface="Times New Roman" panose="02020603050405020304" pitchFamily="18" charset="0"/>
              </a:rPr>
              <a:t>科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老師、空軍氣象聯隊</a:t>
            </a:r>
            <a:endParaRPr kumimoji="0" lang="zh-TW" altLang="zh-TW" b="1" kern="1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" name="Rectangle 48">
            <a:extLst>
              <a:ext uri="{FF2B5EF4-FFF2-40B4-BE49-F238E27FC236}">
                <a16:creationId xmlns:a16="http://schemas.microsoft.com/office/drawing/2014/main" id="{811C1419-43EF-46D5-9920-2DF47828FA65}"/>
              </a:ext>
            </a:extLst>
          </p:cNvPr>
          <p:cNvSpPr/>
          <p:nvPr/>
        </p:nvSpPr>
        <p:spPr>
          <a:xfrm>
            <a:off x="464022" y="4814267"/>
            <a:ext cx="1620000" cy="4860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>
            <a:glow rad="76200">
              <a:sysClr val="window" lastClr="FFFFFF">
                <a:alpha val="13000"/>
              </a:sysClr>
            </a:glow>
          </a:effectLst>
        </p:spPr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b="1" kern="0" dirty="0" smtClean="0">
                <a:latin typeface="+mn-ea"/>
                <a:ea typeface="+mn-ea"/>
                <a:cs typeface="Gen Jyuu Gothic P Heavy" panose="020B0702020203020207" pitchFamily="34" charset="-120"/>
              </a:rPr>
              <a:t>顧問公司</a:t>
            </a:r>
            <a:endParaRPr kumimoji="0" lang="en-US" sz="2000" b="1" kern="0" dirty="0">
              <a:latin typeface="+mn-ea"/>
              <a:ea typeface="+mn-ea"/>
              <a:cs typeface="Gen Jyuu Gothic P Heavy" panose="020B0702020203020207" pitchFamily="34" charset="-120"/>
            </a:endParaRP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6EEEFD1E-E6E0-4CAA-A029-9F5F863445AF}"/>
              </a:ext>
            </a:extLst>
          </p:cNvPr>
          <p:cNvSpPr txBox="1"/>
          <p:nvPr/>
        </p:nvSpPr>
        <p:spPr>
          <a:xfrm>
            <a:off x="2185763" y="4774159"/>
            <a:ext cx="6420443" cy="923330"/>
          </a:xfrm>
          <a:prstGeom prst="rect">
            <a:avLst/>
          </a:prstGeom>
          <a:solidFill>
            <a:sysClr val="window" lastClr="FFFFFF">
              <a:alpha val="50000"/>
            </a:sysClr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中興、中油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、台電、公共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工程、地質顧問公司、大地及環境顧問公司、</a:t>
            </a:r>
            <a:endParaRPr kumimoji="0" lang="en-US" altLang="zh-TW" b="1" kern="100" dirty="0" smtClean="0">
              <a:latin typeface="+mn-ea"/>
              <a:ea typeface="+mn-ea"/>
              <a:cs typeface="Times New Roman" panose="02020603050405020304" pitchFamily="18" charset="0"/>
            </a:endParaRPr>
          </a:p>
          <a:p>
            <a:pPr lvl="0"/>
            <a:r>
              <a:rPr kumimoji="0" lang="zh-TW" altLang="en-US" b="1" kern="100" dirty="0">
                <a:latin typeface="+mn-ea"/>
                <a:ea typeface="+mn-ea"/>
                <a:cs typeface="Times New Roman" panose="02020603050405020304" pitchFamily="18" charset="0"/>
              </a:rPr>
              <a:t>水泥</a:t>
            </a:r>
            <a:r>
              <a:rPr kumimoji="0" lang="zh-TW" altLang="en-US" b="1" kern="100" dirty="0" smtClean="0">
                <a:latin typeface="+mn-ea"/>
                <a:ea typeface="+mn-ea"/>
                <a:cs typeface="Times New Roman" panose="02020603050405020304" pitchFamily="18" charset="0"/>
              </a:rPr>
              <a:t>公司</a:t>
            </a:r>
            <a:endParaRPr kumimoji="0" lang="en-US" altLang="zh-TW" b="1" kern="100" dirty="0" smtClean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pccu2</Template>
  <TotalTime>9604</TotalTime>
  <Words>690</Words>
  <Application>Microsoft Office PowerPoint</Application>
  <PresentationFormat>如螢幕大小 (4:3)</PresentationFormat>
  <Paragraphs>58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7" baseType="lpstr">
      <vt:lpstr>Gen Jyuu Gothic Heavy</vt:lpstr>
      <vt:lpstr>Gen Jyuu Gothic Medium</vt:lpstr>
      <vt:lpstr>Gen Jyuu Gothic Monospace Bold</vt:lpstr>
      <vt:lpstr>Gen Jyuu Gothic P Heavy</vt:lpstr>
      <vt:lpstr>新細明體</vt:lpstr>
      <vt:lpstr>標楷體</vt:lpstr>
      <vt:lpstr>Arial</vt:lpstr>
      <vt:lpstr>Calibri</vt:lpstr>
      <vt:lpstr>Constantia</vt:lpstr>
      <vt:lpstr>Times New Roman</vt:lpstr>
      <vt:lpstr>Wingdings</vt:lpstr>
      <vt:lpstr>Wingdings 2</vt:lpstr>
      <vt:lpstr>中庸</vt:lpstr>
      <vt:lpstr>PowerPoint 簡報</vt:lpstr>
      <vt:lpstr>PowerPoint 簡報</vt:lpstr>
      <vt:lpstr>PowerPoint 簡報</vt:lpstr>
      <vt:lpstr>PowerPoint 簡報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中國文化大學理學院 大氣科學系所評鑑簡報</dc:title>
  <dc:creator>YU</dc:creator>
  <cp:lastModifiedBy>chliu</cp:lastModifiedBy>
  <cp:revision>885</cp:revision>
  <cp:lastPrinted>2023-04-26T07:46:52Z</cp:lastPrinted>
  <dcterms:created xsi:type="dcterms:W3CDTF">2007-04-10T06:05:36Z</dcterms:created>
  <dcterms:modified xsi:type="dcterms:W3CDTF">2026-03-07T02:30:20Z</dcterms:modified>
</cp:coreProperties>
</file>