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72" r:id="rId3"/>
    <p:sldId id="258" r:id="rId4"/>
    <p:sldId id="259" r:id="rId5"/>
    <p:sldId id="266" r:id="rId6"/>
    <p:sldId id="268" r:id="rId7"/>
    <p:sldId id="269" r:id="rId8"/>
    <p:sldId id="270" r:id="rId9"/>
    <p:sldId id="271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628"/>
    <a:srgbClr val="F1F2F2"/>
    <a:srgbClr val="BFA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38"/>
    <p:restoredTop sz="94699"/>
  </p:normalViewPr>
  <p:slideViewPr>
    <p:cSldViewPr snapToGrid="0" snapToObjects="1">
      <p:cViewPr varScale="1">
        <p:scale>
          <a:sx n="139" d="100"/>
          <a:sy n="139" d="100"/>
        </p:scale>
        <p:origin x="184" y="6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4A522-2E69-6A44-94C7-AB034D24F126}" type="datetimeFigureOut">
              <a:rPr kumimoji="1" lang="zh-TW" altLang="en-US" smtClean="0"/>
              <a:t>2026/3/6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1CC8C-04F5-D54B-86A9-88D583E7116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7058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1CC8C-04F5-D54B-86A9-88D583E7116A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853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0FD88C5C-7556-31B6-B672-8087F6D4232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n>
                <a:solidFill>
                  <a:sysClr val="windowText" lastClr="000000"/>
                </a:solidFill>
              </a:ln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4E13D722-E716-DD77-34A9-0437C6954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5465" cy="68580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6F77357-17E0-4281-3AFB-84D1F9D26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33"/>
          <a:stretch/>
        </p:blipFill>
        <p:spPr>
          <a:xfrm>
            <a:off x="316093" y="2380576"/>
            <a:ext cx="2619131" cy="152720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4B4E551-A3E7-5B90-260A-4FD257C647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33" r="4183" b="7637"/>
          <a:stretch/>
        </p:blipFill>
        <p:spPr>
          <a:xfrm>
            <a:off x="3269605" y="2371432"/>
            <a:ext cx="2620800" cy="151865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15AFFBD0-D7BB-9837-A64F-304FD7930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786" y="2408008"/>
            <a:ext cx="2620800" cy="14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24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163"/>
            <a:ext cx="8229600" cy="735012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BiauKaiTC Regular" panose="03000500000000000000" pitchFamily="66" charset="-120"/>
                <a:ea typeface="BiauKaiTC Regular" panose="03000500000000000000" pitchFamily="66" charset="-120"/>
              </a:rPr>
              <a:t>提供永續經營的重要資訊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EE8655A-3778-1CB4-A32C-A2CD3DB7B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94056"/>
            <a:ext cx="2516047" cy="3044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DB872CC-1DC5-97E5-29C9-77CA8AD8D758}"/>
              </a:ext>
            </a:extLst>
          </p:cNvPr>
          <p:cNvSpPr txBox="1"/>
          <p:nvPr/>
        </p:nvSpPr>
        <p:spPr>
          <a:xfrm>
            <a:off x="2142357" y="4893280"/>
            <a:ext cx="99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BiauKai" panose="02010601000101010101" pitchFamily="2" charset="-120"/>
                <a:ea typeface="BiauKai" panose="02010601000101010101" pitchFamily="2" charset="-120"/>
              </a:rPr>
              <a:t>能源開發監測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0A46AB0-7991-2972-FA88-DEECCE4F7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41" b="6441"/>
          <a:stretch/>
        </p:blipFill>
        <p:spPr>
          <a:xfrm>
            <a:off x="1597848" y="5597059"/>
            <a:ext cx="2015401" cy="11417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D1F6E75-748F-781E-75B7-4F6A111446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2" t="3271" r="3799" b="9980"/>
          <a:stretch/>
        </p:blipFill>
        <p:spPr>
          <a:xfrm>
            <a:off x="4031366" y="4074184"/>
            <a:ext cx="4937148" cy="2445747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0895308C-63F4-C5BA-2078-08E0A2957BB3}"/>
              </a:ext>
            </a:extLst>
          </p:cNvPr>
          <p:cNvSpPr txBox="1"/>
          <p:nvPr/>
        </p:nvSpPr>
        <p:spPr>
          <a:xfrm>
            <a:off x="4122292" y="4155040"/>
            <a:ext cx="2653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BiauKai" panose="02010601000101010101" pitchFamily="2" charset="-120"/>
                <a:ea typeface="BiauKai" panose="02010601000101010101" pitchFamily="2" charset="-120"/>
              </a:rPr>
              <a:t>基礎設施天災危害分析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2FABC845-5F3A-9DBB-8612-50324610C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704" y="5184640"/>
            <a:ext cx="1971676" cy="15541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5B07E5E-D7B2-C0CD-222B-0D2F20942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2380" y="822698"/>
            <a:ext cx="2229147" cy="3055126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D0E6E89B-0F83-4A5D-3ABC-C07A7982CE59}"/>
              </a:ext>
            </a:extLst>
          </p:cNvPr>
          <p:cNvSpPr txBox="1"/>
          <p:nvPr/>
        </p:nvSpPr>
        <p:spPr>
          <a:xfrm>
            <a:off x="7384198" y="2299657"/>
            <a:ext cx="857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BiauKai" panose="02010601000101010101" pitchFamily="2" charset="-120"/>
                <a:ea typeface="BiauKai" panose="02010601000101010101" pitchFamily="2" charset="-120"/>
              </a:rPr>
              <a:t>政府制定規範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F55A713-5705-1C9C-527B-A575AA571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001" y="992169"/>
            <a:ext cx="4072033" cy="264945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AA18DC50-381F-ABF1-EA5F-D1CDF9ABD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091" y="2078392"/>
            <a:ext cx="1644749" cy="1556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B45B83A9-79EB-900E-D691-D4C75361265C}"/>
              </a:ext>
            </a:extLst>
          </p:cNvPr>
          <p:cNvSpPr txBox="1"/>
          <p:nvPr/>
        </p:nvSpPr>
        <p:spPr>
          <a:xfrm>
            <a:off x="1905075" y="1031514"/>
            <a:ext cx="2653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zh-TW" altLang="en-US" dirty="0">
                <a:latin typeface="BiauKai" panose="02010601000101010101" pitchFamily="2" charset="-120"/>
                <a:ea typeface="BiauKai" panose="02010601000101010101" pitchFamily="2" charset="-120"/>
              </a:rPr>
              <a:t>產業減災與風險評估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200"/>
            <a:ext cx="8229600" cy="1143000"/>
          </a:xfrm>
        </p:spPr>
        <p:txBody>
          <a:bodyPr>
            <a:normAutofit/>
          </a:bodyPr>
          <a:lstStyle/>
          <a:p>
            <a:r>
              <a:rPr sz="3600" dirty="0" err="1">
                <a:latin typeface="BiauKaiTC Regular" panose="03000500000000000000" pitchFamily="66" charset="-120"/>
                <a:ea typeface="BiauKaiTC Regular" panose="03000500000000000000" pitchFamily="66" charset="-120"/>
              </a:rPr>
              <a:t>複合災害：現代防災的重要議題</a:t>
            </a:r>
            <a:endParaRPr sz="3600" dirty="0">
              <a:latin typeface="BiauKaiTC Regular" panose="03000500000000000000" pitchFamily="66" charset="-120"/>
              <a:ea typeface="BiauKaiTC Regular" panose="03000500000000000000" pitchFamily="66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396" y="5740827"/>
            <a:ext cx="8229600" cy="6586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sz="3600" dirty="0" err="1">
                <a:latin typeface="BiauKaiTC Regular" panose="03000500000000000000" pitchFamily="66" charset="-120"/>
                <a:ea typeface="BiauKaiTC Regular" panose="03000500000000000000" pitchFamily="66" charset="-120"/>
              </a:rPr>
              <a:t>整合多種地球科學知識</a:t>
            </a:r>
            <a:r>
              <a:rPr lang="zh-TW" altLang="en-US" sz="3600" dirty="0">
                <a:latin typeface="BiauKaiTC Regular" panose="03000500000000000000" pitchFamily="66" charset="-120"/>
                <a:ea typeface="BiauKaiTC Regular" panose="03000500000000000000" pitchFamily="66" charset="-120"/>
              </a:rPr>
              <a:t>很重要！</a:t>
            </a:r>
            <a:endParaRPr sz="3600" dirty="0">
              <a:latin typeface="BiauKaiTC Regular" panose="03000500000000000000" pitchFamily="66" charset="-120"/>
              <a:ea typeface="BiauKaiTC Regular" panose="03000500000000000000" pitchFamily="66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2C20F7A-C979-3F35-D0C7-53A636574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476" y="1417638"/>
            <a:ext cx="2281885" cy="288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D1B1A94-8698-D048-FC01-51B99FBE5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39" t="-896" r="4327"/>
          <a:stretch/>
        </p:blipFill>
        <p:spPr>
          <a:xfrm>
            <a:off x="4608101" y="1417638"/>
            <a:ext cx="2270067" cy="288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A36CD62-A11E-D6E1-ECA7-F2F0ACA50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908" y="1417638"/>
            <a:ext cx="2144000" cy="288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7D3C95E-68CF-87A7-AC84-9DEBF1A670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81" t="8360" r="24102" b="7192"/>
          <a:stretch/>
        </p:blipFill>
        <p:spPr>
          <a:xfrm>
            <a:off x="16059" y="1417638"/>
            <a:ext cx="2082677" cy="288000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CB20F79-D349-8F95-28C6-8E678CE1E51E}"/>
              </a:ext>
            </a:extLst>
          </p:cNvPr>
          <p:cNvSpPr txBox="1"/>
          <p:nvPr/>
        </p:nvSpPr>
        <p:spPr>
          <a:xfrm>
            <a:off x="-18987" y="1417638"/>
            <a:ext cx="75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BiauKai" panose="02010601000101010101" pitchFamily="2" charset="-120"/>
                <a:ea typeface="BiauKai" panose="02010601000101010101" pitchFamily="2" charset="-120"/>
              </a:rPr>
              <a:t>地震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AC20571-8610-A971-DB19-2E0651A17B91}"/>
              </a:ext>
            </a:extLst>
          </p:cNvPr>
          <p:cNvSpPr txBox="1"/>
          <p:nvPr/>
        </p:nvSpPr>
        <p:spPr>
          <a:xfrm>
            <a:off x="4600279" y="1417638"/>
            <a:ext cx="109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chemeClr val="bg1"/>
                </a:solidFill>
                <a:latin typeface="BiauKai" panose="02010601000101010101" pitchFamily="2" charset="-120"/>
                <a:ea typeface="BiauKai" panose="02010601000101010101" pitchFamily="2" charset="-120"/>
              </a:rPr>
              <a:t>堰塞湖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A5584C6-55F9-AFE2-4661-BBD1D73E3320}"/>
              </a:ext>
            </a:extLst>
          </p:cNvPr>
          <p:cNvSpPr txBox="1"/>
          <p:nvPr/>
        </p:nvSpPr>
        <p:spPr>
          <a:xfrm>
            <a:off x="3611844" y="1417638"/>
            <a:ext cx="75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BiauKai" panose="02010601000101010101" pitchFamily="2" charset="-120"/>
                <a:ea typeface="BiauKai" panose="02010601000101010101" pitchFamily="2" charset="-120"/>
              </a:rPr>
              <a:t>山崩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ACCE741-9BE1-EA6E-0BE0-437495182B99}"/>
              </a:ext>
            </a:extLst>
          </p:cNvPr>
          <p:cNvSpPr txBox="1"/>
          <p:nvPr/>
        </p:nvSpPr>
        <p:spPr>
          <a:xfrm>
            <a:off x="8231601" y="3723868"/>
            <a:ext cx="716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chemeClr val="bg1"/>
                </a:solidFill>
                <a:latin typeface="BiauKai" panose="02010601000101010101" pitchFamily="2" charset="-120"/>
                <a:ea typeface="BiauKai" panose="02010601000101010101" pitchFamily="2" charset="-120"/>
              </a:rPr>
              <a:t>水災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F3C0D7-AC6F-C5EC-F022-107818548C9C}"/>
              </a:ext>
            </a:extLst>
          </p:cNvPr>
          <p:cNvSpPr txBox="1">
            <a:spLocks/>
          </p:cNvSpPr>
          <p:nvPr/>
        </p:nvSpPr>
        <p:spPr>
          <a:xfrm>
            <a:off x="485478" y="4404874"/>
            <a:ext cx="8650429" cy="658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800" dirty="0">
                <a:latin typeface="BiauKaiTC Regular" panose="03000500000000000000" pitchFamily="66" charset="-120"/>
                <a:ea typeface="BiauKaiTC Regular" panose="03000500000000000000" pitchFamily="66" charset="-120"/>
              </a:rPr>
              <a:t>地震     誘發    山崩    形成  堰塞湖   導致   水災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4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200"/>
            <a:ext cx="8229600" cy="718495"/>
          </a:xfrm>
        </p:spPr>
        <p:txBody>
          <a:bodyPr>
            <a:normAutofit fontScale="90000"/>
          </a:bodyPr>
          <a:lstStyle/>
          <a:p>
            <a:r>
              <a:rPr lang="zh-TW" altLang="en-US" sz="3600" dirty="0">
                <a:latin typeface="BiauKaiTC Regular" panose="03000500000000000000" pitchFamily="66" charset="-120"/>
                <a:ea typeface="BiauKaiTC Regular" panose="03000500000000000000" pitchFamily="66" charset="-120"/>
              </a:rPr>
              <a:t>地震風險</a:t>
            </a:r>
            <a:r>
              <a:rPr lang="en-US" altLang="zh-TW" sz="3600" dirty="0">
                <a:latin typeface="BiauKaiTC Regular" panose="03000500000000000000" pitchFamily="66" charset="-120"/>
                <a:ea typeface="BiauKaiTC Regular" panose="03000500000000000000" pitchFamily="66" charset="-120"/>
              </a:rPr>
              <a:t>-</a:t>
            </a:r>
            <a:r>
              <a:rPr lang="zh-TW" altLang="en-US" sz="3600" dirty="0">
                <a:latin typeface="BiauKaiTC Regular" panose="03000500000000000000" pitchFamily="66" charset="-120"/>
                <a:ea typeface="BiauKaiTC Regular" panose="03000500000000000000" pitchFamily="66" charset="-120"/>
              </a:rPr>
              <a:t>整合地科、工程、資工、財經領域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BF9D34D-8E44-D58F-DB1A-44154C06C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01"/>
          <a:stretch/>
        </p:blipFill>
        <p:spPr>
          <a:xfrm>
            <a:off x="3450238" y="1100516"/>
            <a:ext cx="2453916" cy="424427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0393305-F1B7-93A8-C692-3A14E7E21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48" y="877877"/>
            <a:ext cx="3609048" cy="200894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81FCEAF-60E0-DCA2-E3D7-121EB2B3B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423" y="877877"/>
            <a:ext cx="2557085" cy="2136663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9CF87AF3-877E-3641-2128-318CAE39F5B5}"/>
              </a:ext>
            </a:extLst>
          </p:cNvPr>
          <p:cNvSpPr txBox="1"/>
          <p:nvPr/>
        </p:nvSpPr>
        <p:spPr>
          <a:xfrm>
            <a:off x="7200260" y="900461"/>
            <a:ext cx="1563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BiauKaiTC Regular" panose="03000500000000000000" pitchFamily="66" charset="-120"/>
                <a:ea typeface="BiauKaiTC Regular" panose="03000500000000000000" pitchFamily="66" charset="-120"/>
              </a:rPr>
              <a:t>AI </a:t>
            </a:r>
            <a:r>
              <a:rPr lang="zh-TW" altLang="en-US" sz="2000" dirty="0">
                <a:solidFill>
                  <a:schemeClr val="bg1"/>
                </a:solidFill>
                <a:latin typeface="BiauKaiTC Regular" panose="03000500000000000000" pitchFamily="66" charset="-120"/>
                <a:ea typeface="BiauKaiTC Regular" panose="03000500000000000000" pitchFamily="66" charset="-120"/>
              </a:rPr>
              <a:t>影像辨識</a:t>
            </a:r>
            <a:endParaRPr lang="en-US" altLang="zh-TW" sz="2000" dirty="0">
              <a:solidFill>
                <a:schemeClr val="bg1"/>
              </a:solidFill>
              <a:effectLst/>
              <a:latin typeface="BiauKaiTC Regular" panose="03000500000000000000" pitchFamily="66" charset="-120"/>
              <a:ea typeface="BiauKaiTC Regular" panose="03000500000000000000" pitchFamily="66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87105CEB-A42D-2EFA-3DE4-FE5067AD43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06" t="16244" r="21282" b="24248"/>
          <a:stretch/>
        </p:blipFill>
        <p:spPr>
          <a:xfrm>
            <a:off x="290547" y="3014541"/>
            <a:ext cx="3082983" cy="334105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7DB0931-B212-073B-2803-C5C9E950E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422" y="3228927"/>
            <a:ext cx="2571131" cy="3213914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D49A5F7A-E92F-245D-13B7-3E2335D83554}"/>
              </a:ext>
            </a:extLst>
          </p:cNvPr>
          <p:cNvSpPr txBox="1"/>
          <p:nvPr/>
        </p:nvSpPr>
        <p:spPr>
          <a:xfrm>
            <a:off x="308348" y="595548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BiauKaiTC Regular" panose="03000500000000000000" pitchFamily="66" charset="-120"/>
                <a:ea typeface="BiauKaiTC Regular" panose="03000500000000000000" pitchFamily="66" charset="-120"/>
              </a:rPr>
              <a:t>工程</a:t>
            </a:r>
            <a:endParaRPr lang="en-US" altLang="zh-TW" sz="2000" dirty="0">
              <a:solidFill>
                <a:schemeClr val="bg1"/>
              </a:solidFill>
              <a:effectLst/>
              <a:latin typeface="BiauKaiTC Regular" panose="03000500000000000000" pitchFamily="66" charset="-120"/>
              <a:ea typeface="BiauKaiTC Regular" panose="03000500000000000000" pitchFamily="66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3B865DA-A4FD-57EE-62A3-A0A2EEAEB5D2}"/>
              </a:ext>
            </a:extLst>
          </p:cNvPr>
          <p:cNvSpPr txBox="1"/>
          <p:nvPr/>
        </p:nvSpPr>
        <p:spPr>
          <a:xfrm>
            <a:off x="3589432" y="5413920"/>
            <a:ext cx="231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1600" dirty="0">
                <a:latin typeface="BiauKaiTC Regular" panose="03000500000000000000" pitchFamily="66" charset="-120"/>
                <a:ea typeface="BiauKaiTC Regular" panose="03000500000000000000" pitchFamily="66" charset="-120"/>
              </a:rPr>
              <a:t>「地震風險評估」呈現</a:t>
            </a:r>
            <a:endParaRPr lang="en-US" altLang="zh-TW" sz="1600" dirty="0">
              <a:latin typeface="BiauKaiTC Regular" panose="03000500000000000000" pitchFamily="66" charset="-120"/>
              <a:ea typeface="BiauKaiTC Regular" panose="03000500000000000000" pitchFamily="66" charset="-120"/>
            </a:endParaRPr>
          </a:p>
          <a:p>
            <a:pPr algn="dist"/>
            <a:r>
              <a:rPr lang="zh-TW" altLang="en-US" sz="1600" dirty="0">
                <a:latin typeface="BiauKaiTC Regular" panose="03000500000000000000" pitchFamily="66" charset="-120"/>
                <a:ea typeface="BiauKaiTC Regular" panose="03000500000000000000" pitchFamily="66" charset="-120"/>
              </a:rPr>
              <a:t>地震可能造成的損失</a:t>
            </a:r>
            <a:endParaRPr lang="en-US" altLang="zh-TW" sz="1600" dirty="0">
              <a:effectLst/>
              <a:latin typeface="BiauKaiTC Regular" panose="03000500000000000000" pitchFamily="66" charset="-120"/>
              <a:ea typeface="BiauKaiTC Regular" panose="03000500000000000000" pitchFamily="66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CA4CEEFF-2681-DD37-36A0-25634855B431}"/>
              </a:ext>
            </a:extLst>
          </p:cNvPr>
          <p:cNvSpPr txBox="1"/>
          <p:nvPr/>
        </p:nvSpPr>
        <p:spPr>
          <a:xfrm>
            <a:off x="301992" y="2500524"/>
            <a:ext cx="2152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BiauKaiTC Regular" panose="03000500000000000000" pitchFamily="66" charset="-120"/>
                <a:ea typeface="BiauKaiTC Regular" panose="03000500000000000000" pitchFamily="66" charset="-120"/>
              </a:rPr>
              <a:t>地理資訊</a:t>
            </a:r>
            <a:endParaRPr lang="en-US" altLang="zh-TW" sz="2000" dirty="0">
              <a:effectLst/>
              <a:latin typeface="BiauKaiTC Regular" panose="03000500000000000000" pitchFamily="66" charset="-120"/>
              <a:ea typeface="BiauKaiTC Regular" panose="03000500000000000000" pitchFamily="66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88E57D3-B801-C710-D65B-34C7C455710E}"/>
              </a:ext>
            </a:extLst>
          </p:cNvPr>
          <p:cNvSpPr/>
          <p:nvPr/>
        </p:nvSpPr>
        <p:spPr>
          <a:xfrm>
            <a:off x="6353272" y="6180613"/>
            <a:ext cx="2333528" cy="241208"/>
          </a:xfrm>
          <a:prstGeom prst="rect">
            <a:avLst/>
          </a:prstGeom>
          <a:solidFill>
            <a:srgbClr val="BFA697"/>
          </a:solidFill>
          <a:ln>
            <a:solidFill>
              <a:srgbClr val="BFA69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A303B4F-E940-3A86-FD18-B94EEAA623F7}"/>
              </a:ext>
            </a:extLst>
          </p:cNvPr>
          <p:cNvSpPr txBox="1"/>
          <p:nvPr/>
        </p:nvSpPr>
        <p:spPr>
          <a:xfrm>
            <a:off x="8065881" y="608767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BiauKaiTC Regular" panose="03000500000000000000" pitchFamily="66" charset="-120"/>
                <a:ea typeface="BiauKaiTC Regular" panose="03000500000000000000" pitchFamily="66" charset="-120"/>
              </a:rPr>
              <a:t>財經</a:t>
            </a:r>
            <a:endParaRPr lang="en-US" altLang="zh-TW" sz="2000" dirty="0">
              <a:solidFill>
                <a:schemeClr val="bg1"/>
              </a:solidFill>
              <a:effectLst/>
              <a:latin typeface="BiauKaiTC Regular" panose="03000500000000000000" pitchFamily="66" charset="-120"/>
              <a:ea typeface="BiauKaiTC Regular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2470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51">
            <a:extLst>
              <a:ext uri="{FF2B5EF4-FFF2-40B4-BE49-F238E27FC236}">
                <a16:creationId xmlns:a16="http://schemas.microsoft.com/office/drawing/2014/main" id="{5C1DBD85-AF9F-3A35-F1C0-889C529951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63" y="792478"/>
            <a:ext cx="3760437" cy="2880000"/>
          </a:xfrm>
          <a:prstGeom prst="rect">
            <a:avLst/>
          </a:prstGeom>
        </p:spPr>
      </p:pic>
      <p:sp>
        <p:nvSpPr>
          <p:cNvPr id="27" name="文字方塊 36">
            <a:extLst>
              <a:ext uri="{FF2B5EF4-FFF2-40B4-BE49-F238E27FC236}">
                <a16:creationId xmlns:a16="http://schemas.microsoft.com/office/drawing/2014/main" id="{D4E5DF4E-8D52-8CA3-A35A-D1AE61383CCD}"/>
              </a:ext>
            </a:extLst>
          </p:cNvPr>
          <p:cNvSpPr txBox="1"/>
          <p:nvPr/>
        </p:nvSpPr>
        <p:spPr>
          <a:xfrm>
            <a:off x="6480994" y="1944606"/>
            <a:ext cx="32060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1,410</a:t>
            </a:r>
            <a:endParaRPr lang="zh-TW" altLang="en-US" sz="1200" b="1" dirty="0">
              <a:solidFill>
                <a:srgbClr val="FF0000"/>
              </a:solidFill>
              <a:latin typeface="BiauKai" panose="02010601000101010101" pitchFamily="2" charset="-120"/>
              <a:ea typeface="BiauKai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28" name="文字方塊 37">
            <a:extLst>
              <a:ext uri="{FF2B5EF4-FFF2-40B4-BE49-F238E27FC236}">
                <a16:creationId xmlns:a16="http://schemas.microsoft.com/office/drawing/2014/main" id="{05A3678D-B0B4-B95F-0C4D-823CE8870129}"/>
              </a:ext>
            </a:extLst>
          </p:cNvPr>
          <p:cNvSpPr txBox="1"/>
          <p:nvPr/>
        </p:nvSpPr>
        <p:spPr>
          <a:xfrm>
            <a:off x="6551197" y="240695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790</a:t>
            </a:r>
            <a:endParaRPr lang="zh-TW" altLang="en-US" sz="1200" b="1" dirty="0">
              <a:solidFill>
                <a:srgbClr val="FF0000"/>
              </a:solidFill>
              <a:latin typeface="BiauKai" panose="02010601000101010101" pitchFamily="2" charset="-120"/>
              <a:ea typeface="BiauKai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29" name="文字方塊 38">
            <a:extLst>
              <a:ext uri="{FF2B5EF4-FFF2-40B4-BE49-F238E27FC236}">
                <a16:creationId xmlns:a16="http://schemas.microsoft.com/office/drawing/2014/main" id="{BF6CE1CE-48DC-FD10-F2A3-3AA11415F944}"/>
              </a:ext>
            </a:extLst>
          </p:cNvPr>
          <p:cNvSpPr txBox="1"/>
          <p:nvPr/>
        </p:nvSpPr>
        <p:spPr>
          <a:xfrm>
            <a:off x="6841033" y="2952718"/>
            <a:ext cx="14427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1200" b="1" dirty="0"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45</a:t>
            </a:r>
            <a:endParaRPr lang="zh-TW" altLang="en-US" sz="1200" b="1" dirty="0">
              <a:latin typeface="BiauKai" panose="02010601000101010101" pitchFamily="2" charset="-120"/>
              <a:ea typeface="BiauKai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30" name="文字方塊 39">
            <a:extLst>
              <a:ext uri="{FF2B5EF4-FFF2-40B4-BE49-F238E27FC236}">
                <a16:creationId xmlns:a16="http://schemas.microsoft.com/office/drawing/2014/main" id="{59E5DCB8-D232-69C5-AD01-79490BD1A37D}"/>
              </a:ext>
            </a:extLst>
          </p:cNvPr>
          <p:cNvSpPr txBox="1"/>
          <p:nvPr/>
        </p:nvSpPr>
        <p:spPr>
          <a:xfrm>
            <a:off x="6740480" y="1224526"/>
            <a:ext cx="22236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1200" b="1" dirty="0"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115</a:t>
            </a:r>
            <a:endParaRPr lang="zh-TW" altLang="en-US" sz="1200" b="1" dirty="0">
              <a:latin typeface="BiauKai" panose="02010601000101010101" pitchFamily="2" charset="-120"/>
              <a:ea typeface="BiauKai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31" name="文字方塊 40">
            <a:extLst>
              <a:ext uri="{FF2B5EF4-FFF2-40B4-BE49-F238E27FC236}">
                <a16:creationId xmlns:a16="http://schemas.microsoft.com/office/drawing/2014/main" id="{847FA091-FF78-A990-D6C7-3F81600B71D9}"/>
              </a:ext>
            </a:extLst>
          </p:cNvPr>
          <p:cNvSpPr txBox="1"/>
          <p:nvPr/>
        </p:nvSpPr>
        <p:spPr>
          <a:xfrm>
            <a:off x="7787318" y="2613831"/>
            <a:ext cx="7213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1200" b="1" dirty="0"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8</a:t>
            </a:r>
            <a:endParaRPr lang="zh-TW" altLang="en-US" sz="1200" b="1" dirty="0">
              <a:latin typeface="BiauKai" panose="02010601000101010101" pitchFamily="2" charset="-120"/>
              <a:ea typeface="BiauKai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32" name="文字方塊 41">
            <a:extLst>
              <a:ext uri="{FF2B5EF4-FFF2-40B4-BE49-F238E27FC236}">
                <a16:creationId xmlns:a16="http://schemas.microsoft.com/office/drawing/2014/main" id="{AA8062DC-F8BC-8114-6A59-D3CACFAA69CD}"/>
              </a:ext>
            </a:extLst>
          </p:cNvPr>
          <p:cNvSpPr txBox="1"/>
          <p:nvPr/>
        </p:nvSpPr>
        <p:spPr>
          <a:xfrm>
            <a:off x="8281194" y="2091460"/>
            <a:ext cx="7213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1200" b="1" dirty="0"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0</a:t>
            </a:r>
            <a:endParaRPr lang="zh-TW" altLang="en-US" sz="1200" b="1" dirty="0">
              <a:latin typeface="BiauKai" panose="02010601000101010101" pitchFamily="2" charset="-120"/>
              <a:ea typeface="BiauKai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33" name="文字方塊 42">
            <a:extLst>
              <a:ext uri="{FF2B5EF4-FFF2-40B4-BE49-F238E27FC236}">
                <a16:creationId xmlns:a16="http://schemas.microsoft.com/office/drawing/2014/main" id="{A4C2F5A8-51A3-FAA7-ADFE-A49FF44CB910}"/>
              </a:ext>
            </a:extLst>
          </p:cNvPr>
          <p:cNvSpPr txBox="1"/>
          <p:nvPr/>
        </p:nvSpPr>
        <p:spPr>
          <a:xfrm>
            <a:off x="6985051" y="1605719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770</a:t>
            </a:r>
            <a:endParaRPr lang="zh-TW" altLang="en-US" sz="1200" b="1" dirty="0">
              <a:solidFill>
                <a:srgbClr val="FF0000"/>
              </a:solidFill>
              <a:latin typeface="BiauKai" panose="02010601000101010101" pitchFamily="2" charset="-120"/>
              <a:ea typeface="BiauKai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34" name="文字方塊 43">
            <a:extLst>
              <a:ext uri="{FF2B5EF4-FFF2-40B4-BE49-F238E27FC236}">
                <a16:creationId xmlns:a16="http://schemas.microsoft.com/office/drawing/2014/main" id="{0AED741D-8F49-0873-2C48-BC9489A5C054}"/>
              </a:ext>
            </a:extLst>
          </p:cNvPr>
          <p:cNvSpPr txBox="1"/>
          <p:nvPr/>
        </p:nvSpPr>
        <p:spPr>
          <a:xfrm>
            <a:off x="6956504" y="2088622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640</a:t>
            </a:r>
            <a:endParaRPr lang="zh-TW" altLang="en-US" sz="1200" b="1" dirty="0">
              <a:solidFill>
                <a:srgbClr val="FF0000"/>
              </a:solidFill>
              <a:latin typeface="BiauKai" panose="02010601000101010101" pitchFamily="2" charset="-120"/>
              <a:ea typeface="BiauKai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35" name="文字方塊 44">
            <a:extLst>
              <a:ext uri="{FF2B5EF4-FFF2-40B4-BE49-F238E27FC236}">
                <a16:creationId xmlns:a16="http://schemas.microsoft.com/office/drawing/2014/main" id="{DA6836F3-A36A-64BE-D12C-4DCC9B501FAB}"/>
              </a:ext>
            </a:extLst>
          </p:cNvPr>
          <p:cNvSpPr txBox="1"/>
          <p:nvPr/>
        </p:nvSpPr>
        <p:spPr>
          <a:xfrm>
            <a:off x="7230618" y="1872598"/>
            <a:ext cx="22236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1200" b="1" dirty="0"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115</a:t>
            </a:r>
            <a:endParaRPr lang="zh-TW" altLang="en-US" sz="1200" b="1" dirty="0">
              <a:latin typeface="BiauKai" panose="02010601000101010101" pitchFamily="2" charset="-120"/>
              <a:ea typeface="BiauKai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36" name="文字方塊 45">
            <a:extLst>
              <a:ext uri="{FF2B5EF4-FFF2-40B4-BE49-F238E27FC236}">
                <a16:creationId xmlns:a16="http://schemas.microsoft.com/office/drawing/2014/main" id="{0427F1E1-CFF4-3A1F-66A6-0861C0744FDF}"/>
              </a:ext>
            </a:extLst>
          </p:cNvPr>
          <p:cNvSpPr txBox="1"/>
          <p:nvPr/>
        </p:nvSpPr>
        <p:spPr>
          <a:xfrm>
            <a:off x="7227388" y="2334943"/>
            <a:ext cx="14427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1200" b="1" dirty="0"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25</a:t>
            </a:r>
            <a:endParaRPr lang="zh-TW" altLang="en-US" sz="1200" b="1" dirty="0">
              <a:latin typeface="BiauKai" panose="02010601000101010101" pitchFamily="2" charset="-120"/>
              <a:ea typeface="BiauKai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37" name="文字方塊 46">
            <a:extLst>
              <a:ext uri="{FF2B5EF4-FFF2-40B4-BE49-F238E27FC236}">
                <a16:creationId xmlns:a16="http://schemas.microsoft.com/office/drawing/2014/main" id="{A526E29A-EFC5-24DC-E694-2DC5B96FE3BF}"/>
              </a:ext>
            </a:extLst>
          </p:cNvPr>
          <p:cNvSpPr txBox="1"/>
          <p:nvPr/>
        </p:nvSpPr>
        <p:spPr>
          <a:xfrm>
            <a:off x="5660360" y="2181783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1200" b="1" dirty="0"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170</a:t>
            </a:r>
            <a:endParaRPr lang="zh-TW" altLang="en-US" sz="1200" b="1" dirty="0">
              <a:latin typeface="BiauKai" panose="02010601000101010101" pitchFamily="2" charset="-120"/>
              <a:ea typeface="BiauKai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38" name="文字方塊 47">
            <a:extLst>
              <a:ext uri="{FF2B5EF4-FFF2-40B4-BE49-F238E27FC236}">
                <a16:creationId xmlns:a16="http://schemas.microsoft.com/office/drawing/2014/main" id="{4E508AD5-6472-4C71-A9F3-6DD7EDB7D06A}"/>
              </a:ext>
            </a:extLst>
          </p:cNvPr>
          <p:cNvSpPr txBox="1"/>
          <p:nvPr/>
        </p:nvSpPr>
        <p:spPr>
          <a:xfrm>
            <a:off x="5751732" y="2901863"/>
            <a:ext cx="14427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1200" b="1" dirty="0"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10</a:t>
            </a:r>
            <a:endParaRPr lang="zh-TW" altLang="en-US" sz="1200" b="1" dirty="0">
              <a:latin typeface="BiauKai" panose="02010601000101010101" pitchFamily="2" charset="-120"/>
              <a:ea typeface="BiauKai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39" name="文字方塊 48">
            <a:extLst>
              <a:ext uri="{FF2B5EF4-FFF2-40B4-BE49-F238E27FC236}">
                <a16:creationId xmlns:a16="http://schemas.microsoft.com/office/drawing/2014/main" id="{8A847A76-B257-C5C1-36BE-287276E6A831}"/>
              </a:ext>
            </a:extLst>
          </p:cNvPr>
          <p:cNvSpPr txBox="1"/>
          <p:nvPr/>
        </p:nvSpPr>
        <p:spPr>
          <a:xfrm>
            <a:off x="7859326" y="1656574"/>
            <a:ext cx="7213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1200" b="1" dirty="0"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2</a:t>
            </a:r>
            <a:endParaRPr lang="zh-TW" altLang="en-US" sz="1200" b="1" dirty="0">
              <a:latin typeface="BiauKai" panose="02010601000101010101" pitchFamily="2" charset="-120"/>
              <a:ea typeface="BiauKai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670"/>
            <a:ext cx="8229600" cy="718495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BiauKaiTC Regular" panose="03000500000000000000" pitchFamily="66" charset="-120"/>
                <a:ea typeface="BiauKaiTC Regular" panose="03000500000000000000" pitchFamily="66" charset="-120"/>
              </a:rPr>
              <a:t>結合產官學研的防災實務應用前景廣闊</a:t>
            </a:r>
          </a:p>
        </p:txBody>
      </p:sp>
      <p:pic>
        <p:nvPicPr>
          <p:cNvPr id="9" name="topo_wave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D182EC76-C6B6-F117-FE8B-4E929B152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59" y="788695"/>
            <a:ext cx="4482280" cy="3361710"/>
          </a:xfrm>
          <a:prstGeom prst="rect">
            <a:avLst/>
          </a:prstGeom>
        </p:spPr>
      </p:pic>
      <p:pic>
        <p:nvPicPr>
          <p:cNvPr id="11" name="Picture 2" descr="ãåå®¶é²ç½æ¥ å°é æ°èãçåçæå°çµæ">
            <a:extLst>
              <a:ext uri="{FF2B5EF4-FFF2-40B4-BE49-F238E27FC236}">
                <a16:creationId xmlns:a16="http://schemas.microsoft.com/office/drawing/2014/main" id="{2B54C238-3B19-ECC5-8596-3FB20A90F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8"/>
          <a:stretch/>
        </p:blipFill>
        <p:spPr bwMode="auto">
          <a:xfrm>
            <a:off x="274857" y="4414743"/>
            <a:ext cx="4493319" cy="2230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20">
            <a:extLst>
              <a:ext uri="{FF2B5EF4-FFF2-40B4-BE49-F238E27FC236}">
                <a16:creationId xmlns:a16="http://schemas.microsoft.com/office/drawing/2014/main" id="{CFA330F3-6D9C-A176-1CCE-FFD64CD2B337}"/>
              </a:ext>
            </a:extLst>
          </p:cNvPr>
          <p:cNvSpPr txBox="1"/>
          <p:nvPr/>
        </p:nvSpPr>
        <p:spPr>
          <a:xfrm>
            <a:off x="5022653" y="987345"/>
            <a:ext cx="16446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400" b="1" dirty="0">
                <a:latin typeface="BiauKaiTC Regular" panose="03000500000000000000" pitchFamily="66" charset="-120"/>
                <a:ea typeface="BiauKaiTC Regular" panose="03000500000000000000" pitchFamily="66" charset="-120"/>
                <a:cs typeface="Times New Roman" panose="02020603050405020304" pitchFamily="18" charset="0"/>
              </a:rPr>
              <a:t>可能人員傷亡（人）</a:t>
            </a:r>
            <a:endParaRPr lang="zh-TW" altLang="en-US" sz="1400" b="1" dirty="0">
              <a:latin typeface="BiauKaiTC Regular" panose="03000500000000000000" pitchFamily="66" charset="-120"/>
              <a:ea typeface="BiauKaiTC Regular" panose="03000500000000000000" pitchFamily="66" charset="-120"/>
              <a:cs typeface="Times New Roman" panose="02020603050405020304" pitchFamily="18" charset="0"/>
            </a:endParaRPr>
          </a:p>
        </p:txBody>
      </p:sp>
      <p:pic>
        <p:nvPicPr>
          <p:cNvPr id="14" name="圖片 7">
            <a:extLst>
              <a:ext uri="{FF2B5EF4-FFF2-40B4-BE49-F238E27FC236}">
                <a16:creationId xmlns:a16="http://schemas.microsoft.com/office/drawing/2014/main" id="{34117D84-1F98-ABB0-348F-2F32E80DCC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15" y="3765377"/>
            <a:ext cx="3760438" cy="2880000"/>
          </a:xfrm>
          <a:prstGeom prst="rect">
            <a:avLst/>
          </a:prstGeom>
        </p:spPr>
      </p:pic>
      <p:sp>
        <p:nvSpPr>
          <p:cNvPr id="15" name="文字方塊 20">
            <a:extLst>
              <a:ext uri="{FF2B5EF4-FFF2-40B4-BE49-F238E27FC236}">
                <a16:creationId xmlns:a16="http://schemas.microsoft.com/office/drawing/2014/main" id="{EC84AB2A-CDFE-EFA2-4DC4-FE3DFAA5B724}"/>
              </a:ext>
            </a:extLst>
          </p:cNvPr>
          <p:cNvSpPr txBox="1"/>
          <p:nvPr/>
        </p:nvSpPr>
        <p:spPr>
          <a:xfrm>
            <a:off x="5547179" y="3867345"/>
            <a:ext cx="1295055" cy="21544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b="1" dirty="0">
                <a:latin typeface="BiauKaiTC Regular" panose="03000500000000000000" pitchFamily="66" charset="-120"/>
                <a:ea typeface="BiauKaiTC Regular" panose="03000500000000000000" pitchFamily="66" charset="-120"/>
                <a:cs typeface="Times New Roman" panose="02020603050405020304" pitchFamily="18" charset="0"/>
              </a:rPr>
              <a:t>可能交通阻斷</a:t>
            </a:r>
            <a:endParaRPr lang="zh-TW" altLang="en-US" sz="1400" b="1" dirty="0">
              <a:latin typeface="BiauKaiTC Regular" panose="03000500000000000000" pitchFamily="66" charset="-120"/>
              <a:ea typeface="BiauKaiTC Regular" panose="030005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C33D51F-94B9-D171-D4E8-3C02126C4B59}"/>
              </a:ext>
            </a:extLst>
          </p:cNvPr>
          <p:cNvSpPr/>
          <p:nvPr/>
        </p:nvSpPr>
        <p:spPr>
          <a:xfrm>
            <a:off x="288940" y="3767318"/>
            <a:ext cx="3012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chemeClr val="bg1"/>
                </a:solidFill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山腳斷層南段破裂情境模擬</a:t>
            </a:r>
            <a:endParaRPr lang="en-US" altLang="zh-TW" b="1" dirty="0">
              <a:solidFill>
                <a:schemeClr val="bg1"/>
              </a:solidFill>
              <a:latin typeface="BiauKai" panose="02010601000101010101" pitchFamily="2" charset="-120"/>
              <a:ea typeface="BiauKai" panose="0201060100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7CA3589-1ACF-A304-AB92-EB0FF68D4835}"/>
              </a:ext>
            </a:extLst>
          </p:cNvPr>
          <p:cNvSpPr/>
          <p:nvPr/>
        </p:nvSpPr>
        <p:spPr>
          <a:xfrm>
            <a:off x="824968" y="6247759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>
                <a:solidFill>
                  <a:schemeClr val="bg1"/>
                </a:solidFill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921 </a:t>
            </a:r>
            <a:r>
              <a:rPr lang="zh-TW" altLang="en-US" b="1" dirty="0">
                <a:solidFill>
                  <a:schemeClr val="bg1"/>
                </a:solidFill>
                <a:latin typeface="BiauKai" panose="02010601000101010101" pitchFamily="2" charset="-120"/>
                <a:ea typeface="BiauKai" panose="02010601000101010101" pitchFamily="2" charset="-120"/>
                <a:cs typeface="Times New Roman" panose="02020603050405020304" pitchFamily="18" charset="0"/>
              </a:rPr>
              <a:t>國家防災日演練腳本</a:t>
            </a:r>
            <a:endParaRPr lang="en-US" altLang="zh-TW" b="1" dirty="0">
              <a:solidFill>
                <a:schemeClr val="bg1"/>
              </a:solidFill>
              <a:latin typeface="BiauKai" panose="02010601000101010101" pitchFamily="2" charset="-120"/>
              <a:ea typeface="BiauKai" panose="02010601000101010101" pitchFamily="2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264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240"/>
            <a:ext cx="8229600" cy="718495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BiauKaiTC Regular" panose="03000500000000000000" pitchFamily="66" charset="-120"/>
                <a:ea typeface="BiauKaiTC Regular" panose="03000500000000000000" pitchFamily="66" charset="-120"/>
              </a:rPr>
              <a:t>災害不分國界，藉由國際合作打造科研外交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E487DE9-1AA7-E929-D42C-A1411CDB1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317" y="905876"/>
            <a:ext cx="4114800" cy="57930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14A0EE1-A65E-A23E-D4C7-7A57FC4F6D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0" t="31830" r="2932" b="22219"/>
          <a:stretch/>
        </p:blipFill>
        <p:spPr>
          <a:xfrm>
            <a:off x="287253" y="905876"/>
            <a:ext cx="4117999" cy="27622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657A7A6-881D-5A28-2CB9-E946BE8406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809" b="-1"/>
          <a:stretch/>
        </p:blipFill>
        <p:spPr>
          <a:xfrm>
            <a:off x="286852" y="3874486"/>
            <a:ext cx="4118400" cy="27622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字方塊 20">
            <a:extLst>
              <a:ext uri="{FF2B5EF4-FFF2-40B4-BE49-F238E27FC236}">
                <a16:creationId xmlns:a16="http://schemas.microsoft.com/office/drawing/2014/main" id="{B23A8FF6-9291-D279-4F14-2D44A9A2493D}"/>
              </a:ext>
            </a:extLst>
          </p:cNvPr>
          <p:cNvSpPr txBox="1"/>
          <p:nvPr/>
        </p:nvSpPr>
        <p:spPr>
          <a:xfrm>
            <a:off x="2671948" y="3926235"/>
            <a:ext cx="1705752" cy="2538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dirty="0">
                <a:latin typeface="BiauKaiTC Regular" panose="03000500000000000000" pitchFamily="66" charset="-120"/>
                <a:ea typeface="BiauKaiTC Regular" panose="03000500000000000000" pitchFamily="66" charset="-120"/>
                <a:cs typeface="Times New Roman" panose="02020603050405020304" pitchFamily="18" charset="0"/>
              </a:rPr>
              <a:t>全球防災教育訓練</a:t>
            </a:r>
            <a:endParaRPr lang="zh-TW" altLang="en-US" sz="1600" dirty="0">
              <a:latin typeface="BiauKaiTC Regular" panose="03000500000000000000" pitchFamily="66" charset="-120"/>
              <a:ea typeface="BiauKaiTC Regular" panose="030005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20">
            <a:extLst>
              <a:ext uri="{FF2B5EF4-FFF2-40B4-BE49-F238E27FC236}">
                <a16:creationId xmlns:a16="http://schemas.microsoft.com/office/drawing/2014/main" id="{F0DBEF15-70CA-028B-315A-BF13832E80C6}"/>
              </a:ext>
            </a:extLst>
          </p:cNvPr>
          <p:cNvSpPr txBox="1"/>
          <p:nvPr/>
        </p:nvSpPr>
        <p:spPr>
          <a:xfrm>
            <a:off x="1626920" y="1032613"/>
            <a:ext cx="18478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BiauKaiTC Regular" panose="03000500000000000000" pitchFamily="66" charset="-120"/>
                <a:ea typeface="BiauKaiTC Regular" panose="03000500000000000000" pitchFamily="66" charset="-120"/>
                <a:cs typeface="Times New Roman" panose="02020603050405020304" pitchFamily="18" charset="0"/>
              </a:rPr>
              <a:t>國際研討會、工作坊</a:t>
            </a:r>
            <a:endParaRPr lang="zh-TW" altLang="en-US" sz="1600" dirty="0">
              <a:solidFill>
                <a:schemeClr val="bg1"/>
              </a:solidFill>
              <a:latin typeface="BiauKaiTC Regular" panose="03000500000000000000" pitchFamily="66" charset="-120"/>
              <a:ea typeface="BiauKaiTC Regular" panose="030005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B915FD5-C38D-0405-94EE-F045A434FAB5}"/>
              </a:ext>
            </a:extLst>
          </p:cNvPr>
          <p:cNvSpPr/>
          <p:nvPr/>
        </p:nvSpPr>
        <p:spPr>
          <a:xfrm>
            <a:off x="4640317" y="6336792"/>
            <a:ext cx="3433835" cy="299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AB0C4E9-5CFE-2EEB-BB84-122B794F5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210" y="4681582"/>
            <a:ext cx="1553972" cy="20791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字方塊 20">
            <a:extLst>
              <a:ext uri="{FF2B5EF4-FFF2-40B4-BE49-F238E27FC236}">
                <a16:creationId xmlns:a16="http://schemas.microsoft.com/office/drawing/2014/main" id="{60C9F603-0BBF-E859-64B4-C6E1FC0F9900}"/>
              </a:ext>
            </a:extLst>
          </p:cNvPr>
          <p:cNvSpPr txBox="1"/>
          <p:nvPr/>
        </p:nvSpPr>
        <p:spPr>
          <a:xfrm>
            <a:off x="7734156" y="4724082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BiauKaiTC Regular" panose="03000500000000000000" pitchFamily="66" charset="-120"/>
                <a:ea typeface="BiauKaiTC Regular" panose="03000500000000000000" pitchFamily="66" charset="-120"/>
                <a:cs typeface="Times New Roman" panose="02020603050405020304" pitchFamily="18" charset="0"/>
              </a:rPr>
              <a:t>野外實地調查</a:t>
            </a:r>
            <a:endParaRPr lang="zh-TW" altLang="en-US" sz="1600" dirty="0">
              <a:solidFill>
                <a:schemeClr val="bg1"/>
              </a:solidFill>
              <a:latin typeface="BiauKaiTC Regular" panose="03000500000000000000" pitchFamily="66" charset="-120"/>
              <a:ea typeface="BiauKaiTC Regular" panose="030005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0">
            <a:extLst>
              <a:ext uri="{FF2B5EF4-FFF2-40B4-BE49-F238E27FC236}">
                <a16:creationId xmlns:a16="http://schemas.microsoft.com/office/drawing/2014/main" id="{F97502F9-DF75-2D93-C735-BC0F75E6E0B3}"/>
              </a:ext>
            </a:extLst>
          </p:cNvPr>
          <p:cNvSpPr txBox="1"/>
          <p:nvPr/>
        </p:nvSpPr>
        <p:spPr>
          <a:xfrm>
            <a:off x="4696667" y="6365809"/>
            <a:ext cx="273954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dirty="0">
                <a:latin typeface="BiauKaiTC Regular" panose="03000500000000000000" pitchFamily="66" charset="-120"/>
                <a:ea typeface="BiauKaiTC Regular" panose="03000500000000000000" pitchFamily="66" charset="-120"/>
                <a:cs typeface="Times New Roman" panose="02020603050405020304" pitchFamily="18" charset="0"/>
              </a:rPr>
              <a:t>協助泰國普吉島建立防災地圖</a:t>
            </a:r>
            <a:endParaRPr lang="zh-TW" altLang="en-US" sz="1600" dirty="0">
              <a:latin typeface="BiauKaiTC Regular" panose="03000500000000000000" pitchFamily="66" charset="-120"/>
              <a:ea typeface="BiauKaiTC Regular" panose="03000500000000000000" pitchFamily="66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0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CF6AB8DB-2B7D-8DB3-9446-F27F9B72AB40}"/>
              </a:ext>
            </a:extLst>
          </p:cNvPr>
          <p:cNvSpPr/>
          <p:nvPr/>
        </p:nvSpPr>
        <p:spPr>
          <a:xfrm>
            <a:off x="189186" y="199697"/>
            <a:ext cx="2049517" cy="357351"/>
          </a:xfrm>
          <a:prstGeom prst="rect">
            <a:avLst/>
          </a:prstGeom>
          <a:solidFill>
            <a:srgbClr val="0F16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A0E528B-5828-2C26-A894-C678D2B8F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87" y="0"/>
            <a:ext cx="9255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21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A4F318A-6C22-0F18-70A1-80921E2AE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7"/>
            <a:ext cx="9158980" cy="684680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88185AA-9E30-F1F8-B894-651E6C177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72" b="29077"/>
          <a:stretch/>
        </p:blipFill>
        <p:spPr>
          <a:xfrm>
            <a:off x="361854" y="2152585"/>
            <a:ext cx="3187727" cy="285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5 角星形 6">
            <a:extLst>
              <a:ext uri="{FF2B5EF4-FFF2-40B4-BE49-F238E27FC236}">
                <a16:creationId xmlns:a16="http://schemas.microsoft.com/office/drawing/2014/main" id="{F042B6BE-0A6E-35BF-B7C9-CF45272B914B}"/>
              </a:ext>
            </a:extLst>
          </p:cNvPr>
          <p:cNvSpPr/>
          <p:nvPr/>
        </p:nvSpPr>
        <p:spPr>
          <a:xfrm>
            <a:off x="1553471" y="3629119"/>
            <a:ext cx="288000" cy="288000"/>
          </a:xfrm>
          <a:prstGeom prst="star5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5 角星形 7">
            <a:extLst>
              <a:ext uri="{FF2B5EF4-FFF2-40B4-BE49-F238E27FC236}">
                <a16:creationId xmlns:a16="http://schemas.microsoft.com/office/drawing/2014/main" id="{1C87CBFA-5276-13F5-1A30-55781813410E}"/>
              </a:ext>
            </a:extLst>
          </p:cNvPr>
          <p:cNvSpPr/>
          <p:nvPr/>
        </p:nvSpPr>
        <p:spPr>
          <a:xfrm>
            <a:off x="2105045" y="3696614"/>
            <a:ext cx="288000" cy="288000"/>
          </a:xfrm>
          <a:prstGeom prst="star5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0CC280E-BBE0-BA59-5CB2-74FDC05A43FE}"/>
              </a:ext>
            </a:extLst>
          </p:cNvPr>
          <p:cNvSpPr txBox="1"/>
          <p:nvPr/>
        </p:nvSpPr>
        <p:spPr>
          <a:xfrm>
            <a:off x="1192305" y="3358060"/>
            <a:ext cx="1005403" cy="338554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9054"/>
          </a:effectLst>
        </p:spPr>
        <p:txBody>
          <a:bodyPr wrap="none" rtlCol="0">
            <a:spAutoFit/>
          </a:bodyPr>
          <a:lstStyle/>
          <a:p>
            <a:r>
              <a:rPr kumimoji="1" lang="zh-TW" altLang="en-US" sz="1600" dirty="0">
                <a:latin typeface="BiauKaiTC Regular" panose="03000500000000000000" pitchFamily="66" charset="-120"/>
                <a:ea typeface="BiauKaiTC Regular" panose="03000500000000000000" pitchFamily="66" charset="-120"/>
              </a:rPr>
              <a:t>集集地震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336CC77-E7E8-E64E-52A9-8FFFD4B33A76}"/>
              </a:ext>
            </a:extLst>
          </p:cNvPr>
          <p:cNvSpPr txBox="1"/>
          <p:nvPr/>
        </p:nvSpPr>
        <p:spPr>
          <a:xfrm>
            <a:off x="1695225" y="4007284"/>
            <a:ext cx="1005403" cy="338554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9054"/>
          </a:effectLst>
        </p:spPr>
        <p:txBody>
          <a:bodyPr wrap="none" rtlCol="0">
            <a:spAutoFit/>
          </a:bodyPr>
          <a:lstStyle/>
          <a:p>
            <a:r>
              <a:rPr kumimoji="1" lang="zh-TW" altLang="en-US" sz="1600" dirty="0">
                <a:latin typeface="BiauKaiTC Regular" panose="03000500000000000000" pitchFamily="66" charset="-120"/>
                <a:ea typeface="BiauKaiTC Regular" panose="03000500000000000000" pitchFamily="66" charset="-120"/>
              </a:rPr>
              <a:t>花蓮地震</a:t>
            </a:r>
          </a:p>
        </p:txBody>
      </p:sp>
    </p:spTree>
    <p:extLst>
      <p:ext uri="{BB962C8B-B14F-4D97-AF65-F5344CB8AC3E}">
        <p14:creationId xmlns:p14="http://schemas.microsoft.com/office/powerpoint/2010/main" val="3698468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152</Words>
  <Application>Microsoft Macintosh PowerPoint</Application>
  <PresentationFormat>如螢幕大小 (4:3)</PresentationFormat>
  <Paragraphs>45</Paragraphs>
  <Slides>9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4" baseType="lpstr">
      <vt:lpstr>BiauKai</vt:lpstr>
      <vt:lpstr>BiauKaiTC Regular</vt:lpstr>
      <vt:lpstr>Arial</vt:lpstr>
      <vt:lpstr>Calibri</vt:lpstr>
      <vt:lpstr>Office Theme</vt:lpstr>
      <vt:lpstr>PowerPoint 簡報</vt:lpstr>
      <vt:lpstr>PowerPoint 簡報</vt:lpstr>
      <vt:lpstr>提供永續經營的重要資訊</vt:lpstr>
      <vt:lpstr>複合災害：現代防災的重要議題</vt:lpstr>
      <vt:lpstr>地震風險-整合地科、工程、資工、財經領域</vt:lpstr>
      <vt:lpstr>結合產官學研的防災實務應用前景廣闊</vt:lpstr>
      <vt:lpstr>災害不分國界，藉由國際合作打造科研外交</vt:lpstr>
      <vt:lpstr>PowerPoint 簡報</vt:lpstr>
      <vt:lpstr>PowerPoint 簡報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介紹防災領域課程、特性與未來發展</dc:title>
  <dc:subject/>
  <dc:creator/>
  <cp:keywords/>
  <dc:description>generated using python-pptx</dc:description>
  <cp:lastModifiedBy>Chung-Han Chan</cp:lastModifiedBy>
  <cp:revision>23</cp:revision>
  <dcterms:created xsi:type="dcterms:W3CDTF">2013-01-27T09:14:16Z</dcterms:created>
  <dcterms:modified xsi:type="dcterms:W3CDTF">2026-03-06T01:38:43Z</dcterms:modified>
  <cp:category/>
</cp:coreProperties>
</file>